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52" r:id="rId1"/>
  </p:sldMasterIdLst>
  <p:notesMasterIdLst>
    <p:notesMasterId r:id="rId34"/>
  </p:notesMasterIdLst>
  <p:sldIdLst>
    <p:sldId id="256" r:id="rId2"/>
    <p:sldId id="257" r:id="rId3"/>
    <p:sldId id="258" r:id="rId4"/>
    <p:sldId id="328" r:id="rId5"/>
    <p:sldId id="311" r:id="rId6"/>
    <p:sldId id="272" r:id="rId7"/>
    <p:sldId id="293" r:id="rId8"/>
    <p:sldId id="275" r:id="rId9"/>
    <p:sldId id="321" r:id="rId10"/>
    <p:sldId id="312" r:id="rId11"/>
    <p:sldId id="292" r:id="rId12"/>
    <p:sldId id="303" r:id="rId13"/>
    <p:sldId id="304" r:id="rId14"/>
    <p:sldId id="322" r:id="rId15"/>
    <p:sldId id="306" r:id="rId16"/>
    <p:sldId id="307" r:id="rId17"/>
    <p:sldId id="308" r:id="rId18"/>
    <p:sldId id="314" r:id="rId19"/>
    <p:sldId id="329" r:id="rId20"/>
    <p:sldId id="330" r:id="rId21"/>
    <p:sldId id="279" r:id="rId22"/>
    <p:sldId id="276" r:id="rId23"/>
    <p:sldId id="277" r:id="rId24"/>
    <p:sldId id="280" r:id="rId25"/>
    <p:sldId id="284" r:id="rId26"/>
    <p:sldId id="325" r:id="rId27"/>
    <p:sldId id="326" r:id="rId28"/>
    <p:sldId id="327" r:id="rId29"/>
    <p:sldId id="313" r:id="rId30"/>
    <p:sldId id="331" r:id="rId31"/>
    <p:sldId id="289" r:id="rId32"/>
    <p:sldId id="290"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99CC"/>
    <a:srgbClr val="FFFF66"/>
    <a:srgbClr val="FF9966"/>
    <a:srgbClr val="FF7C80"/>
    <a:srgbClr val="F7F75F"/>
    <a:srgbClr val="0066CC"/>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91474" autoAdjust="0"/>
  </p:normalViewPr>
  <p:slideViewPr>
    <p:cSldViewPr>
      <p:cViewPr varScale="1">
        <p:scale>
          <a:sx n="67" d="100"/>
          <a:sy n="67" d="100"/>
        </p:scale>
        <p:origin x="-1482" y="-10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2787FC-E273-404B-A986-C09431760E42}" type="datetimeFigureOut">
              <a:rPr lang="en-US" smtClean="0"/>
              <a:pPr/>
              <a:t>9/14/2012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C870FB-3C6B-4728-A650-59FE89C2E9EB}" type="slidenum">
              <a:rPr lang="en-US" smtClean="0"/>
              <a:pPr/>
              <a:t>‹#›</a:t>
            </a:fld>
            <a:endParaRPr lang="en-US"/>
          </a:p>
        </p:txBody>
      </p:sp>
    </p:spTree>
    <p:extLst>
      <p:ext uri="{BB962C8B-B14F-4D97-AF65-F5344CB8AC3E}">
        <p14:creationId xmlns:p14="http://schemas.microsoft.com/office/powerpoint/2010/main" val="3540165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B5B083D6-7BFB-5248-B66B-F3F76DF8E0FA}" type="slidenum">
              <a:rPr lang="en-US"/>
              <a:pPr/>
              <a:t>4</a:t>
            </a:fld>
            <a:endParaRPr lang="en-US"/>
          </a:p>
        </p:txBody>
      </p:sp>
      <p:sp>
        <p:nvSpPr>
          <p:cNvPr id="43009" name="Text Box 1"/>
          <p:cNvSpPr txBox="1">
            <a:spLocks noChangeArrowheads="1"/>
          </p:cNvSpPr>
          <p:nvPr/>
        </p:nvSpPr>
        <p:spPr bwMode="auto">
          <a:xfrm>
            <a:off x="0" y="0"/>
            <a:ext cx="1588" cy="1588"/>
          </a:xfrm>
          <a:prstGeom prst="rect">
            <a:avLst/>
          </a:prstGeom>
          <a:noFill/>
          <a:ln w="9525">
            <a:noFill/>
            <a:round/>
            <a:headEnd/>
            <a:tailEnd/>
          </a:ln>
          <a:effectLst/>
        </p:spPr>
        <p:txBody>
          <a:bodyPr lIns="90000" tIns="45000" rIns="90000" bIns="45000">
            <a:prstTxWarp prst="textNoShape">
              <a:avLst/>
            </a:prstTxWarp>
          </a:bodyPr>
          <a:lstStyle/>
          <a:p>
            <a:pPr hangingPunct="1">
              <a:lnSpc>
                <a:spcPct val="100000"/>
              </a:lnSpc>
            </a:pPr>
            <a:fld id="{53460011-2333-8C46-A76D-0E6523F16555}" type="slidenum">
              <a:rPr lang="en-US">
                <a:solidFill>
                  <a:srgbClr val="000000"/>
                </a:solidFill>
                <a:latin typeface="+mn-lt" charset="0"/>
                <a:ea typeface="+mn-ea" charset="0"/>
                <a:cs typeface="+mn-ea" charset="0"/>
              </a:rPr>
              <a:pPr hangingPunct="1">
                <a:lnSpc>
                  <a:spcPct val="100000"/>
                </a:lnSpc>
              </a:pPr>
              <a:t>4</a:t>
            </a:fld>
            <a:endParaRPr lang="en-US">
              <a:solidFill>
                <a:srgbClr val="000000"/>
              </a:solidFill>
              <a:latin typeface="+mn-lt" charset="0"/>
              <a:ea typeface="+mn-ea" charset="0"/>
              <a:cs typeface="+mn-ea" charset="0"/>
            </a:endParaRPr>
          </a:p>
        </p:txBody>
      </p:sp>
      <p:sp>
        <p:nvSpPr>
          <p:cNvPr id="43010" name="Text Box 2"/>
          <p:cNvSpPr txBox="1">
            <a:spLocks noGrp="1" noRot="1" noChangeAspect="1" noChangeArrowheads="1"/>
          </p:cNvSpPr>
          <p:nvPr>
            <p:ph type="sldImg"/>
          </p:nvPr>
        </p:nvSpPr>
        <p:spPr bwMode="auto">
          <a:xfrm>
            <a:off x="1373188" y="765175"/>
            <a:ext cx="5026025" cy="3770313"/>
          </a:xfrm>
          <a:prstGeom prst="rect">
            <a:avLst/>
          </a:prstGeom>
          <a:solidFill>
            <a:srgbClr val="FFFFFF"/>
          </a:solidFill>
          <a:ln>
            <a:solidFill>
              <a:srgbClr val="000000"/>
            </a:solidFill>
            <a:miter lim="800000"/>
            <a:headEnd/>
            <a:tailEnd/>
          </a:ln>
        </p:spPr>
      </p:sp>
      <p:sp>
        <p:nvSpPr>
          <p:cNvPr id="43011" name="Text Box 3"/>
          <p:cNvSpPr txBox="1">
            <a:spLocks noGrp="1" noChangeArrowheads="1"/>
          </p:cNvSpPr>
          <p:nvPr>
            <p:ph type="body" idx="1"/>
          </p:nvPr>
        </p:nvSpPr>
        <p:spPr bwMode="auto">
          <a:xfrm>
            <a:off x="777875" y="4776788"/>
            <a:ext cx="6218238" cy="4525962"/>
          </a:xfrm>
          <a:prstGeom prst="rect">
            <a:avLst/>
          </a:prstGeom>
          <a:noFill/>
          <a:ln>
            <a:round/>
            <a:headEnd/>
            <a:tailEnd/>
          </a:ln>
        </p:spPr>
        <p:txBody>
          <a:bodyPr lIns="90000" tIns="45000" rIns="90000" bIns="45000" anchor="ctr">
            <a:prstTxWarp prst="textNoShape">
              <a:avLst/>
            </a:prstTxWarp>
          </a:bodyPr>
          <a:lstStyle/>
          <a:p>
            <a:pPr algn="ctr" eaLnBrk="1">
              <a:spcBef>
                <a:spcPct val="0"/>
              </a:spcBef>
              <a:tabLst>
                <a:tab pos="723900" algn="l"/>
                <a:tab pos="1447800" algn="l"/>
                <a:tab pos="2171700" algn="l"/>
                <a:tab pos="2895600" algn="l"/>
                <a:tab pos="3619500" algn="l"/>
                <a:tab pos="4343400" algn="l"/>
                <a:tab pos="5067300" algn="l"/>
                <a:tab pos="5791200" algn="l"/>
              </a:tabLst>
            </a:pPr>
            <a:endParaRPr lang="en-US" sz="2000" dirty="0">
              <a:latin typeface="Arial" pitchFamily="32" charset="0"/>
              <a:ea typeface="Microsoft YaHei" charset="0"/>
              <a:cs typeface="Microsoft YaHe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C870FB-3C6B-4728-A650-59FE89C2E9EB}" type="slidenum">
              <a:rPr lang="en-US" smtClean="0"/>
              <a:pPr/>
              <a:t>7</a:t>
            </a:fld>
            <a:endParaRPr lang="en-US"/>
          </a:p>
        </p:txBody>
      </p:sp>
    </p:spTree>
    <p:extLst>
      <p:ext uri="{BB962C8B-B14F-4D97-AF65-F5344CB8AC3E}">
        <p14:creationId xmlns:p14="http://schemas.microsoft.com/office/powerpoint/2010/main" val="3595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C870FB-3C6B-4728-A650-59FE89C2E9EB}" type="slidenum">
              <a:rPr lang="en-US" smtClean="0"/>
              <a:pPr/>
              <a:t>9</a:t>
            </a:fld>
            <a:endParaRPr lang="en-US"/>
          </a:p>
        </p:txBody>
      </p:sp>
    </p:spTree>
    <p:extLst>
      <p:ext uri="{BB962C8B-B14F-4D97-AF65-F5344CB8AC3E}">
        <p14:creationId xmlns:p14="http://schemas.microsoft.com/office/powerpoint/2010/main" val="3595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C870FB-3C6B-4728-A650-59FE89C2E9EB}" type="slidenum">
              <a:rPr lang="en-US" smtClean="0"/>
              <a:pPr/>
              <a:t>10</a:t>
            </a:fld>
            <a:endParaRPr lang="en-US"/>
          </a:p>
        </p:txBody>
      </p:sp>
    </p:spTree>
    <p:extLst>
      <p:ext uri="{BB962C8B-B14F-4D97-AF65-F5344CB8AC3E}">
        <p14:creationId xmlns:p14="http://schemas.microsoft.com/office/powerpoint/2010/main" val="2666539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C870FB-3C6B-4728-A650-59FE89C2E9EB}" type="slidenum">
              <a:rPr lang="en-US" smtClean="0"/>
              <a:pPr/>
              <a:t>11</a:t>
            </a:fld>
            <a:endParaRPr lang="en-US"/>
          </a:p>
        </p:txBody>
      </p:sp>
    </p:spTree>
    <p:extLst>
      <p:ext uri="{BB962C8B-B14F-4D97-AF65-F5344CB8AC3E}">
        <p14:creationId xmlns:p14="http://schemas.microsoft.com/office/powerpoint/2010/main" val="2720876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D9C870FB-3C6B-4728-A650-59FE89C2E9EB}" type="slidenum">
              <a:rPr lang="en-US" smtClean="0"/>
              <a:pPr/>
              <a:t>12</a:t>
            </a:fld>
            <a:endParaRPr lang="en-US"/>
          </a:p>
        </p:txBody>
      </p:sp>
    </p:spTree>
    <p:extLst>
      <p:ext uri="{BB962C8B-B14F-4D97-AF65-F5344CB8AC3E}">
        <p14:creationId xmlns:p14="http://schemas.microsoft.com/office/powerpoint/2010/main" val="687186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BBE5A8D-8C7A-F94E-974D-5DE6DCE761F0}" type="slidenum">
              <a:rPr lang="en-US"/>
              <a:pPr/>
              <a:t>19</a:t>
            </a:fld>
            <a:endParaRPr lang="en-US"/>
          </a:p>
        </p:txBody>
      </p:sp>
      <p:sp>
        <p:nvSpPr>
          <p:cNvPr id="58369" name="Text Box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58370" name="Text Box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8252F41D-A718-0F4D-8004-7205EF7307FB}" type="slidenum">
              <a:rPr lang="en-US"/>
              <a:pPr/>
              <a:t>20</a:t>
            </a:fld>
            <a:endParaRPr lang="en-US"/>
          </a:p>
        </p:txBody>
      </p:sp>
      <p:sp>
        <p:nvSpPr>
          <p:cNvPr id="59393" name="Text Box 1"/>
          <p:cNvSpPr txBox="1">
            <a:spLocks noGrp="1" noRot="1" noChangeAspect="1" noChangeArrowheads="1"/>
          </p:cNvSpPr>
          <p:nvPr>
            <p:ph type="sldImg"/>
          </p:nvPr>
        </p:nvSpPr>
        <p:spPr bwMode="auto">
          <a:xfrm>
            <a:off x="0" y="0"/>
            <a:ext cx="1588" cy="1588"/>
          </a:xfrm>
          <a:prstGeom prst="rect">
            <a:avLst/>
          </a:prstGeom>
          <a:solidFill>
            <a:srgbClr val="FFFFFF"/>
          </a:solidFill>
          <a:ln>
            <a:solidFill>
              <a:srgbClr val="000000"/>
            </a:solidFill>
            <a:miter lim="800000"/>
            <a:headEnd/>
            <a:tailEnd/>
          </a:ln>
        </p:spPr>
      </p:sp>
      <p:sp>
        <p:nvSpPr>
          <p:cNvPr id="59394" name="Text Box 2"/>
          <p:cNvSpPr txBox="1">
            <a:spLocks noGrp="1" noChangeArrowheads="1"/>
          </p:cNvSpPr>
          <p:nvPr>
            <p:ph type="body" idx="1"/>
          </p:nvPr>
        </p:nvSpPr>
        <p:spPr bwMode="auto">
          <a:xfrm>
            <a:off x="0" y="0"/>
            <a:ext cx="1588" cy="1588"/>
          </a:xfrm>
          <a:prstGeom prst="rect">
            <a:avLst/>
          </a:prstGeom>
          <a:noFill/>
          <a:ln>
            <a:round/>
            <a:headEnd/>
            <a:tailEnd/>
          </a:ln>
        </p:spPr>
        <p:txBody>
          <a:bodyPr wrap="none" anchor="ctr">
            <a:prstTxWarp prst="textNoShape">
              <a:avLst/>
            </a:prstTxWarp>
          </a:bodyPr>
          <a:lstStyle/>
          <a:p>
            <a:pPr eaLnBrk="1">
              <a:spcBef>
                <a:spcPct val="0"/>
              </a:spcBef>
            </a:pPr>
            <a:endParaRPr lang="en-US" sz="2000">
              <a:latin typeface="Arial" pitchFamily="32" charset="0"/>
              <a:ea typeface="Microsoft YaHei" charset="0"/>
              <a:cs typeface="Microsoft YaHei" charset="0"/>
            </a:endParaRPr>
          </a:p>
        </p:txBody>
      </p:sp>
      <p:sp>
        <p:nvSpPr>
          <p:cNvPr id="59395" name="Text Box 3"/>
          <p:cNvSpPr txBox="1">
            <a:spLocks noChangeArrowheads="1"/>
          </p:cNvSpPr>
          <p:nvPr/>
        </p:nvSpPr>
        <p:spPr bwMode="auto">
          <a:xfrm>
            <a:off x="0" y="0"/>
            <a:ext cx="1588" cy="1588"/>
          </a:xfrm>
          <a:prstGeom prst="rect">
            <a:avLst/>
          </a:prstGeom>
          <a:noFill/>
          <a:ln w="9525">
            <a:noFill/>
            <a:round/>
            <a:headEnd/>
            <a:tailEnd/>
          </a:ln>
          <a:effectLst/>
        </p:spPr>
        <p:txBody>
          <a:bodyPr lIns="90000" tIns="45000" rIns="90000" bIns="45000">
            <a:prstTxWarp prst="textNoShape">
              <a:avLst/>
            </a:prstTxWarp>
          </a:bodyPr>
          <a:lstStyle/>
          <a:p>
            <a:pPr hangingPunct="1">
              <a:lnSpc>
                <a:spcPct val="100000"/>
              </a:lnSpc>
            </a:pPr>
            <a:fld id="{4B4C02BC-9C6C-4044-8322-5007A5B95984}" type="slidenum">
              <a:rPr lang="en-US">
                <a:solidFill>
                  <a:srgbClr val="000000"/>
                </a:solidFill>
                <a:latin typeface="+mn-lt" charset="0"/>
                <a:ea typeface="+mn-ea" charset="0"/>
                <a:cs typeface="+mn-ea" charset="0"/>
              </a:rPr>
              <a:pPr hangingPunct="1">
                <a:lnSpc>
                  <a:spcPct val="100000"/>
                </a:lnSpc>
              </a:pPr>
              <a:t>20</a:t>
            </a:fld>
            <a:endParaRPr lang="en-US">
              <a:solidFill>
                <a:srgbClr val="000000"/>
              </a:solidFill>
              <a:latin typeface="+mn-lt" charset="0"/>
              <a:ea typeface="+mn-ea" charset="0"/>
              <a:cs typeface="+mn-ea"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C870FB-3C6B-4728-A650-59FE89C2E9EB}" type="slidenum">
              <a:rPr lang="en-US" smtClean="0"/>
              <a:pPr/>
              <a:t>24</a:t>
            </a:fld>
            <a:endParaRPr lang="en-US"/>
          </a:p>
        </p:txBody>
      </p:sp>
    </p:spTree>
    <p:extLst>
      <p:ext uri="{BB962C8B-B14F-4D97-AF65-F5344CB8AC3E}">
        <p14:creationId xmlns:p14="http://schemas.microsoft.com/office/powerpoint/2010/main" val="729560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C2D4FE-D5AE-4A93-8A47-CEF23A36BEEF}" type="datetimeFigureOut">
              <a:rPr lang="en-US" smtClean="0"/>
              <a:pPr/>
              <a:t>9/14/2012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29FB82-AC43-4C66-B64F-BD654C348DC8}" type="slidenum">
              <a:rPr lang="en-US" smtClean="0"/>
              <a:pPr/>
              <a:t>‹#›</a:t>
            </a:fld>
            <a:endParaRPr lang="en-US"/>
          </a:p>
        </p:txBody>
      </p:sp>
    </p:spTree>
    <p:extLst>
      <p:ext uri="{BB962C8B-B14F-4D97-AF65-F5344CB8AC3E}">
        <p14:creationId xmlns:p14="http://schemas.microsoft.com/office/powerpoint/2010/main" val="544858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C2D4FE-D5AE-4A93-8A47-CEF23A36BEEF}" type="datetimeFigureOut">
              <a:rPr lang="en-US" smtClean="0"/>
              <a:pPr/>
              <a:t>9/14/2012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29FB82-AC43-4C66-B64F-BD654C348DC8}" type="slidenum">
              <a:rPr lang="en-US" smtClean="0"/>
              <a:pPr/>
              <a:t>‹#›</a:t>
            </a:fld>
            <a:endParaRPr lang="en-US"/>
          </a:p>
        </p:txBody>
      </p:sp>
    </p:spTree>
    <p:extLst>
      <p:ext uri="{BB962C8B-B14F-4D97-AF65-F5344CB8AC3E}">
        <p14:creationId xmlns:p14="http://schemas.microsoft.com/office/powerpoint/2010/main" val="1276823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C2D4FE-D5AE-4A93-8A47-CEF23A36BEEF}" type="datetimeFigureOut">
              <a:rPr lang="en-US" smtClean="0"/>
              <a:pPr/>
              <a:t>9/14/2012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29FB82-AC43-4C66-B64F-BD654C348DC8}" type="slidenum">
              <a:rPr lang="en-US" smtClean="0"/>
              <a:pPr/>
              <a:t>‹#›</a:t>
            </a:fld>
            <a:endParaRPr lang="en-US"/>
          </a:p>
        </p:txBody>
      </p:sp>
    </p:spTree>
    <p:extLst>
      <p:ext uri="{BB962C8B-B14F-4D97-AF65-F5344CB8AC3E}">
        <p14:creationId xmlns:p14="http://schemas.microsoft.com/office/powerpoint/2010/main" val="16454931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Content, and Picture">
    <p:spTree>
      <p:nvGrpSpPr>
        <p:cNvPr id="1" name=""/>
        <p:cNvGrpSpPr/>
        <p:nvPr/>
      </p:nvGrpSpPr>
      <p:grpSpPr>
        <a:xfrm>
          <a:off x="0" y="0"/>
          <a:ext cx="0" cy="0"/>
          <a:chOff x="0" y="0"/>
          <a:chExt cx="0" cy="0"/>
        </a:xfrm>
      </p:grpSpPr>
      <p:sp>
        <p:nvSpPr>
          <p:cNvPr id="5" name="Rectangle 4"/>
          <p:cNvSpPr/>
          <p:nvPr/>
        </p:nvSpPr>
        <p:spPr>
          <a:xfrm>
            <a:off x="269875" y="268288"/>
            <a:ext cx="1646238"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title"/>
          </p:nvPr>
        </p:nvSpPr>
        <p:spPr>
          <a:xfrm>
            <a:off x="2178423" y="914400"/>
            <a:ext cx="6508377" cy="1143000"/>
          </a:xfrm>
        </p:spPr>
        <p:txBody>
          <a:bodyPr/>
          <a:lstStyle/>
          <a:p>
            <a:r>
              <a:rPr lang="en-US" smtClean="0"/>
              <a:t>Click to edit Master title style</a:t>
            </a:r>
            <a:endParaRPr/>
          </a:p>
        </p:txBody>
      </p:sp>
      <p:sp>
        <p:nvSpPr>
          <p:cNvPr id="3" name="Content Placeholder 2"/>
          <p:cNvSpPr>
            <a:spLocks noGrp="1"/>
          </p:cNvSpPr>
          <p:nvPr>
            <p:ph idx="1"/>
          </p:nvPr>
        </p:nvSpPr>
        <p:spPr>
          <a:xfrm>
            <a:off x="2178423" y="2209800"/>
            <a:ext cx="6508377" cy="3916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Picture Placeholder 8"/>
          <p:cNvSpPr>
            <a:spLocks noGrp="1"/>
          </p:cNvSpPr>
          <p:nvPr>
            <p:ph type="pic" sz="quarter" idx="13"/>
          </p:nvPr>
        </p:nvSpPr>
        <p:spPr>
          <a:xfrm>
            <a:off x="269875" y="1976718"/>
            <a:ext cx="1645920" cy="4625788"/>
          </a:xfrm>
        </p:spPr>
        <p:txBody>
          <a:bodyPr/>
          <a:lstStyle>
            <a:lvl1pPr>
              <a:buNone/>
              <a:defRPr/>
            </a:lvl1pPr>
          </a:lstStyle>
          <a:p>
            <a:pPr lvl="0"/>
            <a:r>
              <a:rPr lang="en-US" noProof="0" smtClean="0"/>
              <a:t>Click icon to add picture</a:t>
            </a:r>
            <a:endParaRPr noProof="0"/>
          </a:p>
        </p:txBody>
      </p:sp>
      <p:sp>
        <p:nvSpPr>
          <p:cNvPr id="6" name="Date Placeholder 3"/>
          <p:cNvSpPr>
            <a:spLocks noGrp="1"/>
          </p:cNvSpPr>
          <p:nvPr>
            <p:ph type="dt" sz="half" idx="14"/>
          </p:nvPr>
        </p:nvSpPr>
        <p:spPr>
          <a:xfrm>
            <a:off x="7212013" y="6356350"/>
            <a:ext cx="1752600" cy="365125"/>
          </a:xfrm>
        </p:spPr>
        <p:txBody>
          <a:bodyPr/>
          <a:lstStyle>
            <a:lvl1pPr>
              <a:defRPr/>
            </a:lvl1pPr>
          </a:lstStyle>
          <a:p>
            <a:pPr>
              <a:defRPr/>
            </a:pPr>
            <a:fld id="{19C36850-6829-443E-8A2C-86F442DDF5C6}" type="datetimeFigureOut">
              <a:rPr lang="en-US"/>
              <a:pPr>
                <a:defRPr/>
              </a:pPr>
              <a:t>9/14/2012</a:t>
            </a:fld>
            <a:endParaRPr lang="en-US"/>
          </a:p>
        </p:txBody>
      </p:sp>
      <p:sp>
        <p:nvSpPr>
          <p:cNvPr id="7" name="Footer Placeholder 4"/>
          <p:cNvSpPr>
            <a:spLocks noGrp="1"/>
          </p:cNvSpPr>
          <p:nvPr>
            <p:ph type="ftr" sz="quarter" idx="15"/>
          </p:nvPr>
        </p:nvSpPr>
        <p:spPr>
          <a:xfrm>
            <a:off x="2178050" y="6356350"/>
            <a:ext cx="4927600" cy="365125"/>
          </a:xfrm>
        </p:spPr>
        <p:txBody>
          <a:bodyPr/>
          <a:lstStyle>
            <a:lvl1pPr>
              <a:defRPr/>
            </a:lvl1pPr>
          </a:lstStyle>
          <a:p>
            <a:pPr>
              <a:defRPr/>
            </a:pPr>
            <a:endParaRPr lang="en-US"/>
          </a:p>
        </p:txBody>
      </p:sp>
      <p:sp>
        <p:nvSpPr>
          <p:cNvPr id="8" name="Slide Number Placeholder 5"/>
          <p:cNvSpPr>
            <a:spLocks noGrp="1"/>
          </p:cNvSpPr>
          <p:nvPr>
            <p:ph type="sldNum" sz="quarter" idx="16"/>
          </p:nvPr>
        </p:nvSpPr>
        <p:spPr>
          <a:xfrm>
            <a:off x="331788" y="360363"/>
            <a:ext cx="506412" cy="365125"/>
          </a:xfrm>
        </p:spPr>
        <p:txBody>
          <a:bodyPr/>
          <a:lstStyle>
            <a:lvl1pPr>
              <a:defRPr/>
            </a:lvl1pPr>
          </a:lstStyle>
          <a:p>
            <a:pPr>
              <a:defRPr/>
            </a:pPr>
            <a:fld id="{BC3B71BD-8F01-43E3-838F-6FB93C38FB22}" type="slidenum">
              <a:rPr lang="en-US"/>
              <a:pPr>
                <a:defRPr/>
              </a:pPr>
              <a:t>‹#›</a:t>
            </a:fld>
            <a:endParaRPr lang="en-US"/>
          </a:p>
        </p:txBody>
      </p:sp>
    </p:spTree>
    <p:extLst>
      <p:ext uri="{BB962C8B-B14F-4D97-AF65-F5344CB8AC3E}">
        <p14:creationId xmlns:p14="http://schemas.microsoft.com/office/powerpoint/2010/main" val="2170546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C2D4FE-D5AE-4A93-8A47-CEF23A36BEEF}" type="datetimeFigureOut">
              <a:rPr lang="en-US" smtClean="0"/>
              <a:pPr/>
              <a:t>9/14/2012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29FB82-AC43-4C66-B64F-BD654C348DC8}" type="slidenum">
              <a:rPr lang="en-US" smtClean="0"/>
              <a:pPr/>
              <a:t>‹#›</a:t>
            </a:fld>
            <a:endParaRPr lang="en-US"/>
          </a:p>
        </p:txBody>
      </p:sp>
    </p:spTree>
    <p:extLst>
      <p:ext uri="{BB962C8B-B14F-4D97-AF65-F5344CB8AC3E}">
        <p14:creationId xmlns:p14="http://schemas.microsoft.com/office/powerpoint/2010/main" val="602415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C2D4FE-D5AE-4A93-8A47-CEF23A36BEEF}" type="datetimeFigureOut">
              <a:rPr lang="en-US" smtClean="0"/>
              <a:pPr/>
              <a:t>9/14/2012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29FB82-AC43-4C66-B64F-BD654C348DC8}" type="slidenum">
              <a:rPr lang="en-US" smtClean="0"/>
              <a:pPr/>
              <a:t>‹#›</a:t>
            </a:fld>
            <a:endParaRPr lang="en-US"/>
          </a:p>
        </p:txBody>
      </p:sp>
    </p:spTree>
    <p:extLst>
      <p:ext uri="{BB962C8B-B14F-4D97-AF65-F5344CB8AC3E}">
        <p14:creationId xmlns:p14="http://schemas.microsoft.com/office/powerpoint/2010/main" val="2609053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C2D4FE-D5AE-4A93-8A47-CEF23A36BEEF}" type="datetimeFigureOut">
              <a:rPr lang="en-US" smtClean="0"/>
              <a:pPr/>
              <a:t>9/14/2012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29FB82-AC43-4C66-B64F-BD654C348DC8}" type="slidenum">
              <a:rPr lang="en-US" smtClean="0"/>
              <a:pPr/>
              <a:t>‹#›</a:t>
            </a:fld>
            <a:endParaRPr lang="en-US"/>
          </a:p>
        </p:txBody>
      </p:sp>
    </p:spTree>
    <p:extLst>
      <p:ext uri="{BB962C8B-B14F-4D97-AF65-F5344CB8AC3E}">
        <p14:creationId xmlns:p14="http://schemas.microsoft.com/office/powerpoint/2010/main" val="780321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C2D4FE-D5AE-4A93-8A47-CEF23A36BEEF}" type="datetimeFigureOut">
              <a:rPr lang="en-US" smtClean="0"/>
              <a:pPr/>
              <a:t>9/14/2012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29FB82-AC43-4C66-B64F-BD654C348DC8}" type="slidenum">
              <a:rPr lang="en-US" smtClean="0"/>
              <a:pPr/>
              <a:t>‹#›</a:t>
            </a:fld>
            <a:endParaRPr lang="en-US"/>
          </a:p>
        </p:txBody>
      </p:sp>
    </p:spTree>
    <p:extLst>
      <p:ext uri="{BB962C8B-B14F-4D97-AF65-F5344CB8AC3E}">
        <p14:creationId xmlns:p14="http://schemas.microsoft.com/office/powerpoint/2010/main" val="2410652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C2D4FE-D5AE-4A93-8A47-CEF23A36BEEF}" type="datetimeFigureOut">
              <a:rPr lang="en-US" smtClean="0"/>
              <a:pPr/>
              <a:t>9/14/2012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29FB82-AC43-4C66-B64F-BD654C348DC8}" type="slidenum">
              <a:rPr lang="en-US" smtClean="0"/>
              <a:pPr/>
              <a:t>‹#›</a:t>
            </a:fld>
            <a:endParaRPr lang="en-US"/>
          </a:p>
        </p:txBody>
      </p:sp>
    </p:spTree>
    <p:extLst>
      <p:ext uri="{BB962C8B-B14F-4D97-AF65-F5344CB8AC3E}">
        <p14:creationId xmlns:p14="http://schemas.microsoft.com/office/powerpoint/2010/main" val="2679104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C2D4FE-D5AE-4A93-8A47-CEF23A36BEEF}" type="datetimeFigureOut">
              <a:rPr lang="en-US" smtClean="0"/>
              <a:pPr/>
              <a:t>9/14/2012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29FB82-AC43-4C66-B64F-BD654C348DC8}" type="slidenum">
              <a:rPr lang="en-US" smtClean="0"/>
              <a:pPr/>
              <a:t>‹#›</a:t>
            </a:fld>
            <a:endParaRPr lang="en-US"/>
          </a:p>
        </p:txBody>
      </p:sp>
    </p:spTree>
    <p:extLst>
      <p:ext uri="{BB962C8B-B14F-4D97-AF65-F5344CB8AC3E}">
        <p14:creationId xmlns:p14="http://schemas.microsoft.com/office/powerpoint/2010/main" val="1165230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C2D4FE-D5AE-4A93-8A47-CEF23A36BEEF}" type="datetimeFigureOut">
              <a:rPr lang="en-US" smtClean="0"/>
              <a:pPr/>
              <a:t>9/14/2012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29FB82-AC43-4C66-B64F-BD654C348DC8}" type="slidenum">
              <a:rPr lang="en-US" smtClean="0"/>
              <a:pPr/>
              <a:t>‹#›</a:t>
            </a:fld>
            <a:endParaRPr lang="en-US"/>
          </a:p>
        </p:txBody>
      </p:sp>
    </p:spTree>
    <p:extLst>
      <p:ext uri="{BB962C8B-B14F-4D97-AF65-F5344CB8AC3E}">
        <p14:creationId xmlns:p14="http://schemas.microsoft.com/office/powerpoint/2010/main" val="1356437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C2D4FE-D5AE-4A93-8A47-CEF23A36BEEF}" type="datetimeFigureOut">
              <a:rPr lang="en-US" smtClean="0"/>
              <a:pPr/>
              <a:t>9/14/2012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29FB82-AC43-4C66-B64F-BD654C348DC8}" type="slidenum">
              <a:rPr lang="en-US" smtClean="0"/>
              <a:pPr/>
              <a:t>‹#›</a:t>
            </a:fld>
            <a:endParaRPr lang="en-US"/>
          </a:p>
        </p:txBody>
      </p:sp>
    </p:spTree>
    <p:extLst>
      <p:ext uri="{BB962C8B-B14F-4D97-AF65-F5344CB8AC3E}">
        <p14:creationId xmlns:p14="http://schemas.microsoft.com/office/powerpoint/2010/main" val="3182049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C2D4FE-D5AE-4A93-8A47-CEF23A36BEEF}" type="datetimeFigureOut">
              <a:rPr lang="en-US" smtClean="0"/>
              <a:pPr/>
              <a:t>9/14/2012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29FB82-AC43-4C66-B64F-BD654C348DC8}" type="slidenum">
              <a:rPr lang="en-US" smtClean="0"/>
              <a:pPr/>
              <a:t>‹#›</a:t>
            </a:fld>
            <a:endParaRPr lang="en-US"/>
          </a:p>
        </p:txBody>
      </p:sp>
    </p:spTree>
    <p:extLst>
      <p:ext uri="{BB962C8B-B14F-4D97-AF65-F5344CB8AC3E}">
        <p14:creationId xmlns:p14="http://schemas.microsoft.com/office/powerpoint/2010/main" val="1595911924"/>
      </p:ext>
    </p:extLst>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 id="214748416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7" Type="http://schemas.microsoft.com/office/2007/relationships/hdphoto" Target="../media/hdphoto1.wdp"/><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3.jpe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developer.android.com/guide/topics/security/permissions.html" TargetMode="Externa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applicationprivacy.org/"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2012" y="4016487"/>
            <a:ext cx="1420588" cy="1598162"/>
          </a:xfrm>
          <a:prstGeom prst="rect">
            <a:avLst/>
          </a:prstGeom>
          <a:ln>
            <a:noFill/>
          </a:ln>
          <a:effectLst>
            <a:outerShdw blurRad="292100" dist="139700" dir="2700000" algn="tl" rotWithShape="0">
              <a:srgbClr val="333333">
                <a:alpha val="65000"/>
              </a:srgbClr>
            </a:outerShdw>
            <a:reflection blurRad="6350" stA="50000" endA="300" endPos="55500" dist="101600" dir="5400000" sy="-100000" algn="bl" rotWithShape="0"/>
          </a:effectLst>
        </p:spPr>
      </p:pic>
      <p:sp>
        <p:nvSpPr>
          <p:cNvPr id="8" name="Subtitle 2"/>
          <p:cNvSpPr txBox="1">
            <a:spLocks/>
          </p:cNvSpPr>
          <p:nvPr/>
        </p:nvSpPr>
        <p:spPr>
          <a:xfrm>
            <a:off x="3080657" y="3200400"/>
            <a:ext cx="6063343" cy="533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000" dirty="0" smtClean="0">
                <a:solidFill>
                  <a:schemeClr val="bg1">
                    <a:lumMod val="65000"/>
                  </a:schemeClr>
                </a:solidFill>
              </a:rPr>
              <a:t>September 13, 2012</a:t>
            </a:r>
            <a:endParaRPr lang="en-US" sz="2000" dirty="0">
              <a:solidFill>
                <a:schemeClr val="bg1">
                  <a:lumMod val="65000"/>
                </a:schemeClr>
              </a:solidFill>
            </a:endParaRPr>
          </a:p>
        </p:txBody>
      </p:sp>
      <p:cxnSp>
        <p:nvCxnSpPr>
          <p:cNvPr id="15" name="Straight Connector 14"/>
          <p:cNvCxnSpPr/>
          <p:nvPr/>
        </p:nvCxnSpPr>
        <p:spPr>
          <a:xfrm>
            <a:off x="130629" y="0"/>
            <a:ext cx="0" cy="6842353"/>
          </a:xfrm>
          <a:prstGeom prst="line">
            <a:avLst/>
          </a:prstGeom>
          <a:effectLst>
            <a:glow rad="101600">
              <a:schemeClr val="accent5">
                <a:satMod val="175000"/>
                <a:alpha val="40000"/>
              </a:schemeClr>
            </a:glow>
            <a:outerShdw blurRad="40000" dist="23000" dir="5400000" rotWithShape="0">
              <a:srgbClr val="000000">
                <a:alpha val="35000"/>
              </a:srgbClr>
            </a:outerShdw>
          </a:effectLst>
        </p:spPr>
        <p:style>
          <a:lnRef idx="3">
            <a:schemeClr val="accent1"/>
          </a:lnRef>
          <a:fillRef idx="0">
            <a:schemeClr val="accent1"/>
          </a:fillRef>
          <a:effectRef idx="2">
            <a:schemeClr val="accent1"/>
          </a:effectRef>
          <a:fontRef idx="minor">
            <a:schemeClr val="tx1"/>
          </a:fontRef>
        </p:style>
      </p:cxnSp>
      <p:cxnSp>
        <p:nvCxnSpPr>
          <p:cNvPr id="16" name="Straight Connector 15"/>
          <p:cNvCxnSpPr/>
          <p:nvPr/>
        </p:nvCxnSpPr>
        <p:spPr>
          <a:xfrm>
            <a:off x="304800" y="-15647"/>
            <a:ext cx="0" cy="6858000"/>
          </a:xfrm>
          <a:prstGeom prst="line">
            <a:avLst/>
          </a:prstGeom>
          <a:ln>
            <a:prstDash val="sysDot"/>
          </a:ln>
        </p:spPr>
        <p:style>
          <a:lnRef idx="3">
            <a:schemeClr val="accent1"/>
          </a:lnRef>
          <a:fillRef idx="0">
            <a:schemeClr val="accent1"/>
          </a:fillRef>
          <a:effectRef idx="2">
            <a:schemeClr val="accent1"/>
          </a:effectRef>
          <a:fontRef idx="minor">
            <a:schemeClr val="tx1"/>
          </a:fontRef>
        </p:style>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914" y="1722782"/>
            <a:ext cx="3381142" cy="3381142"/>
          </a:xfrm>
          <a:prstGeom prst="ellipse">
            <a:avLst/>
          </a:prstGeom>
          <a:ln w="63500" cap="rnd">
            <a:solidFill>
              <a:schemeClr val="tx1"/>
            </a:solidFill>
          </a:ln>
          <a:effectLst>
            <a:outerShdw blurRad="381000" dist="292100" dir="5400000" sx="-80000" sy="-18000" rotWithShape="0">
              <a:srgbClr val="000000">
                <a:alpha val="22000"/>
              </a:srgbClr>
            </a:outerShdw>
            <a:reflection blurRad="6350" stA="50000" endA="300" endPos="55000" dir="5400000" sy="-100000" algn="bl" rotWithShape="0"/>
          </a:effectLst>
          <a:scene3d>
            <a:camera prst="orthographicFront"/>
            <a:lightRig rig="contrasting" dir="t">
              <a:rot lat="0" lon="0" rev="3000000"/>
            </a:lightRig>
          </a:scene3d>
          <a:sp3d contourW="7620">
            <a:bevelT w="95250" h="31750"/>
            <a:contourClr>
              <a:srgbClr val="333333"/>
            </a:contourClr>
          </a:sp3d>
        </p:spPr>
      </p:pic>
      <p:sp>
        <p:nvSpPr>
          <p:cNvPr id="11" name="Title 1"/>
          <p:cNvSpPr txBox="1">
            <a:spLocks/>
          </p:cNvSpPr>
          <p:nvPr/>
        </p:nvSpPr>
        <p:spPr>
          <a:xfrm>
            <a:off x="3107871" y="328381"/>
            <a:ext cx="5943600" cy="372472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bg1"/>
                </a:solidFill>
              </a:rPr>
              <a:t>A Brief Overview of the </a:t>
            </a:r>
          </a:p>
          <a:p>
            <a:r>
              <a:rPr lang="en-US" sz="4000" b="1" dirty="0" smtClean="0">
                <a:solidFill>
                  <a:schemeClr val="bg1"/>
                </a:solidFill>
              </a:rPr>
              <a:t>Mobile App Ecosystem</a:t>
            </a:r>
            <a:endParaRPr lang="en-US" sz="4000" b="1" dirty="0">
              <a:solidFill>
                <a:schemeClr val="bg1"/>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3621" y="4267200"/>
            <a:ext cx="2371272" cy="1096737"/>
          </a:xfrm>
          <a:prstGeom prst="rect">
            <a:avLst/>
          </a:prstGeom>
          <a:ln>
            <a:noFill/>
          </a:ln>
          <a:effectLst>
            <a:outerShdw blurRad="292100" dist="139700" dir="2700000" algn="tl" rotWithShape="0">
              <a:srgbClr val="333333">
                <a:alpha val="65000"/>
              </a:srgbClr>
            </a:outerShdw>
            <a:reflection blurRad="6350" stA="50000" endA="300" endPos="55500" dist="50800" dir="5400000" sy="-100000" algn="bl" rotWithShape="0"/>
          </a:effectLst>
        </p:spPr>
      </p:pic>
    </p:spTree>
    <p:extLst>
      <p:ext uri="{BB962C8B-B14F-4D97-AF65-F5344CB8AC3E}">
        <p14:creationId xmlns:p14="http://schemas.microsoft.com/office/powerpoint/2010/main" val="28034431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887" y="-22905"/>
            <a:ext cx="8229600" cy="1706562"/>
          </a:xfrm>
        </p:spPr>
        <p:txBody>
          <a:bodyPr>
            <a:noAutofit/>
          </a:bodyPr>
          <a:lstStyle/>
          <a:p>
            <a:r>
              <a:rPr lang="en-US" sz="3600" dirty="0" smtClean="0"/>
              <a:t>The Apple </a:t>
            </a:r>
            <a:r>
              <a:rPr lang="en-US" sz="3600" dirty="0" err="1" smtClean="0"/>
              <a:t>iOS</a:t>
            </a:r>
            <a:r>
              <a:rPr lang="en-US" sz="3600" dirty="0" smtClean="0"/>
              <a:t> Approach</a:t>
            </a:r>
            <a:endParaRPr lang="en-US" sz="3600" dirty="0"/>
          </a:p>
        </p:txBody>
      </p:sp>
      <p:sp>
        <p:nvSpPr>
          <p:cNvPr id="5" name="Text Placeholder 4"/>
          <p:cNvSpPr>
            <a:spLocks noGrp="1"/>
          </p:cNvSpPr>
          <p:nvPr>
            <p:ph type="body" idx="1"/>
          </p:nvPr>
        </p:nvSpPr>
        <p:spPr>
          <a:xfrm>
            <a:off x="0" y="990600"/>
            <a:ext cx="9144000" cy="639762"/>
          </a:xfrm>
        </p:spPr>
        <p:txBody>
          <a:bodyPr>
            <a:noAutofit/>
          </a:bodyPr>
          <a:lstStyle/>
          <a:p>
            <a:pPr algn="ctr"/>
            <a:r>
              <a:rPr lang="en-US" sz="2500" dirty="0" smtClean="0">
                <a:solidFill>
                  <a:srgbClr val="0033CC"/>
                </a:solidFill>
              </a:rPr>
              <a:t>App Store Review Plus Sandboxing</a:t>
            </a:r>
            <a:endParaRPr lang="en-US" sz="2500" dirty="0">
              <a:solidFill>
                <a:srgbClr val="0033CC"/>
              </a:solidFill>
            </a:endParaRPr>
          </a:p>
        </p:txBody>
      </p:sp>
      <p:sp>
        <p:nvSpPr>
          <p:cNvPr id="3" name="Content Placeholder 2"/>
          <p:cNvSpPr>
            <a:spLocks noGrp="1"/>
          </p:cNvSpPr>
          <p:nvPr>
            <p:ph sz="half" idx="2"/>
          </p:nvPr>
        </p:nvSpPr>
        <p:spPr>
          <a:xfrm>
            <a:off x="0" y="1828800"/>
            <a:ext cx="4419600" cy="4745155"/>
          </a:xfrm>
        </p:spPr>
        <p:txBody>
          <a:bodyPr>
            <a:normAutofit fontScale="62500" lnSpcReduction="20000"/>
          </a:bodyPr>
          <a:lstStyle/>
          <a:p>
            <a:pPr>
              <a:buClr>
                <a:srgbClr val="0033CC"/>
              </a:buClr>
              <a:buFont typeface="Wingdings" pitchFamily="2" charset="2"/>
              <a:buChar char="§"/>
            </a:pPr>
            <a:r>
              <a:rPr lang="en-US" dirty="0" smtClean="0"/>
              <a:t>“</a:t>
            </a:r>
            <a:r>
              <a:rPr lang="en-US" sz="2600" dirty="0" smtClean="0"/>
              <a:t>For </a:t>
            </a:r>
            <a:r>
              <a:rPr lang="en-US" sz="2600" dirty="0"/>
              <a:t>security reasons, </a:t>
            </a:r>
            <a:r>
              <a:rPr lang="en-US" sz="2600" dirty="0" err="1"/>
              <a:t>iOS</a:t>
            </a:r>
            <a:r>
              <a:rPr lang="en-US" sz="2600" dirty="0"/>
              <a:t> places each app (including its preferences and data) in a sandbox at install time. A sandbox is a set of fine-grained controls that limit the app’s access to files, preferences, network resources, hardware, and so on. As part of the sandboxing process, the system installs each app in its own sandbox directory, which acts as the home for the app and its data</a:t>
            </a:r>
            <a:r>
              <a:rPr lang="en-US" sz="2600" dirty="0" smtClean="0"/>
              <a:t>.” </a:t>
            </a:r>
          </a:p>
          <a:p>
            <a:pPr>
              <a:buClr>
                <a:srgbClr val="0033CC"/>
              </a:buClr>
              <a:buFont typeface="Wingdings" pitchFamily="2" charset="2"/>
              <a:buChar char="§"/>
            </a:pPr>
            <a:r>
              <a:rPr lang="en-US" sz="2600" dirty="0" smtClean="0"/>
              <a:t>“</a:t>
            </a:r>
            <a:r>
              <a:rPr lang="en-US" sz="2600" b="1" dirty="0" smtClean="0"/>
              <a:t>Important </a:t>
            </a:r>
            <a:r>
              <a:rPr lang="en-US" sz="2600" dirty="0" smtClean="0"/>
              <a:t>The </a:t>
            </a:r>
            <a:r>
              <a:rPr lang="en-US" sz="2600" dirty="0"/>
              <a:t>purpose of a sandbox is to limit the damage that a compromised app can cause to the system. Sandboxes do not prevent attacks from happening to a particular app and it is still your responsibility to code defensively to prevent attacks. For example, if your app does not validate user input and there is an exploitable buffer overflow in your input-handling code, an attacker could still hijack your app or cause it to crash. The sandbox only prevents the hijacked app from affecting other apps and other parts of the system</a:t>
            </a:r>
            <a:r>
              <a:rPr lang="en-US" sz="2600" dirty="0" smtClean="0"/>
              <a:t>.” (</a:t>
            </a:r>
            <a:r>
              <a:rPr lang="en-US" sz="2600" dirty="0" err="1"/>
              <a:t>iOS</a:t>
            </a:r>
            <a:r>
              <a:rPr lang="en-US" sz="2600" dirty="0"/>
              <a:t> Developer Library)</a:t>
            </a:r>
          </a:p>
          <a:p>
            <a:pPr>
              <a:buClr>
                <a:srgbClr val="3119C1"/>
              </a:buClr>
              <a:buFont typeface="Wingdings" pitchFamily="2" charset="2"/>
              <a:buChar char="§"/>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66800" cy="120015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2970" y="1828800"/>
            <a:ext cx="4448175" cy="4029075"/>
          </a:xfrm>
          <a:prstGeom prst="rect">
            <a:avLst/>
          </a:prstGeom>
        </p:spPr>
      </p:pic>
      <p:sp>
        <p:nvSpPr>
          <p:cNvPr id="11" name="TextBox 10"/>
          <p:cNvSpPr txBox="1"/>
          <p:nvPr/>
        </p:nvSpPr>
        <p:spPr>
          <a:xfrm>
            <a:off x="0" y="6430349"/>
            <a:ext cx="9175910" cy="261610"/>
          </a:xfrm>
          <a:prstGeom prst="rect">
            <a:avLst/>
          </a:prstGeom>
          <a:noFill/>
        </p:spPr>
        <p:txBody>
          <a:bodyPr wrap="none" rtlCol="0">
            <a:spAutoFit/>
          </a:bodyPr>
          <a:lstStyle/>
          <a:p>
            <a:r>
              <a:rPr lang="en-US" sz="1100" dirty="0"/>
              <a:t>http://developer.apple.com/library/ios/#DOCUMENTATION/iPhone/Conceptual/iPhoneOSProgrammingGuide/TheiOSEnvironment/TheiOSEnvironment.html</a:t>
            </a:r>
          </a:p>
        </p:txBody>
      </p:sp>
    </p:spTree>
    <p:extLst>
      <p:ext uri="{BB962C8B-B14F-4D97-AF65-F5344CB8AC3E}">
        <p14:creationId xmlns:p14="http://schemas.microsoft.com/office/powerpoint/2010/main" val="37610327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887" y="-22905"/>
            <a:ext cx="8229600" cy="1706562"/>
          </a:xfrm>
        </p:spPr>
        <p:txBody>
          <a:bodyPr>
            <a:noAutofit/>
          </a:bodyPr>
          <a:lstStyle/>
          <a:p>
            <a:r>
              <a:rPr lang="en-US" sz="3600" dirty="0" smtClean="0"/>
              <a:t>Technical Consent/Permission Models: </a:t>
            </a:r>
            <a:br>
              <a:rPr lang="en-US" sz="3600" dirty="0" smtClean="0"/>
            </a:br>
            <a:r>
              <a:rPr lang="en-US" sz="3600" dirty="0" smtClean="0"/>
              <a:t>Apple iOS </a:t>
            </a:r>
            <a:endParaRPr lang="en-US" sz="3600" dirty="0"/>
          </a:p>
        </p:txBody>
      </p:sp>
      <p:sp>
        <p:nvSpPr>
          <p:cNvPr id="5" name="Text Placeholder 4"/>
          <p:cNvSpPr>
            <a:spLocks noGrp="1"/>
          </p:cNvSpPr>
          <p:nvPr>
            <p:ph type="body" idx="1"/>
          </p:nvPr>
        </p:nvSpPr>
        <p:spPr>
          <a:xfrm>
            <a:off x="76200" y="1524000"/>
            <a:ext cx="9144000" cy="639762"/>
          </a:xfrm>
        </p:spPr>
        <p:txBody>
          <a:bodyPr>
            <a:noAutofit/>
          </a:bodyPr>
          <a:lstStyle/>
          <a:p>
            <a:pPr algn="ctr"/>
            <a:r>
              <a:rPr lang="en-US" sz="2500" dirty="0" smtClean="0">
                <a:solidFill>
                  <a:srgbClr val="0033CC"/>
                </a:solidFill>
              </a:rPr>
              <a:t>When does the OS automatically trigger a request for user permission before providing data? </a:t>
            </a:r>
            <a:endParaRPr lang="en-US" sz="2500" dirty="0">
              <a:solidFill>
                <a:srgbClr val="0033CC"/>
              </a:solidFill>
            </a:endParaRPr>
          </a:p>
        </p:txBody>
      </p:sp>
      <p:sp>
        <p:nvSpPr>
          <p:cNvPr id="3" name="Content Placeholder 2"/>
          <p:cNvSpPr>
            <a:spLocks noGrp="1"/>
          </p:cNvSpPr>
          <p:nvPr>
            <p:ph sz="half" idx="2"/>
          </p:nvPr>
        </p:nvSpPr>
        <p:spPr>
          <a:xfrm>
            <a:off x="0" y="2027465"/>
            <a:ext cx="4040188" cy="4546490"/>
          </a:xfrm>
        </p:spPr>
        <p:txBody>
          <a:bodyPr>
            <a:normAutofit fontScale="92500"/>
          </a:bodyPr>
          <a:lstStyle/>
          <a:p>
            <a:pPr>
              <a:buClr>
                <a:srgbClr val="0033CC"/>
              </a:buClr>
              <a:buFont typeface="Wingdings" pitchFamily="2" charset="2"/>
              <a:buChar char="§"/>
            </a:pPr>
            <a:r>
              <a:rPr lang="en-US" dirty="0" smtClean="0"/>
              <a:t>Location data </a:t>
            </a:r>
          </a:p>
          <a:p>
            <a:pPr lvl="1">
              <a:buClr>
                <a:srgbClr val="0033CC"/>
              </a:buClr>
              <a:buFont typeface="Wingdings" pitchFamily="2" charset="2"/>
              <a:buChar char="§"/>
            </a:pPr>
            <a:r>
              <a:rPr lang="en-US" dirty="0" smtClean="0"/>
              <a:t>Apps that need access to location including apps with access to photos and videos</a:t>
            </a:r>
          </a:p>
          <a:p>
            <a:pPr lvl="1">
              <a:buClr>
                <a:srgbClr val="0033CC"/>
              </a:buClr>
              <a:buFont typeface="Wingdings" pitchFamily="2" charset="2"/>
              <a:buChar char="§"/>
            </a:pPr>
            <a:r>
              <a:rPr lang="en-US" dirty="0" smtClean="0"/>
              <a:t>Triggers opt-in consent pop-up prior to use </a:t>
            </a:r>
          </a:p>
          <a:p>
            <a:pPr>
              <a:buClr>
                <a:srgbClr val="0033CC"/>
              </a:buClr>
              <a:buFont typeface="Wingdings" pitchFamily="2" charset="2"/>
              <a:buChar char="§"/>
            </a:pPr>
            <a:r>
              <a:rPr lang="en-US" dirty="0" smtClean="0"/>
              <a:t>Access to other data without declaring in iOS5 API</a:t>
            </a:r>
          </a:p>
          <a:p>
            <a:pPr lvl="1">
              <a:buClr>
                <a:srgbClr val="0033CC"/>
              </a:buClr>
              <a:buFont typeface="Wingdings" pitchFamily="2" charset="2"/>
              <a:buChar char="§"/>
            </a:pPr>
            <a:r>
              <a:rPr lang="en-US" dirty="0" smtClean="0"/>
              <a:t>BUT new in iOS6: app developer must request access to Photos, Contacts, Reminders, and Calendar access which will trigger opt-in consent pop-up </a:t>
            </a:r>
          </a:p>
          <a:p>
            <a:pPr lvl="1">
              <a:buClr>
                <a:srgbClr val="3119C1"/>
              </a:buClr>
              <a:buFont typeface="Wingdings" pitchFamily="2" charset="2"/>
              <a:buChar char="§"/>
            </a:pPr>
            <a:endParaRPr lang="en-US" dirty="0" smtClean="0"/>
          </a:p>
          <a:p>
            <a:pPr marL="457200" lvl="1" indent="0">
              <a:buClr>
                <a:srgbClr val="3119C1"/>
              </a:buClr>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66800" cy="120015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90554" y="2298805"/>
            <a:ext cx="2600282" cy="3143250"/>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4799" y="4426651"/>
            <a:ext cx="4586223" cy="24313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6">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219124" y="2013055"/>
            <a:ext cx="542882" cy="571500"/>
          </a:xfrm>
          <a:prstGeom prst="ellipse">
            <a:avLst/>
          </a:prstGeom>
          <a:ln w="63500" cap="rnd">
            <a:solidFill>
              <a:schemeClr val="bg2"/>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14" name="Straight Arrow Connector 13"/>
          <p:cNvCxnSpPr/>
          <p:nvPr/>
        </p:nvCxnSpPr>
        <p:spPr>
          <a:xfrm flipV="1">
            <a:off x="6266543" y="2489100"/>
            <a:ext cx="1786407" cy="711300"/>
          </a:xfrm>
          <a:prstGeom prst="straightConnector1">
            <a:avLst/>
          </a:prstGeom>
          <a:ln>
            <a:solidFill>
              <a:schemeClr val="tx1"/>
            </a:solidFill>
            <a:tailEnd type="arrow"/>
          </a:ln>
          <a:effectLst>
            <a:glow rad="101600">
              <a:schemeClr val="bg1">
                <a:alpha val="40000"/>
              </a:schemeClr>
            </a:glow>
            <a:outerShdw blurRad="40000" dist="20000" dir="5400000" rotWithShape="0">
              <a:srgbClr val="000000">
                <a:alpha val="38000"/>
              </a:srgbClr>
            </a:outerShdw>
          </a:effectLst>
        </p:spPr>
        <p:style>
          <a:lnRef idx="2">
            <a:schemeClr val="accent4"/>
          </a:lnRef>
          <a:fillRef idx="0">
            <a:schemeClr val="accent4"/>
          </a:fillRef>
          <a:effectRef idx="1">
            <a:schemeClr val="accent4"/>
          </a:effectRef>
          <a:fontRef idx="minor">
            <a:schemeClr val="tx1"/>
          </a:fontRef>
        </p:style>
      </p:cxnSp>
      <p:sp>
        <p:nvSpPr>
          <p:cNvPr id="19" name="TextBox 18"/>
          <p:cNvSpPr txBox="1"/>
          <p:nvPr/>
        </p:nvSpPr>
        <p:spPr>
          <a:xfrm>
            <a:off x="4648200" y="2998282"/>
            <a:ext cx="1752600" cy="954107"/>
          </a:xfrm>
          <a:prstGeom prst="rect">
            <a:avLst/>
          </a:prstGeom>
          <a:noFill/>
        </p:spPr>
        <p:txBody>
          <a:bodyPr wrap="square" rtlCol="0">
            <a:spAutoFit/>
          </a:bodyPr>
          <a:lstStyle/>
          <a:p>
            <a:r>
              <a:rPr lang="en-US" sz="1400" b="1" dirty="0" smtClean="0"/>
              <a:t>Location Status Arrow icon appears when location is accessed </a:t>
            </a:r>
            <a:endParaRPr lang="en-US" sz="1400" b="1" dirty="0"/>
          </a:p>
        </p:txBody>
      </p:sp>
      <p:sp>
        <p:nvSpPr>
          <p:cNvPr id="21" name="Rounded Rectangle 20"/>
          <p:cNvSpPr/>
          <p:nvPr/>
        </p:nvSpPr>
        <p:spPr>
          <a:xfrm>
            <a:off x="4630057" y="2992107"/>
            <a:ext cx="1636486" cy="106644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0829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227"/>
            <a:ext cx="9144000" cy="1283998"/>
          </a:xfrm>
        </p:spPr>
        <p:txBody>
          <a:bodyPr>
            <a:noAutofit/>
          </a:bodyPr>
          <a:lstStyle/>
          <a:p>
            <a:r>
              <a:rPr lang="en-US" sz="3600" dirty="0" smtClean="0"/>
              <a:t>Apple iOS </a:t>
            </a:r>
            <a:endParaRPr lang="en-US" sz="3600" dirty="0"/>
          </a:p>
        </p:txBody>
      </p:sp>
      <p:sp>
        <p:nvSpPr>
          <p:cNvPr id="5" name="Text Placeholder 4"/>
          <p:cNvSpPr>
            <a:spLocks noGrp="1"/>
          </p:cNvSpPr>
          <p:nvPr>
            <p:ph type="body" idx="1"/>
          </p:nvPr>
        </p:nvSpPr>
        <p:spPr>
          <a:xfrm>
            <a:off x="0" y="990600"/>
            <a:ext cx="9144000" cy="639762"/>
          </a:xfrm>
        </p:spPr>
        <p:txBody>
          <a:bodyPr>
            <a:noAutofit/>
          </a:bodyPr>
          <a:lstStyle/>
          <a:p>
            <a:pPr algn="ctr"/>
            <a:r>
              <a:rPr lang="en-US" dirty="0" smtClean="0">
                <a:solidFill>
                  <a:srgbClr val="0033CC"/>
                </a:solidFill>
              </a:rPr>
              <a:t>Ability to Edit Permissions &amp; Add New Permissions</a:t>
            </a:r>
            <a:endParaRPr lang="en-US" dirty="0">
              <a:solidFill>
                <a:srgbClr val="0033CC"/>
              </a:solidFill>
            </a:endParaRPr>
          </a:p>
        </p:txBody>
      </p:sp>
      <p:sp>
        <p:nvSpPr>
          <p:cNvPr id="3" name="Content Placeholder 2"/>
          <p:cNvSpPr>
            <a:spLocks noGrp="1"/>
          </p:cNvSpPr>
          <p:nvPr>
            <p:ph sz="half" idx="2"/>
          </p:nvPr>
        </p:nvSpPr>
        <p:spPr>
          <a:xfrm>
            <a:off x="163286" y="2133600"/>
            <a:ext cx="3875314" cy="3951288"/>
          </a:xfrm>
        </p:spPr>
        <p:txBody>
          <a:bodyPr>
            <a:normAutofit fontScale="92500" lnSpcReduction="10000"/>
          </a:bodyPr>
          <a:lstStyle/>
          <a:p>
            <a:pPr>
              <a:buClr>
                <a:srgbClr val="0033CC"/>
              </a:buClr>
              <a:buFont typeface="Wingdings" pitchFamily="2" charset="2"/>
              <a:buChar char="§"/>
            </a:pPr>
            <a:r>
              <a:rPr lang="en-US" dirty="0" smtClean="0"/>
              <a:t>Location Opt-in Notice  </a:t>
            </a:r>
          </a:p>
          <a:p>
            <a:pPr lvl="1">
              <a:buClr>
                <a:srgbClr val="0033CC"/>
              </a:buClr>
              <a:buFont typeface="Wingdings" pitchFamily="2" charset="2"/>
              <a:buChar char="§"/>
            </a:pPr>
            <a:r>
              <a:rPr lang="en-US" dirty="0" smtClean="0"/>
              <a:t>Access to location always triggers a pop-up consent request </a:t>
            </a:r>
          </a:p>
          <a:p>
            <a:pPr lvl="1">
              <a:buClr>
                <a:srgbClr val="0033CC"/>
              </a:buClr>
              <a:buFont typeface="Wingdings" pitchFamily="2" charset="2"/>
              <a:buChar char="§"/>
            </a:pPr>
            <a:r>
              <a:rPr lang="en-US" dirty="0" smtClean="0"/>
              <a:t>Developer can edit and add information about the request in the description</a:t>
            </a:r>
          </a:p>
          <a:p>
            <a:pPr>
              <a:buClr>
                <a:srgbClr val="0033CC"/>
              </a:buClr>
              <a:buFont typeface="Wingdings" pitchFamily="2" charset="2"/>
              <a:buChar char="§"/>
            </a:pPr>
            <a:r>
              <a:rPr lang="en-US" dirty="0" smtClean="0"/>
              <a:t>Developer can Optionally Trigger other Permissions, e.g. pop-up permission prior to accessing or uploading contacts onto a server</a:t>
            </a:r>
          </a:p>
          <a:p>
            <a:pPr lvl="1">
              <a:buClr>
                <a:srgbClr val="3119C1"/>
              </a:buClr>
              <a:buFont typeface="Wingdings" pitchFamily="2" charset="2"/>
              <a:buChar char="§"/>
            </a:pPr>
            <a:endParaRPr lang="en-US" dirty="0" smtClean="0"/>
          </a:p>
          <a:p>
            <a:pPr marL="457200" lvl="1" indent="0">
              <a:buClr>
                <a:srgbClr val="3119C1"/>
              </a:buClr>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66800" cy="1200150"/>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b="17627"/>
          <a:stretch/>
        </p:blipFill>
        <p:spPr>
          <a:xfrm>
            <a:off x="6197600" y="1814286"/>
            <a:ext cx="2946400" cy="35922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1" descr="path.jpg"/>
          <p:cNvPicPr/>
          <p:nvPr/>
        </p:nvPicPr>
        <p:blipFill rotWithShape="1">
          <a:blip r:embed="rId5" cstate="print"/>
          <a:srcRect b="28302"/>
          <a:stretch/>
        </p:blipFill>
        <p:spPr>
          <a:xfrm>
            <a:off x="4038600" y="4357914"/>
            <a:ext cx="2674394" cy="25000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4224593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8114" y="152400"/>
            <a:ext cx="8229600" cy="1706562"/>
          </a:xfrm>
        </p:spPr>
        <p:txBody>
          <a:bodyPr>
            <a:noAutofit/>
          </a:bodyPr>
          <a:lstStyle/>
          <a:p>
            <a:r>
              <a:rPr lang="en-US" sz="3600" dirty="0" smtClean="0"/>
              <a:t>Technical Consent/Permission Models: </a:t>
            </a:r>
            <a:br>
              <a:rPr lang="en-US" sz="3600" dirty="0" smtClean="0"/>
            </a:br>
            <a:r>
              <a:rPr lang="en-US" sz="3600" dirty="0" smtClean="0"/>
              <a:t>Google Android</a:t>
            </a:r>
            <a:endParaRPr lang="en-US" sz="3600" dirty="0"/>
          </a:p>
        </p:txBody>
      </p:sp>
      <p:sp>
        <p:nvSpPr>
          <p:cNvPr id="3" name="Content Placeholder 2"/>
          <p:cNvSpPr>
            <a:spLocks noGrp="1"/>
          </p:cNvSpPr>
          <p:nvPr>
            <p:ph sz="half" idx="2"/>
          </p:nvPr>
        </p:nvSpPr>
        <p:spPr>
          <a:xfrm>
            <a:off x="457200" y="2174875"/>
            <a:ext cx="8153400" cy="3951288"/>
          </a:xfrm>
        </p:spPr>
        <p:txBody>
          <a:bodyPr>
            <a:normAutofit/>
          </a:bodyPr>
          <a:lstStyle/>
          <a:p>
            <a:pPr>
              <a:buClr>
                <a:srgbClr val="0033CC"/>
              </a:buClr>
              <a:buFont typeface="Wingdings" pitchFamily="2" charset="2"/>
              <a:buChar char="§"/>
            </a:pPr>
            <a:r>
              <a:rPr lang="en-US" dirty="0" smtClean="0"/>
              <a:t>Developer decides permissions that the app will have</a:t>
            </a:r>
          </a:p>
          <a:p>
            <a:pPr>
              <a:buClr>
                <a:srgbClr val="0033CC"/>
              </a:buClr>
              <a:buFont typeface="Wingdings" pitchFamily="2" charset="2"/>
              <a:buChar char="§"/>
            </a:pPr>
            <a:r>
              <a:rPr lang="en-US" dirty="0" smtClean="0"/>
              <a:t>Permissions declared to user before install</a:t>
            </a:r>
          </a:p>
          <a:p>
            <a:pPr>
              <a:buClr>
                <a:srgbClr val="0033CC"/>
              </a:buClr>
              <a:buFont typeface="Wingdings" pitchFamily="2" charset="2"/>
              <a:buChar char="§"/>
            </a:pPr>
            <a:r>
              <a:rPr lang="en-US" dirty="0" smtClean="0"/>
              <a:t>Permissions cannot be changed while the program is running, they are static </a:t>
            </a:r>
          </a:p>
          <a:p>
            <a:pPr>
              <a:buClr>
                <a:srgbClr val="0033CC"/>
              </a:buClr>
              <a:buFont typeface="Wingdings" pitchFamily="2" charset="2"/>
              <a:buChar char="§"/>
            </a:pPr>
            <a:r>
              <a:rPr lang="en-US" dirty="0" smtClean="0"/>
              <a:t>Permissions allow for granular access and control of various parts of the phone as well as customer data</a:t>
            </a:r>
          </a:p>
          <a:p>
            <a:pPr>
              <a:buClr>
                <a:srgbClr val="0033CC"/>
              </a:buClr>
              <a:buFont typeface="Wingdings" pitchFamily="2" charset="2"/>
              <a:buChar char="§"/>
            </a:pPr>
            <a:r>
              <a:rPr lang="en-US" dirty="0" smtClean="0"/>
              <a:t>Apps can be downloaded from the default Google Play app store or from independent app store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66800" cy="1200150"/>
          </a:xfrm>
          <a:prstGeom prst="rect">
            <a:avLst/>
          </a:prstGeom>
        </p:spPr>
      </p:pic>
      <p:sp>
        <p:nvSpPr>
          <p:cNvPr id="5" name="Text Placeholder 4"/>
          <p:cNvSpPr>
            <a:spLocks noGrp="1"/>
          </p:cNvSpPr>
          <p:nvPr>
            <p:ph type="body" idx="1"/>
          </p:nvPr>
        </p:nvSpPr>
        <p:spPr>
          <a:xfrm>
            <a:off x="0" y="1447800"/>
            <a:ext cx="9144000" cy="639762"/>
          </a:xfrm>
        </p:spPr>
        <p:txBody>
          <a:bodyPr>
            <a:noAutofit/>
          </a:bodyPr>
          <a:lstStyle/>
          <a:p>
            <a:pPr algn="ctr"/>
            <a:r>
              <a:rPr lang="en-US" sz="2500" dirty="0" smtClean="0">
                <a:solidFill>
                  <a:srgbClr val="0033CC"/>
                </a:solidFill>
              </a:rPr>
              <a:t>Community Review Plus Per App Sandboxing</a:t>
            </a:r>
            <a:endParaRPr lang="en-US" sz="2500" dirty="0">
              <a:solidFill>
                <a:srgbClr val="0033CC"/>
              </a:solidFill>
            </a:endParaRPr>
          </a:p>
        </p:txBody>
      </p:sp>
    </p:spTree>
    <p:extLst>
      <p:ext uri="{BB962C8B-B14F-4D97-AF65-F5344CB8AC3E}">
        <p14:creationId xmlns:p14="http://schemas.microsoft.com/office/powerpoint/2010/main" val="9238298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229600" cy="1143000"/>
          </a:xfrm>
        </p:spPr>
        <p:txBody>
          <a:bodyPr/>
          <a:lstStyle/>
          <a:p>
            <a:r>
              <a:rPr kumimoji="1" lang="en-US" altLang="ja-JP" dirty="0" smtClean="0"/>
              <a:t>Setting Permissions on Android</a:t>
            </a:r>
            <a:endParaRPr kumimoji="1" lang="ja-JP" altLang="en-US" dirty="0"/>
          </a:p>
        </p:txBody>
      </p:sp>
      <p:sp>
        <p:nvSpPr>
          <p:cNvPr id="3" name="Rectangle 2"/>
          <p:cNvSpPr/>
          <p:nvPr/>
        </p:nvSpPr>
        <p:spPr>
          <a:xfrm>
            <a:off x="285457" y="1436557"/>
            <a:ext cx="1327762" cy="9237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b="1" dirty="0" smtClean="0"/>
              <a:t>Actions</a:t>
            </a:r>
          </a:p>
          <a:p>
            <a:pPr algn="ctr"/>
            <a:r>
              <a:rPr lang="en-US" altLang="ja-JP" b="1" dirty="0" smtClean="0"/>
              <a:t>Permissions</a:t>
            </a:r>
            <a:endParaRPr lang="en-US" altLang="ja-JP" b="1" dirty="0"/>
          </a:p>
          <a:p>
            <a:pPr algn="ctr"/>
            <a:endParaRPr kumimoji="1" lang="en-US" altLang="ja-JP" dirty="0" smtClean="0"/>
          </a:p>
        </p:txBody>
      </p:sp>
      <p:sp>
        <p:nvSpPr>
          <p:cNvPr id="4" name="Rectangle 3"/>
          <p:cNvSpPr/>
          <p:nvPr/>
        </p:nvSpPr>
        <p:spPr>
          <a:xfrm>
            <a:off x="285457" y="2815639"/>
            <a:ext cx="1327762" cy="9237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smtClean="0"/>
              <a:t>Personal Info</a:t>
            </a:r>
          </a:p>
          <a:p>
            <a:pPr algn="ctr"/>
            <a:r>
              <a:rPr lang="en-US" altLang="ja-JP" dirty="0" smtClean="0"/>
              <a:t>Permissions</a:t>
            </a:r>
          </a:p>
        </p:txBody>
      </p:sp>
      <p:sp>
        <p:nvSpPr>
          <p:cNvPr id="5" name="Rectangle 4"/>
          <p:cNvSpPr/>
          <p:nvPr/>
        </p:nvSpPr>
        <p:spPr>
          <a:xfrm>
            <a:off x="285457" y="4189704"/>
            <a:ext cx="1327762" cy="9237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smtClean="0"/>
              <a:t>Hardware Sensor Permissions</a:t>
            </a:r>
          </a:p>
        </p:txBody>
      </p:sp>
      <p:sp>
        <p:nvSpPr>
          <p:cNvPr id="6" name="Rectangle 5"/>
          <p:cNvSpPr/>
          <p:nvPr/>
        </p:nvSpPr>
        <p:spPr>
          <a:xfrm>
            <a:off x="285456" y="5507794"/>
            <a:ext cx="1327763" cy="108405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smtClean="0"/>
              <a:t>System Actions Permissions</a:t>
            </a:r>
          </a:p>
        </p:txBody>
      </p:sp>
      <p:sp>
        <p:nvSpPr>
          <p:cNvPr id="7" name="Rectangle 6"/>
          <p:cNvSpPr/>
          <p:nvPr/>
        </p:nvSpPr>
        <p:spPr>
          <a:xfrm>
            <a:off x="2635606" y="3413860"/>
            <a:ext cx="1327762" cy="9237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smtClean="0"/>
              <a:t>Determine permissions needed</a:t>
            </a:r>
          </a:p>
        </p:txBody>
      </p:sp>
      <p:sp>
        <p:nvSpPr>
          <p:cNvPr id="8" name="Right Arrow 7"/>
          <p:cNvSpPr/>
          <p:nvPr/>
        </p:nvSpPr>
        <p:spPr>
          <a:xfrm>
            <a:off x="1836056" y="3352800"/>
            <a:ext cx="692746" cy="98476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Right Arrow 10"/>
          <p:cNvSpPr/>
          <p:nvPr/>
        </p:nvSpPr>
        <p:spPr>
          <a:xfrm>
            <a:off x="6629400" y="3352800"/>
            <a:ext cx="453752" cy="98476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Right Arrow 11"/>
          <p:cNvSpPr/>
          <p:nvPr/>
        </p:nvSpPr>
        <p:spPr>
          <a:xfrm>
            <a:off x="4267200" y="3352800"/>
            <a:ext cx="692746" cy="98476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Rectangle 12"/>
          <p:cNvSpPr/>
          <p:nvPr/>
        </p:nvSpPr>
        <p:spPr>
          <a:xfrm>
            <a:off x="5026721" y="3413860"/>
            <a:ext cx="1327762" cy="9237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smtClean="0"/>
              <a:t>Describe permissions needed</a:t>
            </a:r>
          </a:p>
        </p:txBody>
      </p:sp>
      <p:sp>
        <p:nvSpPr>
          <p:cNvPr id="15" name="Rectangle 14"/>
          <p:cNvSpPr/>
          <p:nvPr/>
        </p:nvSpPr>
        <p:spPr>
          <a:xfrm>
            <a:off x="7315200" y="2819400"/>
            <a:ext cx="1648878" cy="219624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smtClean="0"/>
              <a:t>Display permissions </a:t>
            </a:r>
          </a:p>
          <a:p>
            <a:pPr algn="ctr"/>
            <a:r>
              <a:rPr lang="en-US" altLang="ja-JP" dirty="0" smtClean="0"/>
              <a:t>to user</a:t>
            </a:r>
          </a:p>
          <a:p>
            <a:pPr algn="ctr"/>
            <a:r>
              <a:rPr lang="en-US" altLang="ja-JP" dirty="0" smtClean="0"/>
              <a:t>User chooses to install or not</a:t>
            </a: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66800" cy="1200150"/>
          </a:xfrm>
          <a:prstGeom prst="rect">
            <a:avLst/>
          </a:prstGeom>
        </p:spPr>
      </p:pic>
    </p:spTree>
    <p:extLst>
      <p:ext uri="{BB962C8B-B14F-4D97-AF65-F5344CB8AC3E}">
        <p14:creationId xmlns:p14="http://schemas.microsoft.com/office/powerpoint/2010/main" val="2860719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229600" cy="1143000"/>
          </a:xfrm>
        </p:spPr>
        <p:txBody>
          <a:bodyPr>
            <a:normAutofit fontScale="90000"/>
          </a:bodyPr>
          <a:lstStyle/>
          <a:p>
            <a:r>
              <a:rPr lang="en-US" dirty="0" smtClean="0"/>
              <a:t>Android Permissions: Setting them up</a:t>
            </a:r>
            <a:endParaRPr lang="en-US" dirty="0"/>
          </a:p>
        </p:txBody>
      </p:sp>
      <p:sp>
        <p:nvSpPr>
          <p:cNvPr id="3" name="Content Placeholder 2"/>
          <p:cNvSpPr>
            <a:spLocks noGrp="1"/>
          </p:cNvSpPr>
          <p:nvPr>
            <p:ph idx="1"/>
          </p:nvPr>
        </p:nvSpPr>
        <p:spPr>
          <a:xfrm>
            <a:off x="609600" y="1600200"/>
            <a:ext cx="8229600" cy="1066800"/>
          </a:xfrm>
        </p:spPr>
        <p:txBody>
          <a:bodyPr>
            <a:normAutofit/>
          </a:bodyPr>
          <a:lstStyle/>
          <a:p>
            <a:pPr>
              <a:buClr>
                <a:srgbClr val="002060"/>
              </a:buClr>
              <a:buFont typeface="Wingdings" pitchFamily="2" charset="2"/>
              <a:buChar char="§"/>
            </a:pPr>
            <a:r>
              <a:rPr lang="en-US" sz="2800" dirty="0" smtClean="0"/>
              <a:t>Developer creates a file called a manifest that has the permissions</a:t>
            </a:r>
            <a:endParaRPr lang="en-US" sz="2800"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895600"/>
            <a:ext cx="8683658" cy="1482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66800" cy="1200150"/>
          </a:xfrm>
          <a:prstGeom prst="rect">
            <a:avLst/>
          </a:prstGeom>
        </p:spPr>
      </p:pic>
    </p:spTree>
    <p:extLst>
      <p:ext uri="{BB962C8B-B14F-4D97-AF65-F5344CB8AC3E}">
        <p14:creationId xmlns:p14="http://schemas.microsoft.com/office/powerpoint/2010/main" val="39811456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914" y="258762"/>
            <a:ext cx="8229600" cy="1143000"/>
          </a:xfrm>
        </p:spPr>
        <p:txBody>
          <a:bodyPr>
            <a:normAutofit fontScale="90000"/>
          </a:bodyPr>
          <a:lstStyle/>
          <a:p>
            <a:r>
              <a:rPr lang="en-US" dirty="0" smtClean="0"/>
              <a:t>Android Permissions</a:t>
            </a:r>
            <a:br>
              <a:rPr lang="en-US" dirty="0" smtClean="0"/>
            </a:br>
            <a:endParaRPr lang="en-US" dirty="0"/>
          </a:p>
        </p:txBody>
      </p:sp>
      <p:pic>
        <p:nvPicPr>
          <p:cNvPr id="2050" name="Picture 2" descr="Path for Androi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81600" y="1828799"/>
            <a:ext cx="2590800" cy="460586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ath for Andro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828" y="1828799"/>
            <a:ext cx="2561771" cy="4554259"/>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txBox="1">
            <a:spLocks/>
          </p:cNvSpPr>
          <p:nvPr/>
        </p:nvSpPr>
        <p:spPr>
          <a:xfrm>
            <a:off x="-36286" y="762000"/>
            <a:ext cx="9144000" cy="6397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dirty="0" smtClean="0">
                <a:solidFill>
                  <a:srgbClr val="0033CC"/>
                </a:solidFill>
              </a:rPr>
              <a:t>What the User Sees</a:t>
            </a:r>
            <a:endParaRPr lang="en-US" b="1" dirty="0">
              <a:solidFill>
                <a:srgbClr val="0033CC"/>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066800" cy="1200150"/>
          </a:xfrm>
          <a:prstGeom prst="rect">
            <a:avLst/>
          </a:prstGeom>
        </p:spPr>
      </p:pic>
    </p:spTree>
    <p:extLst>
      <p:ext uri="{BB962C8B-B14F-4D97-AF65-F5344CB8AC3E}">
        <p14:creationId xmlns:p14="http://schemas.microsoft.com/office/powerpoint/2010/main" val="12685448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509" y="152400"/>
            <a:ext cx="8430491" cy="1706562"/>
          </a:xfrm>
        </p:spPr>
        <p:txBody>
          <a:bodyPr>
            <a:noAutofit/>
          </a:bodyPr>
          <a:lstStyle/>
          <a:p>
            <a:r>
              <a:rPr lang="en-US" sz="3600" dirty="0" smtClean="0"/>
              <a:t>Technical Consent/Permission Models: </a:t>
            </a:r>
            <a:br>
              <a:rPr lang="en-US" sz="3600" dirty="0" smtClean="0"/>
            </a:br>
            <a:r>
              <a:rPr lang="en-US" sz="3600" dirty="0" smtClean="0"/>
              <a:t>Google </a:t>
            </a:r>
            <a:r>
              <a:rPr lang="en-US" sz="3600" dirty="0"/>
              <a:t>Android</a:t>
            </a:r>
            <a:br>
              <a:rPr lang="en-US" sz="3600" dirty="0"/>
            </a:br>
            <a:endParaRPr lang="en-US" sz="3600" dirty="0"/>
          </a:p>
        </p:txBody>
      </p:sp>
      <p:sp>
        <p:nvSpPr>
          <p:cNvPr id="3" name="Content Placeholder 2"/>
          <p:cNvSpPr>
            <a:spLocks noGrp="1"/>
          </p:cNvSpPr>
          <p:nvPr>
            <p:ph sz="half" idx="2"/>
          </p:nvPr>
        </p:nvSpPr>
        <p:spPr>
          <a:xfrm>
            <a:off x="228600" y="1752600"/>
            <a:ext cx="8429625" cy="4267200"/>
          </a:xfrm>
        </p:spPr>
        <p:txBody>
          <a:bodyPr>
            <a:normAutofit fontScale="92500" lnSpcReduction="20000"/>
          </a:bodyPr>
          <a:lstStyle/>
          <a:p>
            <a:pPr>
              <a:buClr>
                <a:srgbClr val="0033CC"/>
              </a:buClr>
              <a:buFont typeface="Wingdings" pitchFamily="2" charset="2"/>
              <a:buChar char="§"/>
            </a:pPr>
            <a:r>
              <a:rPr lang="en-US" sz="2800" dirty="0" smtClean="0"/>
              <a:t>Up Front Notice designed to: </a:t>
            </a:r>
          </a:p>
          <a:p>
            <a:pPr lvl="1">
              <a:buClr>
                <a:srgbClr val="0033CC"/>
              </a:buClr>
              <a:buFont typeface="Wingdings" pitchFamily="2" charset="2"/>
              <a:buChar char="§"/>
            </a:pPr>
            <a:r>
              <a:rPr lang="en-US" sz="2400" dirty="0" smtClean="0"/>
              <a:t>Limit dialog boxes</a:t>
            </a:r>
          </a:p>
          <a:p>
            <a:pPr lvl="1">
              <a:buClr>
                <a:srgbClr val="0033CC"/>
              </a:buClr>
              <a:buFont typeface="Wingdings" pitchFamily="2" charset="2"/>
              <a:buChar char="§"/>
            </a:pPr>
            <a:r>
              <a:rPr lang="en-US" sz="2400" dirty="0" smtClean="0"/>
              <a:t>Provide transparency on programs actions before install</a:t>
            </a:r>
          </a:p>
          <a:p>
            <a:pPr lvl="1">
              <a:buClr>
                <a:srgbClr val="0033CC"/>
              </a:buClr>
              <a:buFont typeface="Wingdings" pitchFamily="2" charset="2"/>
              <a:buChar char="§"/>
            </a:pPr>
            <a:r>
              <a:rPr lang="en-US" sz="2400" dirty="0" smtClean="0"/>
              <a:t>Give the user install/don’t install choice before installation</a:t>
            </a:r>
          </a:p>
          <a:p>
            <a:pPr lvl="1">
              <a:buClr>
                <a:srgbClr val="0033CC"/>
              </a:buClr>
              <a:buFont typeface="Wingdings" pitchFamily="2" charset="2"/>
              <a:buChar char="§"/>
            </a:pPr>
            <a:r>
              <a:rPr lang="en-US" sz="2400" dirty="0" smtClean="0"/>
              <a:t>Be decided on before the program runs</a:t>
            </a:r>
          </a:p>
          <a:p>
            <a:pPr>
              <a:buClr>
                <a:srgbClr val="0033CC"/>
              </a:buClr>
              <a:buFont typeface="Wingdings" pitchFamily="2" charset="2"/>
              <a:buChar char="§"/>
            </a:pPr>
            <a:r>
              <a:rPr lang="en-US" sz="2800" dirty="0" smtClean="0"/>
              <a:t>Security Architecture Limitations</a:t>
            </a:r>
          </a:p>
          <a:p>
            <a:pPr lvl="1">
              <a:buClr>
                <a:srgbClr val="0033CC"/>
              </a:buClr>
              <a:buFont typeface="Wingdings" pitchFamily="2" charset="2"/>
              <a:buChar char="§"/>
            </a:pPr>
            <a:r>
              <a:rPr lang="en-US" sz="2400" dirty="0" smtClean="0"/>
              <a:t>Reliance on one time customer consent and user attention upfront</a:t>
            </a:r>
          </a:p>
          <a:p>
            <a:pPr lvl="1">
              <a:buClr>
                <a:srgbClr val="0033CC"/>
              </a:buClr>
              <a:buFont typeface="Wingdings" pitchFamily="2" charset="2"/>
              <a:buChar char="§"/>
            </a:pPr>
            <a:r>
              <a:rPr lang="en-US" sz="2400" dirty="0" smtClean="0"/>
              <a:t>“Android </a:t>
            </a:r>
            <a:r>
              <a:rPr lang="en-US" sz="2400" dirty="0"/>
              <a:t>has no mechanism for granting permissions dynamically (at run-time) because it complicates the user experience to the detriment of security.” </a:t>
            </a:r>
            <a:r>
              <a:rPr lang="en-US" sz="2400" dirty="0">
                <a:hlinkClick r:id="rId2"/>
              </a:rPr>
              <a:t>http://developer.android.com/guide/topics/security/permissions.html</a:t>
            </a:r>
            <a:endParaRPr lang="en-US" sz="2400" dirty="0" smtClean="0"/>
          </a:p>
          <a:p>
            <a:pPr lvl="1">
              <a:buClr>
                <a:srgbClr val="3119C1"/>
              </a:buClr>
              <a:buFont typeface="Wingdings" pitchFamily="2" charset="2"/>
              <a:buChar char="§"/>
            </a:pPr>
            <a:endParaRPr lang="en-US" sz="2200" dirty="0" smtClean="0"/>
          </a:p>
          <a:p>
            <a:pPr lvl="2">
              <a:buClr>
                <a:srgbClr val="3119C1"/>
              </a:buClr>
              <a:buFont typeface="Wingdings" pitchFamily="2" charset="2"/>
              <a:buChar char="§"/>
            </a:pPr>
            <a:endParaRPr lang="en-US" sz="2200" dirty="0" smtClean="0"/>
          </a:p>
          <a:p>
            <a:pPr lvl="1">
              <a:buClr>
                <a:srgbClr val="3119C1"/>
              </a:buClr>
              <a:buFont typeface="Wingdings" pitchFamily="2" charset="2"/>
              <a:buChar char="§"/>
            </a:pPr>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66800" cy="1200150"/>
          </a:xfrm>
          <a:prstGeom prst="rect">
            <a:avLst/>
          </a:prstGeom>
        </p:spPr>
      </p:pic>
    </p:spTree>
    <p:extLst>
      <p:ext uri="{BB962C8B-B14F-4D97-AF65-F5344CB8AC3E}">
        <p14:creationId xmlns:p14="http://schemas.microsoft.com/office/powerpoint/2010/main" val="15164315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41981"/>
            <a:ext cx="8229600" cy="1249362"/>
          </a:xfrm>
        </p:spPr>
        <p:txBody>
          <a:bodyPr>
            <a:noAutofit/>
          </a:bodyPr>
          <a:lstStyle/>
          <a:p>
            <a:r>
              <a:rPr lang="en-US" sz="3600" dirty="0" smtClean="0"/>
              <a:t>Terms of Service Consent Rqmts</a:t>
            </a:r>
            <a:endParaRPr lang="en-US" sz="3600" dirty="0"/>
          </a:p>
        </p:txBody>
      </p:sp>
      <p:sp>
        <p:nvSpPr>
          <p:cNvPr id="5" name="Text Placeholder 4"/>
          <p:cNvSpPr>
            <a:spLocks noGrp="1"/>
          </p:cNvSpPr>
          <p:nvPr>
            <p:ph type="body" idx="1"/>
          </p:nvPr>
        </p:nvSpPr>
        <p:spPr/>
        <p:txBody>
          <a:bodyPr/>
          <a:lstStyle/>
          <a:p>
            <a:r>
              <a:rPr lang="en-US" dirty="0" smtClean="0"/>
              <a:t>Apple iOS</a:t>
            </a:r>
            <a:endParaRPr lang="en-US" dirty="0"/>
          </a:p>
        </p:txBody>
      </p:sp>
      <p:sp>
        <p:nvSpPr>
          <p:cNvPr id="3" name="Content Placeholder 2"/>
          <p:cNvSpPr>
            <a:spLocks noGrp="1"/>
          </p:cNvSpPr>
          <p:nvPr>
            <p:ph sz="half" idx="2"/>
          </p:nvPr>
        </p:nvSpPr>
        <p:spPr>
          <a:xfrm>
            <a:off x="457200" y="2174875"/>
            <a:ext cx="2362200" cy="3951288"/>
          </a:xfrm>
        </p:spPr>
        <p:txBody>
          <a:bodyPr>
            <a:normAutofit fontScale="55000" lnSpcReduction="20000"/>
          </a:bodyPr>
          <a:lstStyle/>
          <a:p>
            <a:pPr>
              <a:buClr>
                <a:srgbClr val="3119C1"/>
              </a:buClr>
              <a:buFont typeface="Wingdings" pitchFamily="2" charset="2"/>
              <a:buChar char="§"/>
            </a:pPr>
            <a:r>
              <a:rPr lang="en-US" dirty="0" smtClean="0"/>
              <a:t>“You </a:t>
            </a:r>
            <a:r>
              <a:rPr lang="en-US" dirty="0"/>
              <a:t>must provide clear and complete information to users regarding Your collection, </a:t>
            </a:r>
            <a:r>
              <a:rPr lang="en-US" dirty="0" smtClean="0"/>
              <a:t>use and </a:t>
            </a:r>
            <a:r>
              <a:rPr lang="en-US" dirty="0"/>
              <a:t>disclosure of user or device </a:t>
            </a:r>
            <a:r>
              <a:rPr lang="en-US" dirty="0" smtClean="0"/>
              <a:t>data.” </a:t>
            </a:r>
            <a:r>
              <a:rPr lang="en-US" i="1" dirty="0" smtClean="0"/>
              <a:t>Section 3.3.10 of the </a:t>
            </a:r>
            <a:r>
              <a:rPr lang="en-US" i="1" dirty="0" err="1" smtClean="0"/>
              <a:t>iOS</a:t>
            </a:r>
            <a:r>
              <a:rPr lang="en-US" i="1" dirty="0" smtClean="0"/>
              <a:t> Developer Program License Agreement</a:t>
            </a:r>
            <a:r>
              <a:rPr lang="en-US" dirty="0" smtClean="0"/>
              <a:t>.</a:t>
            </a:r>
          </a:p>
          <a:p>
            <a:pPr marL="0" indent="0">
              <a:buClr>
                <a:srgbClr val="3119C1"/>
              </a:buClr>
              <a:buNone/>
            </a:pPr>
            <a:endParaRPr lang="en-US" dirty="0" smtClean="0"/>
          </a:p>
          <a:p>
            <a:pPr>
              <a:buClr>
                <a:srgbClr val="3119C1"/>
              </a:buClr>
              <a:buFont typeface="Wingdings" pitchFamily="2" charset="2"/>
              <a:buChar char="§"/>
            </a:pPr>
            <a:r>
              <a:rPr lang="en-US" dirty="0" smtClean="0"/>
              <a:t>“If consent is denied or withdrawn, Applications may not collect, transmit, maintain, process or utilize such data or perform any other actions for which the user’s consent has been denied or withdrawn.” </a:t>
            </a:r>
            <a:r>
              <a:rPr lang="en-US" i="1" dirty="0" smtClean="0"/>
              <a:t>Section 3.3.13 of the </a:t>
            </a:r>
            <a:r>
              <a:rPr lang="en-US" i="1" dirty="0" err="1" smtClean="0"/>
              <a:t>iOS</a:t>
            </a:r>
            <a:r>
              <a:rPr lang="en-US" i="1" dirty="0" smtClean="0"/>
              <a:t> Developer Program License Agreement</a:t>
            </a:r>
            <a:r>
              <a:rPr lang="en-US" dirty="0" smtClean="0"/>
              <a:t>.  </a:t>
            </a:r>
          </a:p>
        </p:txBody>
      </p:sp>
      <p:sp>
        <p:nvSpPr>
          <p:cNvPr id="6" name="Text Placeholder 5"/>
          <p:cNvSpPr>
            <a:spLocks noGrp="1"/>
          </p:cNvSpPr>
          <p:nvPr>
            <p:ph type="body" sz="quarter" idx="3"/>
          </p:nvPr>
        </p:nvSpPr>
        <p:spPr>
          <a:xfrm>
            <a:off x="3048000" y="1524000"/>
            <a:ext cx="2289175" cy="639762"/>
          </a:xfrm>
        </p:spPr>
        <p:txBody>
          <a:bodyPr/>
          <a:lstStyle/>
          <a:p>
            <a:r>
              <a:rPr lang="en-US" dirty="0" smtClean="0"/>
              <a:t>Google Android</a:t>
            </a:r>
            <a:endParaRPr lang="en-US" dirty="0"/>
          </a:p>
        </p:txBody>
      </p:sp>
      <p:sp>
        <p:nvSpPr>
          <p:cNvPr id="7" name="Content Placeholder 6"/>
          <p:cNvSpPr>
            <a:spLocks noGrp="1"/>
          </p:cNvSpPr>
          <p:nvPr>
            <p:ph sz="quarter" idx="4"/>
          </p:nvPr>
        </p:nvSpPr>
        <p:spPr>
          <a:xfrm>
            <a:off x="3048000" y="2163762"/>
            <a:ext cx="2289175" cy="3951288"/>
          </a:xfrm>
        </p:spPr>
        <p:txBody>
          <a:bodyPr>
            <a:normAutofit fontScale="55000" lnSpcReduction="20000"/>
          </a:bodyPr>
          <a:lstStyle/>
          <a:p>
            <a:pPr>
              <a:buClr>
                <a:srgbClr val="0000CC"/>
              </a:buClr>
              <a:buFont typeface="Wingdings" pitchFamily="2" charset="2"/>
              <a:buChar char="§"/>
            </a:pPr>
            <a:r>
              <a:rPr lang="en-US" dirty="0" smtClean="0"/>
              <a:t>“If the users provide you with, or your Product access or uses, user names passwords, or other log-in or personal information, you must make users aware that this information will be available to your app, and you must provide legally adequate privacy notice and protection for those users. Further, your Product may only use that information for the limited purposes for which the user has given you permission to do so.” </a:t>
            </a:r>
            <a:r>
              <a:rPr lang="en-US" i="1" dirty="0" smtClean="0"/>
              <a:t>Section 4.3 of the Android Market Developer Distribution Agreement. </a:t>
            </a:r>
            <a:endParaRPr lang="en-US" i="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66800" cy="1200150"/>
          </a:xfrm>
          <a:prstGeom prst="rect">
            <a:avLst/>
          </a:prstGeom>
        </p:spPr>
      </p:pic>
      <p:sp>
        <p:nvSpPr>
          <p:cNvPr id="9" name="Text Placeholder 5"/>
          <p:cNvSpPr txBox="1">
            <a:spLocks/>
          </p:cNvSpPr>
          <p:nvPr/>
        </p:nvSpPr>
        <p:spPr>
          <a:xfrm>
            <a:off x="5874327" y="1524000"/>
            <a:ext cx="2289175" cy="639762"/>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dirty="0" smtClean="0"/>
              <a:t>Microsoft</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4327" y="2163762"/>
            <a:ext cx="2292350" cy="3951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ontent Placeholder 6"/>
          <p:cNvSpPr txBox="1">
            <a:spLocks/>
          </p:cNvSpPr>
          <p:nvPr/>
        </p:nvSpPr>
        <p:spPr>
          <a:xfrm>
            <a:off x="5791200" y="2209800"/>
            <a:ext cx="2362200" cy="4572000"/>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buClr>
                <a:srgbClr val="0000CC"/>
              </a:buClr>
              <a:buFont typeface="Wingdings" pitchFamily="2" charset="2"/>
              <a:buChar char="§"/>
            </a:pPr>
            <a:r>
              <a:rPr lang="en-US" dirty="0" smtClean="0"/>
              <a:t>“If your app enables access to and the use of any Internet-based services, or otherwise collects or transmits any user’s personal information, you must maintain a privacy policy…Your privacy policy must (</a:t>
            </a:r>
            <a:r>
              <a:rPr lang="en-US" dirty="0" err="1" smtClean="0"/>
              <a:t>i</a:t>
            </a:r>
            <a:r>
              <a:rPr lang="en-US" dirty="0" smtClean="0"/>
              <a:t>) comply with applicable laws and regulations, (ii) inform users of the information collected by your app and how that information is used, stored, secured and disclosed, and (iii) describe the controls that users have over the use and sharing of their information, and how they may access their information. You must also provide access to your privacy policy  in the app’s settings as displayed in the Windows settings charm.” </a:t>
            </a:r>
            <a:r>
              <a:rPr lang="en-US" i="1" dirty="0" smtClean="0"/>
              <a:t>Section 3(f) of the App Developer Agreement</a:t>
            </a:r>
            <a:r>
              <a:rPr lang="en-US" dirty="0" smtClean="0"/>
              <a:t>. </a:t>
            </a:r>
            <a:endParaRPr lang="en-US" i="1" dirty="0"/>
          </a:p>
        </p:txBody>
      </p:sp>
    </p:spTree>
    <p:extLst>
      <p:ext uri="{BB962C8B-B14F-4D97-AF65-F5344CB8AC3E}">
        <p14:creationId xmlns:p14="http://schemas.microsoft.com/office/powerpoint/2010/main" val="8480594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p:cNvPicPr>
            <a:picLocks noChangeAspect="1" noChangeArrowheads="1"/>
          </p:cNvPicPr>
          <p:nvPr/>
        </p:nvPicPr>
        <p:blipFill>
          <a:blip r:embed="rId3"/>
          <a:srcRect/>
          <a:stretch>
            <a:fillRect/>
          </a:stretch>
        </p:blipFill>
        <p:spPr bwMode="auto">
          <a:xfrm>
            <a:off x="1143000" y="1600200"/>
            <a:ext cx="6248400" cy="4686300"/>
          </a:xfrm>
          <a:prstGeom prst="rect">
            <a:avLst/>
          </a:prstGeom>
          <a:noFill/>
          <a:ln w="9525">
            <a:noFill/>
            <a:round/>
            <a:headEnd/>
            <a:tailEnd/>
          </a:ln>
          <a:effectLst/>
        </p:spPr>
      </p:pic>
      <p:pic>
        <p:nvPicPr>
          <p:cNvPr id="26626" name="Picture 2"/>
          <p:cNvPicPr>
            <a:picLocks noChangeAspect="1" noChangeArrowheads="1"/>
          </p:cNvPicPr>
          <p:nvPr/>
        </p:nvPicPr>
        <p:blipFill>
          <a:blip r:embed="rId4"/>
          <a:srcRect/>
          <a:stretch>
            <a:fillRect/>
          </a:stretch>
        </p:blipFill>
        <p:spPr bwMode="auto">
          <a:xfrm>
            <a:off x="4991100" y="2057400"/>
            <a:ext cx="2324100" cy="3405188"/>
          </a:xfrm>
          <a:prstGeom prst="rect">
            <a:avLst/>
          </a:prstGeom>
          <a:noFill/>
          <a:ln w="9525">
            <a:noFill/>
            <a:round/>
            <a:headEnd/>
            <a:tailEnd/>
          </a:ln>
          <a:effectLst/>
        </p:spPr>
      </p:pic>
      <p:sp>
        <p:nvSpPr>
          <p:cNvPr id="26627" name="Rectangle 3"/>
          <p:cNvSpPr>
            <a:spLocks noChangeArrowheads="1"/>
          </p:cNvSpPr>
          <p:nvPr/>
        </p:nvSpPr>
        <p:spPr bwMode="auto">
          <a:xfrm>
            <a:off x="938212" y="285750"/>
            <a:ext cx="8229600" cy="1143000"/>
          </a:xfrm>
          <a:prstGeom prst="rect">
            <a:avLst/>
          </a:prstGeom>
          <a:noFill/>
          <a:ln w="9525">
            <a:noFill/>
            <a:round/>
            <a:headEnd/>
            <a:tailEnd/>
          </a:ln>
          <a:effectLst/>
        </p:spPr>
        <p:txBody>
          <a:bodyPr anchor="ctr">
            <a:prstTxWarp prst="textNoShape">
              <a:avLst/>
            </a:prstTxWarp>
          </a:bodyPr>
          <a:lstStyle/>
          <a:p>
            <a:pPr algn="ct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200" dirty="0">
                <a:solidFill>
                  <a:srgbClr val="000000"/>
                </a:solidFill>
                <a:latin typeface="Calibri" pitchFamily="32" charset="0"/>
                <a:ea typeface="Microsoft YaHei" charset="0"/>
                <a:cs typeface="Microsoft YaHei" charset="0"/>
              </a:rPr>
              <a:t>Additional (Optional) Notifications</a:t>
            </a:r>
            <a:r>
              <a:rPr lang="en-US" sz="4400" dirty="0">
                <a:solidFill>
                  <a:srgbClr val="000000"/>
                </a:solidFill>
                <a:latin typeface="Calibri" pitchFamily="32" charset="0"/>
                <a:ea typeface="Microsoft YaHei" charset="0"/>
                <a:cs typeface="Microsoft YaHei" charset="0"/>
              </a:rPr>
              <a:t/>
            </a:r>
            <a:br>
              <a:rPr lang="en-US" sz="4400" dirty="0">
                <a:solidFill>
                  <a:srgbClr val="000000"/>
                </a:solidFill>
                <a:latin typeface="Calibri" pitchFamily="32" charset="0"/>
                <a:ea typeface="Microsoft YaHei" charset="0"/>
                <a:cs typeface="Microsoft YaHei" charset="0"/>
              </a:rPr>
            </a:br>
            <a:r>
              <a:rPr lang="en-US" sz="2700" b="1" dirty="0">
                <a:solidFill>
                  <a:srgbClr val="0033CC"/>
                </a:solidFill>
                <a:latin typeface="Calibri" pitchFamily="32" charset="0"/>
                <a:ea typeface="Microsoft YaHei" charset="0"/>
                <a:cs typeface="Microsoft YaHei" charset="0"/>
              </a:rPr>
              <a:t>Adding Notice in Context outside of regular permissions</a:t>
            </a:r>
          </a:p>
        </p:txBody>
      </p:sp>
      <p:pic>
        <p:nvPicPr>
          <p:cNvPr id="26628" name="Picture 4"/>
          <p:cNvPicPr>
            <a:picLocks noChangeAspect="1" noChangeArrowheads="1"/>
          </p:cNvPicPr>
          <p:nvPr/>
        </p:nvPicPr>
        <p:blipFill>
          <a:blip r:embed="rId5"/>
          <a:srcRect/>
          <a:stretch>
            <a:fillRect/>
          </a:stretch>
        </p:blipFill>
        <p:spPr bwMode="auto">
          <a:xfrm>
            <a:off x="1371600" y="2476500"/>
            <a:ext cx="2133600" cy="3009900"/>
          </a:xfrm>
          <a:prstGeom prst="rect">
            <a:avLst/>
          </a:prstGeom>
          <a:noFill/>
          <a:ln w="9525">
            <a:noFill/>
            <a:round/>
            <a:headEnd/>
            <a:tailEnd/>
          </a:ln>
          <a:effec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066800" cy="1200150"/>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514" y="57150"/>
            <a:ext cx="8229600" cy="1143000"/>
          </a:xfrm>
        </p:spPr>
        <p:txBody>
          <a:bodyPr/>
          <a:lstStyle/>
          <a:p>
            <a:r>
              <a:rPr lang="en-US" dirty="0" smtClean="0"/>
              <a:t>Presenters 	</a:t>
            </a:r>
            <a:endParaRPr lang="en-US" dirty="0"/>
          </a:p>
        </p:txBody>
      </p:sp>
      <p:sp>
        <p:nvSpPr>
          <p:cNvPr id="3" name="Content Placeholder 2"/>
          <p:cNvSpPr>
            <a:spLocks noGrp="1"/>
          </p:cNvSpPr>
          <p:nvPr>
            <p:ph idx="1"/>
          </p:nvPr>
        </p:nvSpPr>
        <p:spPr>
          <a:xfrm>
            <a:off x="457200" y="1600200"/>
            <a:ext cx="8305800" cy="4724400"/>
          </a:xfrm>
        </p:spPr>
        <p:txBody>
          <a:bodyPr>
            <a:normAutofit fontScale="85000" lnSpcReduction="10000"/>
          </a:bodyPr>
          <a:lstStyle/>
          <a:p>
            <a:pPr>
              <a:buFont typeface="Wingdings" pitchFamily="2" charset="2"/>
              <a:buChar char="§"/>
            </a:pPr>
            <a:r>
              <a:rPr lang="en-US" dirty="0"/>
              <a:t>Pam Dixon, Executive Director, World Privacy </a:t>
            </a:r>
            <a:r>
              <a:rPr lang="en-US" dirty="0" smtClean="0"/>
              <a:t>Forum</a:t>
            </a:r>
          </a:p>
          <a:p>
            <a:pPr>
              <a:buFont typeface="Wingdings" pitchFamily="2" charset="2"/>
              <a:buChar char="§"/>
            </a:pPr>
            <a:r>
              <a:rPr lang="en-US" dirty="0" smtClean="0"/>
              <a:t>Jules </a:t>
            </a:r>
            <a:r>
              <a:rPr lang="en-US" dirty="0"/>
              <a:t>Polonetsky, Director and Co-Chair, Future of Privacy </a:t>
            </a:r>
            <a:r>
              <a:rPr lang="en-US" dirty="0" smtClean="0"/>
              <a:t>Forum</a:t>
            </a:r>
            <a:endParaRPr lang="en-US" dirty="0"/>
          </a:p>
          <a:p>
            <a:pPr>
              <a:buFont typeface="Wingdings" pitchFamily="2" charset="2"/>
              <a:buChar char="§"/>
            </a:pPr>
            <a:r>
              <a:rPr lang="en-US" dirty="0"/>
              <a:t>Nathan Good, PhD, Chief Scientist at Good </a:t>
            </a:r>
            <a:r>
              <a:rPr lang="en-US" dirty="0" smtClean="0"/>
              <a:t>Research</a:t>
            </a:r>
          </a:p>
          <a:p>
            <a:pPr>
              <a:buFont typeface="Wingdings" pitchFamily="2" charset="2"/>
              <a:buChar char="§"/>
            </a:pPr>
            <a:r>
              <a:rPr lang="en-US" dirty="0" smtClean="0"/>
              <a:t>Ron </a:t>
            </a:r>
            <a:r>
              <a:rPr lang="en-US" dirty="0"/>
              <a:t>Soffer, Independent App Developer, former app developer for </a:t>
            </a:r>
            <a:r>
              <a:rPr lang="en-US" dirty="0" smtClean="0"/>
              <a:t>WebMD</a:t>
            </a:r>
          </a:p>
          <a:p>
            <a:pPr>
              <a:buFont typeface="Wingdings" pitchFamily="2" charset="2"/>
              <a:buChar char="§"/>
            </a:pPr>
            <a:r>
              <a:rPr lang="en-US" dirty="0" smtClean="0"/>
              <a:t>Adam </a:t>
            </a:r>
            <a:r>
              <a:rPr lang="en-US" dirty="0"/>
              <a:t>Towvim &amp; Matt Tengler, VP of Business Development &amp; Product Director at </a:t>
            </a:r>
            <a:r>
              <a:rPr lang="en-US" dirty="0" smtClean="0"/>
              <a:t>Jumptap</a:t>
            </a:r>
          </a:p>
          <a:p>
            <a:pPr>
              <a:buFont typeface="Wingdings" pitchFamily="2" charset="2"/>
              <a:buChar char="§"/>
            </a:pPr>
            <a:r>
              <a:rPr lang="en-US" dirty="0" smtClean="0"/>
              <a:t>Lia </a:t>
            </a:r>
            <a:r>
              <a:rPr lang="en-US" dirty="0"/>
              <a:t>Sheena, Legal &amp; Policy Fellow at the Future of Privacy Forum</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66800" cy="1200150"/>
          </a:xfrm>
          <a:prstGeom prst="rect">
            <a:avLst/>
          </a:prstGeom>
        </p:spPr>
      </p:pic>
    </p:spTree>
    <p:extLst>
      <p:ext uri="{BB962C8B-B14F-4D97-AF65-F5344CB8AC3E}">
        <p14:creationId xmlns:p14="http://schemas.microsoft.com/office/powerpoint/2010/main" val="42032566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idx="4294967295"/>
          </p:nvPr>
        </p:nvSpPr>
        <p:spPr>
          <a:xfrm>
            <a:off x="457200" y="274638"/>
            <a:ext cx="8229600" cy="114300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400"/>
              <a:t>Notice Design Considerations</a:t>
            </a:r>
          </a:p>
        </p:txBody>
      </p:sp>
      <p:sp>
        <p:nvSpPr>
          <p:cNvPr id="27650" name="Rectangle 2"/>
          <p:cNvSpPr>
            <a:spLocks noGrp="1" noChangeArrowheads="1"/>
          </p:cNvSpPr>
          <p:nvPr>
            <p:ph type="body" idx="4294967295"/>
          </p:nvPr>
        </p:nvSpPr>
        <p:spPr>
          <a:xfrm>
            <a:off x="4800600" y="1600200"/>
            <a:ext cx="4014788" cy="4525963"/>
          </a:xfrm>
          <a:ln/>
        </p:spPr>
        <p:txBody>
          <a:bodyPr/>
          <a:lstStyle/>
          <a:p>
            <a:pPr indent="-341313">
              <a:lnSpc>
                <a:spcPct val="100000"/>
              </a:lnSpc>
              <a:spcBef>
                <a:spcPts val="638"/>
              </a:spcBef>
              <a:buClr>
                <a:srgbClr val="0033CC"/>
              </a:buClr>
              <a:buSzPct val="45000"/>
              <a:buFont typeface="Wingdings" pitchFamily="32" charset="2"/>
              <a:buChar char="§"/>
              <a:tabLst>
                <a:tab pos="723900" algn="l"/>
                <a:tab pos="1447800" algn="l"/>
                <a:tab pos="2171700" algn="l"/>
                <a:tab pos="2895600" algn="l"/>
                <a:tab pos="3619500" algn="l"/>
              </a:tabLst>
            </a:pPr>
            <a:r>
              <a:rPr lang="en-US"/>
              <a:t>Screen Constraints</a:t>
            </a:r>
          </a:p>
          <a:p>
            <a:pPr indent="-341313">
              <a:lnSpc>
                <a:spcPct val="100000"/>
              </a:lnSpc>
              <a:spcBef>
                <a:spcPts val="638"/>
              </a:spcBef>
              <a:buClr>
                <a:srgbClr val="0033CC"/>
              </a:buClr>
              <a:buSzPct val="45000"/>
              <a:buFont typeface="Wingdings" pitchFamily="32" charset="2"/>
              <a:buChar char="§"/>
              <a:tabLst>
                <a:tab pos="723900" algn="l"/>
                <a:tab pos="1447800" algn="l"/>
                <a:tab pos="2171700" algn="l"/>
                <a:tab pos="2895600" algn="l"/>
                <a:tab pos="3619500" algn="l"/>
              </a:tabLst>
            </a:pPr>
            <a:r>
              <a:rPr lang="en-US"/>
              <a:t>Push notifications</a:t>
            </a:r>
          </a:p>
          <a:p>
            <a:pPr indent="-341313">
              <a:lnSpc>
                <a:spcPct val="100000"/>
              </a:lnSpc>
              <a:spcBef>
                <a:spcPts val="638"/>
              </a:spcBef>
              <a:buClr>
                <a:srgbClr val="0033CC"/>
              </a:buClr>
              <a:buSzPct val="45000"/>
              <a:buFont typeface="Wingdings" pitchFamily="32" charset="2"/>
              <a:buChar char="§"/>
              <a:tabLst>
                <a:tab pos="723900" algn="l"/>
                <a:tab pos="1447800" algn="l"/>
                <a:tab pos="2171700" algn="l"/>
                <a:tab pos="2895600" algn="l"/>
                <a:tab pos="3619500" algn="l"/>
              </a:tabLst>
            </a:pPr>
            <a:r>
              <a:rPr lang="en-US"/>
              <a:t>More than just popups, exploring alternate designs</a:t>
            </a:r>
            <a:br>
              <a:rPr lang="en-US"/>
            </a:br>
            <a:r>
              <a:rPr lang="en-US"/>
              <a:t/>
            </a:r>
            <a:br>
              <a:rPr lang="en-US"/>
            </a:br>
            <a:endParaRPr lang="en-US"/>
          </a:p>
        </p:txBody>
      </p:sp>
      <p:pic>
        <p:nvPicPr>
          <p:cNvPr id="27651" name="Picture 3"/>
          <p:cNvPicPr>
            <a:picLocks noChangeAspect="1" noChangeArrowheads="1"/>
          </p:cNvPicPr>
          <p:nvPr/>
        </p:nvPicPr>
        <p:blipFill>
          <a:blip r:embed="rId3"/>
          <a:srcRect/>
          <a:stretch>
            <a:fillRect/>
          </a:stretch>
        </p:blipFill>
        <p:spPr bwMode="auto">
          <a:xfrm>
            <a:off x="728663" y="1600200"/>
            <a:ext cx="3471862" cy="4518025"/>
          </a:xfrm>
          <a:prstGeom prst="rect">
            <a:avLst/>
          </a:prstGeom>
          <a:noFill/>
          <a:ln w="9525">
            <a:noFill/>
            <a:round/>
            <a:headEnd/>
            <a:tailEnd/>
          </a:ln>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066800" cy="1200150"/>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Location</a:t>
            </a:r>
            <a:endParaRPr lang="en-US" dirty="0"/>
          </a:p>
        </p:txBody>
      </p:sp>
      <p:sp>
        <p:nvSpPr>
          <p:cNvPr id="3" name="Content Placeholder 2"/>
          <p:cNvSpPr>
            <a:spLocks noGrp="1"/>
          </p:cNvSpPr>
          <p:nvPr>
            <p:ph idx="1"/>
          </p:nvPr>
        </p:nvSpPr>
        <p:spPr>
          <a:xfrm>
            <a:off x="533400" y="1600200"/>
            <a:ext cx="5181600" cy="4876800"/>
          </a:xfrm>
        </p:spPr>
        <p:txBody>
          <a:bodyPr>
            <a:normAutofit/>
          </a:bodyPr>
          <a:lstStyle/>
          <a:p>
            <a:pPr>
              <a:buClr>
                <a:srgbClr val="0033CC"/>
              </a:buClr>
              <a:buFont typeface="Wingdings" pitchFamily="2" charset="2"/>
              <a:buChar char="§"/>
            </a:pPr>
            <a:r>
              <a:rPr lang="en-US" dirty="0" smtClean="0"/>
              <a:t>GPS</a:t>
            </a:r>
          </a:p>
          <a:p>
            <a:pPr>
              <a:buClr>
                <a:srgbClr val="0033CC"/>
              </a:buClr>
              <a:buFont typeface="Wingdings" pitchFamily="2" charset="2"/>
              <a:buChar char="§"/>
            </a:pPr>
            <a:r>
              <a:rPr lang="en-US" dirty="0" smtClean="0"/>
              <a:t>Wi-Fi </a:t>
            </a:r>
          </a:p>
          <a:p>
            <a:pPr>
              <a:buClr>
                <a:srgbClr val="0033CC"/>
              </a:buClr>
              <a:buFont typeface="Wingdings" pitchFamily="2" charset="2"/>
              <a:buChar char="§"/>
            </a:pPr>
            <a:r>
              <a:rPr lang="en-US" dirty="0" smtClean="0"/>
              <a:t>Cell towers </a:t>
            </a:r>
          </a:p>
          <a:p>
            <a:pPr lvl="1">
              <a:buClr>
                <a:srgbClr val="0033CC"/>
              </a:buClr>
              <a:buFont typeface="Wingdings" pitchFamily="2" charset="2"/>
              <a:buChar char="§"/>
            </a:pPr>
            <a:r>
              <a:rPr lang="en-US" sz="2600" dirty="0" smtClean="0"/>
              <a:t>Carriers and services that work with carriers, </a:t>
            </a:r>
            <a:r>
              <a:rPr lang="en-US" sz="2600" dirty="0"/>
              <a:t>e.g. </a:t>
            </a:r>
            <a:r>
              <a:rPr lang="en-US" sz="2600" dirty="0" err="1" smtClean="0"/>
              <a:t>Locaid</a:t>
            </a:r>
            <a:r>
              <a:rPr lang="en-US" sz="2600" dirty="0"/>
              <a:t> </a:t>
            </a:r>
            <a:r>
              <a:rPr lang="en-US" sz="2600" dirty="0" smtClean="0"/>
              <a:t>(subject to CTIA guidelines)</a:t>
            </a:r>
            <a:endParaRPr lang="en-US" sz="2600" dirty="0"/>
          </a:p>
          <a:p>
            <a:pPr lvl="1">
              <a:buClr>
                <a:srgbClr val="0033CC"/>
              </a:buClr>
              <a:buFont typeface="Wingdings" pitchFamily="2" charset="2"/>
              <a:buChar char="§"/>
            </a:pPr>
            <a:r>
              <a:rPr lang="en-US" dirty="0" smtClean="0"/>
              <a:t>Coarse location (Android) </a:t>
            </a:r>
          </a:p>
          <a:p>
            <a:pPr>
              <a:buClr>
                <a:srgbClr val="0033CC"/>
              </a:buClr>
              <a:buFont typeface="Wingdings" pitchFamily="2" charset="2"/>
              <a:buChar char="§"/>
            </a:pPr>
            <a:r>
              <a:rPr lang="en-US" dirty="0" smtClean="0"/>
              <a:t>Future? NFC </a:t>
            </a:r>
          </a:p>
          <a:p>
            <a:pPr marL="0" indent="0">
              <a:buClr>
                <a:srgbClr val="0033CC"/>
              </a:buClr>
              <a:buNone/>
            </a:pPr>
            <a:endParaRPr lang="en-US" dirty="0" smtClean="0"/>
          </a:p>
          <a:p>
            <a:pPr lvl="1">
              <a:buClr>
                <a:srgbClr val="3119C1"/>
              </a:buClr>
              <a:buFont typeface="Wingdings" pitchFamily="2" charset="2"/>
              <a:buChar char="§"/>
            </a:pPr>
            <a:endParaRPr lang="en-US"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66800" cy="1200150"/>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13768"/>
          <a:stretch/>
        </p:blipFill>
        <p:spPr>
          <a:xfrm>
            <a:off x="6019800" y="2362200"/>
            <a:ext cx="2336800" cy="30226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0501447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Contacts/Address Book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66800" cy="1200150"/>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r="17367"/>
          <a:stretch/>
        </p:blipFill>
        <p:spPr>
          <a:xfrm>
            <a:off x="4862286" y="1752600"/>
            <a:ext cx="4281714" cy="36050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Content Placeholder 2"/>
          <p:cNvSpPr txBox="1">
            <a:spLocks/>
          </p:cNvSpPr>
          <p:nvPr/>
        </p:nvSpPr>
        <p:spPr>
          <a:xfrm>
            <a:off x="457200" y="3258457"/>
            <a:ext cx="8229600" cy="4525963"/>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buClr>
                <a:srgbClr val="3119C1"/>
              </a:buClr>
            </a:pPr>
            <a:endParaRPr lang="en-US" dirty="0"/>
          </a:p>
        </p:txBody>
      </p:sp>
      <p:sp>
        <p:nvSpPr>
          <p:cNvPr id="7" name="Content Placeholder 2"/>
          <p:cNvSpPr txBox="1">
            <a:spLocks/>
          </p:cNvSpPr>
          <p:nvPr/>
        </p:nvSpPr>
        <p:spPr>
          <a:xfrm>
            <a:off x="0" y="1600200"/>
            <a:ext cx="5105400" cy="5105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a:buClr>
                <a:srgbClr val="0033CC"/>
              </a:buClr>
              <a:buFont typeface="Wingdings" pitchFamily="2" charset="2"/>
              <a:buChar char="§"/>
            </a:pPr>
            <a:r>
              <a:rPr lang="en-US" sz="2400" dirty="0" smtClean="0"/>
              <a:t>Apple’s </a:t>
            </a:r>
            <a:r>
              <a:rPr lang="en-US" sz="2400" dirty="0" err="1" smtClean="0"/>
              <a:t>ToS</a:t>
            </a:r>
            <a:r>
              <a:rPr lang="en-US" sz="2400" dirty="0" smtClean="0"/>
              <a:t> require app developers to request for access but not a technical permission yet (will be in iOS6)</a:t>
            </a:r>
          </a:p>
          <a:p>
            <a:pPr marL="342900" lvl="1" indent="-342900">
              <a:buClr>
                <a:srgbClr val="0033CC"/>
              </a:buClr>
              <a:buFont typeface="Wingdings" pitchFamily="2" charset="2"/>
              <a:buChar char="§"/>
            </a:pPr>
            <a:r>
              <a:rPr lang="en-US" sz="2400" dirty="0" smtClean="0"/>
              <a:t>Android’s </a:t>
            </a:r>
            <a:r>
              <a:rPr lang="en-US" sz="2400" dirty="0" err="1" smtClean="0"/>
              <a:t>ToS</a:t>
            </a:r>
            <a:r>
              <a:rPr lang="en-US" sz="2400" dirty="0" smtClean="0"/>
              <a:t> require app developer notify user of personal info available to the app which is technical permission to “read all of the contact (address) data stored on your phone”</a:t>
            </a:r>
          </a:p>
          <a:p>
            <a:endParaRPr lang="en-US" sz="2000" dirty="0" smtClean="0"/>
          </a:p>
          <a:p>
            <a:pPr>
              <a:buClr>
                <a:srgbClr val="3119C1"/>
              </a:buClr>
              <a:buFont typeface="Wingdings" pitchFamily="2" charset="2"/>
              <a:buChar char="§"/>
            </a:pPr>
            <a:endParaRPr lang="en-US" sz="2000" dirty="0" smtClean="0"/>
          </a:p>
        </p:txBody>
      </p:sp>
    </p:spTree>
    <p:extLst>
      <p:ext uri="{BB962C8B-B14F-4D97-AF65-F5344CB8AC3E}">
        <p14:creationId xmlns:p14="http://schemas.microsoft.com/office/powerpoint/2010/main" val="11530839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Photos &amp; Calendar</a:t>
            </a:r>
            <a:endParaRPr lang="en-US" dirty="0"/>
          </a:p>
        </p:txBody>
      </p:sp>
      <p:sp>
        <p:nvSpPr>
          <p:cNvPr id="3" name="Content Placeholder 2"/>
          <p:cNvSpPr>
            <a:spLocks noGrp="1"/>
          </p:cNvSpPr>
          <p:nvPr>
            <p:ph idx="1"/>
          </p:nvPr>
        </p:nvSpPr>
        <p:spPr>
          <a:xfrm>
            <a:off x="152400" y="1600200"/>
            <a:ext cx="8534400" cy="4953000"/>
          </a:xfrm>
        </p:spPr>
        <p:txBody>
          <a:bodyPr>
            <a:normAutofit fontScale="92500" lnSpcReduction="10000"/>
          </a:bodyPr>
          <a:lstStyle/>
          <a:p>
            <a:pPr>
              <a:buClr>
                <a:srgbClr val="0033CC"/>
              </a:buClr>
              <a:buFont typeface="Wingdings" pitchFamily="2" charset="2"/>
              <a:buChar char="§"/>
            </a:pPr>
            <a:r>
              <a:rPr lang="en-US" dirty="0"/>
              <a:t>Photo/Video Library</a:t>
            </a:r>
          </a:p>
          <a:p>
            <a:pPr lvl="1">
              <a:buClr>
                <a:srgbClr val="0033CC"/>
              </a:buClr>
              <a:buFont typeface="Wingdings" pitchFamily="2" charset="2"/>
              <a:buChar char="§"/>
            </a:pPr>
            <a:r>
              <a:rPr lang="en-US" dirty="0" smtClean="0"/>
              <a:t>Android doesn’t currently have </a:t>
            </a:r>
            <a:r>
              <a:rPr lang="en-US" dirty="0"/>
              <a:t>a </a:t>
            </a:r>
            <a:r>
              <a:rPr lang="en-US" dirty="0" smtClean="0"/>
              <a:t>specific permission </a:t>
            </a:r>
            <a:r>
              <a:rPr lang="en-US" dirty="0"/>
              <a:t>for photo or </a:t>
            </a:r>
            <a:r>
              <a:rPr lang="en-US" dirty="0" smtClean="0"/>
              <a:t>videos; obtain access to photos and videos by requesting permission to read data from storage cards – subject to change</a:t>
            </a:r>
          </a:p>
          <a:p>
            <a:pPr lvl="1">
              <a:buClr>
                <a:srgbClr val="0033CC"/>
              </a:buClr>
              <a:buFont typeface="Wingdings" pitchFamily="2" charset="2"/>
              <a:buChar char="§"/>
            </a:pPr>
            <a:r>
              <a:rPr lang="en-US" dirty="0" err="1"/>
              <a:t>iOS</a:t>
            </a:r>
            <a:r>
              <a:rPr lang="en-US" dirty="0"/>
              <a:t> triggers a </a:t>
            </a:r>
            <a:r>
              <a:rPr lang="en-US" dirty="0" smtClean="0"/>
              <a:t>location permission </a:t>
            </a:r>
            <a:r>
              <a:rPr lang="en-US" dirty="0"/>
              <a:t>upon requesting </a:t>
            </a:r>
            <a:r>
              <a:rPr lang="en-US" dirty="0" smtClean="0"/>
              <a:t>access to “</a:t>
            </a:r>
            <a:r>
              <a:rPr lang="en-US" dirty="0" err="1" smtClean="0"/>
              <a:t>ALAssetsLibrary</a:t>
            </a:r>
            <a:r>
              <a:rPr lang="en-US" dirty="0" smtClean="0"/>
              <a:t>” </a:t>
            </a:r>
          </a:p>
          <a:p>
            <a:pPr>
              <a:buClr>
                <a:srgbClr val="0033CC"/>
              </a:buClr>
              <a:buFont typeface="Wingdings" pitchFamily="2" charset="2"/>
              <a:buChar char="§"/>
            </a:pPr>
            <a:r>
              <a:rPr lang="en-US" dirty="0" smtClean="0"/>
              <a:t>Calendar &amp; Reminders</a:t>
            </a:r>
          </a:p>
          <a:p>
            <a:pPr lvl="1">
              <a:buClr>
                <a:srgbClr val="0033CC"/>
              </a:buClr>
              <a:buFont typeface="Wingdings" pitchFamily="2" charset="2"/>
              <a:buChar char="§"/>
            </a:pPr>
            <a:r>
              <a:rPr lang="en-US" dirty="0" smtClean="0"/>
              <a:t>Access to calendar on most mobile OSs, e.g. </a:t>
            </a:r>
            <a:r>
              <a:rPr lang="en-US" dirty="0" err="1" smtClean="0"/>
              <a:t>iOS</a:t>
            </a:r>
            <a:r>
              <a:rPr lang="en-US" dirty="0" smtClean="0"/>
              <a:t>, Android, and Windows </a:t>
            </a:r>
          </a:p>
          <a:p>
            <a:pPr lvl="1">
              <a:buClr>
                <a:srgbClr val="0033CC"/>
              </a:buClr>
              <a:buFont typeface="Wingdings" pitchFamily="2" charset="2"/>
              <a:buChar char="§"/>
            </a:pPr>
            <a:r>
              <a:rPr lang="en-US" dirty="0" smtClean="0"/>
              <a:t>Cannot </a:t>
            </a:r>
            <a:r>
              <a:rPr lang="en-US" dirty="0"/>
              <a:t>request access to phone reminders on iOS5, but will be able to in iOS6</a:t>
            </a:r>
          </a:p>
          <a:p>
            <a:pPr lvl="2">
              <a:buClr>
                <a:srgbClr val="0033CC"/>
              </a:buClr>
              <a:buFont typeface="Wingdings" pitchFamily="2" charset="2"/>
              <a:buChar char="§"/>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66800" cy="1200150"/>
          </a:xfrm>
          <a:prstGeom prst="rect">
            <a:avLst/>
          </a:prstGeom>
        </p:spPr>
      </p:pic>
    </p:spTree>
    <p:extLst>
      <p:ext uri="{BB962C8B-B14F-4D97-AF65-F5344CB8AC3E}">
        <p14:creationId xmlns:p14="http://schemas.microsoft.com/office/powerpoint/2010/main" val="40501447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Integration Features</a:t>
            </a:r>
            <a:endParaRPr lang="en-US" dirty="0"/>
          </a:p>
        </p:txBody>
      </p:sp>
      <p:sp>
        <p:nvSpPr>
          <p:cNvPr id="3" name="Content Placeholder 2"/>
          <p:cNvSpPr>
            <a:spLocks noGrp="1"/>
          </p:cNvSpPr>
          <p:nvPr>
            <p:ph idx="1"/>
          </p:nvPr>
        </p:nvSpPr>
        <p:spPr>
          <a:xfrm>
            <a:off x="457200" y="1600200"/>
            <a:ext cx="4267200" cy="4525963"/>
          </a:xfrm>
        </p:spPr>
        <p:txBody>
          <a:bodyPr>
            <a:normAutofit lnSpcReduction="10000"/>
          </a:bodyPr>
          <a:lstStyle/>
          <a:p>
            <a:pPr>
              <a:buClr>
                <a:srgbClr val="0033CC"/>
              </a:buClr>
              <a:buFont typeface="Wingdings" pitchFamily="2" charset="2"/>
              <a:buChar char="§"/>
            </a:pPr>
            <a:r>
              <a:rPr lang="en-US" dirty="0" smtClean="0"/>
              <a:t>Facebook Connect </a:t>
            </a:r>
          </a:p>
          <a:p>
            <a:pPr>
              <a:buClr>
                <a:srgbClr val="0033CC"/>
              </a:buClr>
              <a:buFont typeface="Wingdings" pitchFamily="2" charset="2"/>
              <a:buChar char="§"/>
            </a:pPr>
            <a:r>
              <a:rPr lang="en-US" dirty="0" smtClean="0"/>
              <a:t>Apple Game Center</a:t>
            </a:r>
          </a:p>
          <a:p>
            <a:pPr>
              <a:buClr>
                <a:srgbClr val="0033CC"/>
              </a:buClr>
              <a:buFont typeface="Wingdings" pitchFamily="2" charset="2"/>
              <a:buChar char="§"/>
            </a:pPr>
            <a:r>
              <a:rPr lang="en-US" dirty="0" smtClean="0"/>
              <a:t>Twitter sharing </a:t>
            </a:r>
          </a:p>
          <a:p>
            <a:pPr>
              <a:buClr>
                <a:srgbClr val="0033CC"/>
              </a:buClr>
              <a:buFont typeface="Wingdings" pitchFamily="2" charset="2"/>
              <a:buChar char="§"/>
            </a:pPr>
            <a:r>
              <a:rPr lang="en-US" dirty="0" smtClean="0"/>
              <a:t>Google+</a:t>
            </a:r>
          </a:p>
          <a:p>
            <a:pPr>
              <a:buClr>
                <a:srgbClr val="0033CC"/>
              </a:buClr>
              <a:buFont typeface="Wingdings" pitchFamily="2" charset="2"/>
              <a:buChar char="§"/>
            </a:pPr>
            <a:r>
              <a:rPr lang="en-US" dirty="0" smtClean="0"/>
              <a:t>DeNa’s Mobage</a:t>
            </a:r>
          </a:p>
          <a:p>
            <a:pPr>
              <a:buClr>
                <a:srgbClr val="0033CC"/>
              </a:buClr>
              <a:buFont typeface="Wingdings" pitchFamily="2" charset="2"/>
              <a:buChar char="§"/>
            </a:pPr>
            <a:r>
              <a:rPr lang="en-US" dirty="0" smtClean="0"/>
              <a:t>Gree’s Open Feint </a:t>
            </a:r>
          </a:p>
          <a:p>
            <a:pPr>
              <a:buClr>
                <a:srgbClr val="0033CC"/>
              </a:buClr>
              <a:buFont typeface="Wingdings" pitchFamily="2" charset="2"/>
              <a:buChar char="§"/>
            </a:pPr>
            <a:r>
              <a:rPr lang="en-US" dirty="0" smtClean="0"/>
              <a:t>Papaya </a:t>
            </a:r>
          </a:p>
          <a:p>
            <a:pPr>
              <a:buClr>
                <a:srgbClr val="0033CC"/>
              </a:buClr>
              <a:buFont typeface="Wingdings" pitchFamily="2" charset="2"/>
              <a:buChar char="§"/>
            </a:pPr>
            <a:r>
              <a:rPr lang="en-US" dirty="0" smtClean="0"/>
              <a:t>PlayPhone</a:t>
            </a:r>
          </a:p>
          <a:p>
            <a:pPr>
              <a:buClr>
                <a:srgbClr val="3119C1"/>
              </a:buClr>
              <a:buFont typeface="Wingdings" pitchFamily="2" charset="2"/>
              <a:buChar char="§"/>
            </a:pPr>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66800" cy="120015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4600" y="3124200"/>
            <a:ext cx="2184400" cy="3276600"/>
          </a:xfrm>
          <a:prstGeom prst="rect">
            <a:avLst/>
          </a:prstGeom>
        </p:spPr>
      </p:pic>
    </p:spTree>
    <p:extLst>
      <p:ext uri="{BB962C8B-B14F-4D97-AF65-F5344CB8AC3E}">
        <p14:creationId xmlns:p14="http://schemas.microsoft.com/office/powerpoint/2010/main" val="40501447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lstStyle/>
          <a:p>
            <a:r>
              <a:rPr lang="en-US" dirty="0" smtClean="0"/>
              <a:t>Working with Third Parties</a:t>
            </a:r>
            <a:endParaRPr lang="en-US" dirty="0"/>
          </a:p>
        </p:txBody>
      </p:sp>
      <p:sp>
        <p:nvSpPr>
          <p:cNvPr id="3" name="Content Placeholder 2"/>
          <p:cNvSpPr>
            <a:spLocks noGrp="1"/>
          </p:cNvSpPr>
          <p:nvPr>
            <p:ph idx="1"/>
          </p:nvPr>
        </p:nvSpPr>
        <p:spPr>
          <a:xfrm>
            <a:off x="533400" y="1731818"/>
            <a:ext cx="4232564" cy="5070764"/>
          </a:xfrm>
        </p:spPr>
        <p:txBody>
          <a:bodyPr>
            <a:normAutofit/>
          </a:bodyPr>
          <a:lstStyle/>
          <a:p>
            <a:pPr>
              <a:buClr>
                <a:srgbClr val="0033CC"/>
              </a:buClr>
              <a:buFont typeface="Wingdings" pitchFamily="2" charset="2"/>
              <a:buChar char="§"/>
            </a:pPr>
            <a:r>
              <a:rPr lang="en-US" dirty="0" smtClean="0"/>
              <a:t>Analytics SDK</a:t>
            </a:r>
          </a:p>
          <a:p>
            <a:pPr marL="342900" lvl="1" indent="-342900">
              <a:buClr>
                <a:srgbClr val="0033CC"/>
              </a:buClr>
              <a:buFont typeface="Wingdings" pitchFamily="2" charset="2"/>
              <a:buChar char="§"/>
            </a:pPr>
            <a:r>
              <a:rPr lang="en-US" sz="3200" dirty="0" smtClean="0"/>
              <a:t>Ad </a:t>
            </a:r>
            <a:r>
              <a:rPr lang="en-US" sz="3200" dirty="0"/>
              <a:t>networks </a:t>
            </a:r>
            <a:r>
              <a:rPr lang="en-US" sz="3200" dirty="0" smtClean="0"/>
              <a:t>SDK</a:t>
            </a:r>
          </a:p>
          <a:p>
            <a:pPr>
              <a:buClr>
                <a:srgbClr val="0033CC"/>
              </a:buClr>
              <a:buFont typeface="Wingdings" pitchFamily="2" charset="2"/>
              <a:buChar char="§"/>
            </a:pPr>
            <a:r>
              <a:rPr lang="en-US" dirty="0" smtClean="0"/>
              <a:t>Other intermediaries</a:t>
            </a:r>
          </a:p>
          <a:p>
            <a:pPr>
              <a:buClr>
                <a:srgbClr val="0033CC"/>
              </a:buClr>
              <a:buFont typeface="Wingdings" pitchFamily="2" charset="2"/>
              <a:buChar char="§"/>
            </a:pPr>
            <a:r>
              <a:rPr lang="en-US" dirty="0" smtClean="0"/>
              <a:t>Behavioral Advertising </a:t>
            </a:r>
          </a:p>
          <a:p>
            <a:pPr>
              <a:buClr>
                <a:srgbClr val="0033CC"/>
              </a:buClr>
              <a:buFont typeface="Wingdings" pitchFamily="2" charset="2"/>
              <a:buChar char="§"/>
            </a:pPr>
            <a:r>
              <a:rPr lang="en-US" dirty="0" smtClean="0"/>
              <a:t>Data appending</a:t>
            </a:r>
          </a:p>
          <a:p>
            <a:pPr>
              <a:buClr>
                <a:srgbClr val="0033CC"/>
              </a:buClr>
              <a:buFont typeface="Wingdings" pitchFamily="2" charset="2"/>
              <a:buChar char="§"/>
            </a:pPr>
            <a:r>
              <a:rPr lang="en-US" dirty="0" smtClean="0"/>
              <a:t>Exploits and abuses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66800" cy="1200150"/>
          </a:xfrm>
          <a:prstGeom prst="rect">
            <a:avLst/>
          </a:prstGeom>
        </p:spPr>
      </p:pic>
    </p:spTree>
    <p:extLst>
      <p:ext uri="{BB962C8B-B14F-4D97-AF65-F5344CB8AC3E}">
        <p14:creationId xmlns:p14="http://schemas.microsoft.com/office/powerpoint/2010/main" val="3847100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304800"/>
            <a:ext cx="8229600" cy="1143000"/>
          </a:xfrm>
        </p:spPr>
        <p:txBody>
          <a:bodyPr>
            <a:normAutofit fontScale="90000"/>
          </a:bodyPr>
          <a:lstStyle/>
          <a:p>
            <a:r>
              <a:rPr lang="en-US" dirty="0" smtClean="0"/>
              <a:t>What Types of Data do Ad Networks Typically Receive?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66800" cy="1200150"/>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2003405599"/>
              </p:ext>
            </p:extLst>
          </p:nvPr>
        </p:nvGraphicFramePr>
        <p:xfrm>
          <a:off x="152400" y="1524000"/>
          <a:ext cx="8705212" cy="5227320"/>
        </p:xfrm>
        <a:graphic>
          <a:graphicData uri="http://schemas.openxmlformats.org/drawingml/2006/table">
            <a:tbl>
              <a:tblPr firstRow="1" bandRow="1">
                <a:tableStyleId>{5C22544A-7EE6-4342-B048-85BDC9FD1C3A}</a:tableStyleId>
              </a:tblPr>
              <a:tblGrid>
                <a:gridCol w="2066449"/>
                <a:gridCol w="752951"/>
                <a:gridCol w="914400"/>
                <a:gridCol w="4971412"/>
              </a:tblGrid>
              <a:tr h="355154">
                <a:tc>
                  <a:txBody>
                    <a:bodyPr/>
                    <a:lstStyle/>
                    <a:p>
                      <a:r>
                        <a:rPr lang="en-US" dirty="0" smtClean="0"/>
                        <a:t>Data</a:t>
                      </a:r>
                      <a:endParaRPr lang="en-US" dirty="0"/>
                    </a:p>
                  </a:txBody>
                  <a:tcPr/>
                </a:tc>
                <a:tc>
                  <a:txBody>
                    <a:bodyPr/>
                    <a:lstStyle/>
                    <a:p>
                      <a:r>
                        <a:rPr lang="en-US" dirty="0" smtClean="0"/>
                        <a:t>App</a:t>
                      </a:r>
                      <a:endParaRPr lang="en-US" dirty="0"/>
                    </a:p>
                  </a:txBody>
                  <a:tcPr/>
                </a:tc>
                <a:tc>
                  <a:txBody>
                    <a:bodyPr/>
                    <a:lstStyle/>
                    <a:p>
                      <a:r>
                        <a:rPr lang="en-US" dirty="0" smtClean="0"/>
                        <a:t>Mobile Web</a:t>
                      </a:r>
                      <a:endParaRPr lang="en-US" dirty="0"/>
                    </a:p>
                  </a:txBody>
                  <a:tcPr/>
                </a:tc>
                <a:tc>
                  <a:txBody>
                    <a:bodyPr/>
                    <a:lstStyle/>
                    <a:p>
                      <a:r>
                        <a:rPr lang="en-US" dirty="0" smtClean="0"/>
                        <a:t>Notes</a:t>
                      </a:r>
                      <a:endParaRPr lang="en-US" dirty="0"/>
                    </a:p>
                  </a:txBody>
                  <a:tcPr/>
                </a:tc>
              </a:tr>
              <a:tr h="355154">
                <a:tc>
                  <a:txBody>
                    <a:bodyPr/>
                    <a:lstStyle/>
                    <a:p>
                      <a:r>
                        <a:rPr lang="en-US" dirty="0" smtClean="0"/>
                        <a:t>Device Type</a:t>
                      </a:r>
                      <a:endParaRPr lang="en-US" dirty="0"/>
                    </a:p>
                  </a:txBody>
                  <a:tcPr/>
                </a:tc>
                <a:tc>
                  <a:txBody>
                    <a:bodyPr/>
                    <a:lstStyle/>
                    <a:p>
                      <a:endParaRPr lang="en-US" dirty="0"/>
                    </a:p>
                  </a:txBody>
                  <a:tcPr>
                    <a:solidFill>
                      <a:srgbClr val="008000"/>
                    </a:solidFill>
                  </a:tcPr>
                </a:tc>
                <a:tc>
                  <a:txBody>
                    <a:bodyPr/>
                    <a:lstStyle/>
                    <a:p>
                      <a:endParaRPr lang="en-US" dirty="0"/>
                    </a:p>
                  </a:txBody>
                  <a:tcPr>
                    <a:solidFill>
                      <a:srgbClr val="008000"/>
                    </a:solidFill>
                  </a:tcPr>
                </a:tc>
                <a:tc>
                  <a:txBody>
                    <a:bodyPr/>
                    <a:lstStyle/>
                    <a:p>
                      <a:endParaRPr lang="en-US"/>
                    </a:p>
                  </a:txBody>
                  <a:tcPr/>
                </a:tc>
              </a:tr>
              <a:tr h="355154">
                <a:tc>
                  <a:txBody>
                    <a:bodyPr/>
                    <a:lstStyle/>
                    <a:p>
                      <a:r>
                        <a:rPr lang="en-US" dirty="0" smtClean="0"/>
                        <a:t>Operating</a:t>
                      </a:r>
                      <a:r>
                        <a:rPr lang="en-US" baseline="0" dirty="0" smtClean="0"/>
                        <a:t> System</a:t>
                      </a:r>
                      <a:endParaRPr lang="en-US" dirty="0"/>
                    </a:p>
                  </a:txBody>
                  <a:tcPr/>
                </a:tc>
                <a:tc>
                  <a:txBody>
                    <a:bodyPr/>
                    <a:lstStyle/>
                    <a:p>
                      <a:endParaRPr lang="en-US" dirty="0"/>
                    </a:p>
                  </a:txBody>
                  <a:tcPr>
                    <a:solidFill>
                      <a:srgbClr val="008000"/>
                    </a:solidFill>
                  </a:tcPr>
                </a:tc>
                <a:tc>
                  <a:txBody>
                    <a:bodyPr/>
                    <a:lstStyle/>
                    <a:p>
                      <a:endParaRPr lang="en-US" dirty="0"/>
                    </a:p>
                  </a:txBody>
                  <a:tcPr>
                    <a:solidFill>
                      <a:srgbClr val="008000"/>
                    </a:solidFill>
                  </a:tcPr>
                </a:tc>
                <a:tc>
                  <a:txBody>
                    <a:bodyPr/>
                    <a:lstStyle/>
                    <a:p>
                      <a:endParaRPr lang="en-US"/>
                    </a:p>
                  </a:txBody>
                  <a:tcPr/>
                </a:tc>
              </a:tr>
              <a:tr h="355154">
                <a:tc>
                  <a:txBody>
                    <a:bodyPr/>
                    <a:lstStyle/>
                    <a:p>
                      <a:r>
                        <a:rPr lang="en-US" dirty="0" smtClean="0"/>
                        <a:t>App / URL</a:t>
                      </a:r>
                      <a:endParaRPr lang="en-US" dirty="0"/>
                    </a:p>
                  </a:txBody>
                  <a:tcPr/>
                </a:tc>
                <a:tc>
                  <a:txBody>
                    <a:bodyPr/>
                    <a:lstStyle/>
                    <a:p>
                      <a:endParaRPr lang="en-US" dirty="0"/>
                    </a:p>
                  </a:txBody>
                  <a:tcPr>
                    <a:solidFill>
                      <a:srgbClr val="008000"/>
                    </a:solidFill>
                  </a:tcPr>
                </a:tc>
                <a:tc>
                  <a:txBody>
                    <a:bodyPr/>
                    <a:lstStyle/>
                    <a:p>
                      <a:endParaRPr lang="en-US" dirty="0"/>
                    </a:p>
                  </a:txBody>
                  <a:tcPr>
                    <a:solidFill>
                      <a:srgbClr val="008000"/>
                    </a:solidFill>
                  </a:tcPr>
                </a:tc>
                <a:tc>
                  <a:txBody>
                    <a:bodyPr/>
                    <a:lstStyle/>
                    <a:p>
                      <a:endParaRPr lang="en-US" dirty="0"/>
                    </a:p>
                  </a:txBody>
                  <a:tcPr/>
                </a:tc>
              </a:tr>
              <a:tr h="355154">
                <a:tc>
                  <a:txBody>
                    <a:bodyPr/>
                    <a:lstStyle/>
                    <a:p>
                      <a:r>
                        <a:rPr lang="en-US" dirty="0" smtClean="0"/>
                        <a:t>Mobile Network</a:t>
                      </a:r>
                    </a:p>
                  </a:txBody>
                  <a:tcPr/>
                </a:tc>
                <a:tc>
                  <a:txBody>
                    <a:bodyPr/>
                    <a:lstStyle/>
                    <a:p>
                      <a:endParaRPr lang="en-US" dirty="0"/>
                    </a:p>
                  </a:txBody>
                  <a:tcPr>
                    <a:solidFill>
                      <a:srgbClr val="008000"/>
                    </a:solidFill>
                  </a:tcPr>
                </a:tc>
                <a:tc>
                  <a:txBody>
                    <a:bodyPr/>
                    <a:lstStyle/>
                    <a:p>
                      <a:endParaRPr lang="en-US" dirty="0"/>
                    </a:p>
                  </a:txBody>
                  <a:tcPr>
                    <a:solidFill>
                      <a:srgbClr val="008000"/>
                    </a:solidFill>
                  </a:tcPr>
                </a:tc>
                <a:tc>
                  <a:txBody>
                    <a:bodyPr/>
                    <a:lstStyle/>
                    <a:p>
                      <a:r>
                        <a:rPr lang="en-US" dirty="0" smtClean="0"/>
                        <a:t>When on 2/3/4G connection,</a:t>
                      </a:r>
                      <a:r>
                        <a:rPr lang="en-US" baseline="0" dirty="0" smtClean="0"/>
                        <a:t> IP based</a:t>
                      </a:r>
                      <a:endParaRPr lang="en-US" dirty="0"/>
                    </a:p>
                  </a:txBody>
                  <a:tcPr/>
                </a:tc>
              </a:tr>
              <a:tr h="355154">
                <a:tc>
                  <a:txBody>
                    <a:bodyPr/>
                    <a:lstStyle/>
                    <a:p>
                      <a:r>
                        <a:rPr lang="en-US" dirty="0" smtClean="0"/>
                        <a:t>IP Address</a:t>
                      </a:r>
                    </a:p>
                  </a:txBody>
                  <a:tcPr/>
                </a:tc>
                <a:tc>
                  <a:txBody>
                    <a:bodyPr/>
                    <a:lstStyle/>
                    <a:p>
                      <a:endParaRPr lang="en-US"/>
                    </a:p>
                  </a:txBody>
                  <a:tcPr>
                    <a:solidFill>
                      <a:srgbClr val="008000"/>
                    </a:solidFill>
                  </a:tcPr>
                </a:tc>
                <a:tc>
                  <a:txBody>
                    <a:bodyPr/>
                    <a:lstStyle/>
                    <a:p>
                      <a:endParaRPr lang="en-US" dirty="0"/>
                    </a:p>
                  </a:txBody>
                  <a:tcPr>
                    <a:solidFill>
                      <a:srgbClr val="008000"/>
                    </a:solidFill>
                  </a:tcPr>
                </a:tc>
                <a:tc>
                  <a:txBody>
                    <a:bodyPr/>
                    <a:lstStyle/>
                    <a:p>
                      <a:r>
                        <a:rPr lang="en-US" dirty="0" smtClean="0"/>
                        <a:t>Server-to-server ad</a:t>
                      </a:r>
                      <a:r>
                        <a:rPr lang="en-US" baseline="0" dirty="0" smtClean="0"/>
                        <a:t> calls a challenge</a:t>
                      </a:r>
                      <a:endParaRPr lang="en-US" dirty="0"/>
                    </a:p>
                  </a:txBody>
                  <a:tcPr/>
                </a:tc>
              </a:tr>
              <a:tr h="355154">
                <a:tc>
                  <a:txBody>
                    <a:bodyPr/>
                    <a:lstStyle/>
                    <a:p>
                      <a:r>
                        <a:rPr lang="en-US" dirty="0" smtClean="0"/>
                        <a:t>Mobile Browser</a:t>
                      </a:r>
                      <a:endParaRPr lang="en-US" dirty="0"/>
                    </a:p>
                  </a:txBody>
                  <a:tcPr/>
                </a:tc>
                <a:tc>
                  <a:txBody>
                    <a:bodyPr/>
                    <a:lstStyle/>
                    <a:p>
                      <a:endParaRPr lang="en-US"/>
                    </a:p>
                  </a:txBody>
                  <a:tcPr/>
                </a:tc>
                <a:tc>
                  <a:txBody>
                    <a:bodyPr/>
                    <a:lstStyle/>
                    <a:p>
                      <a:endParaRPr lang="en-US" dirty="0"/>
                    </a:p>
                  </a:txBody>
                  <a:tcPr>
                    <a:solidFill>
                      <a:srgbClr val="008000"/>
                    </a:solidFill>
                  </a:tcPr>
                </a:tc>
                <a:tc>
                  <a:txBody>
                    <a:bodyPr/>
                    <a:lstStyle/>
                    <a:p>
                      <a:endParaRPr lang="en-US" dirty="0"/>
                    </a:p>
                  </a:txBody>
                  <a:tcPr/>
                </a:tc>
              </a:tr>
              <a:tr h="355154">
                <a:tc>
                  <a:txBody>
                    <a:bodyPr/>
                    <a:lstStyle/>
                    <a:p>
                      <a:r>
                        <a:rPr lang="en-US" dirty="0" smtClean="0"/>
                        <a:t>Carrier</a:t>
                      </a:r>
                      <a:r>
                        <a:rPr lang="en-US" baseline="0" dirty="0" smtClean="0"/>
                        <a:t> ID</a:t>
                      </a:r>
                      <a:endParaRPr lang="en-US" dirty="0" smtClean="0"/>
                    </a:p>
                  </a:txBody>
                  <a:tcPr/>
                </a:tc>
                <a:tc>
                  <a:txBody>
                    <a:bodyPr/>
                    <a:lstStyle/>
                    <a:p>
                      <a:endParaRPr lang="en-US"/>
                    </a:p>
                  </a:txBody>
                  <a:tcPr>
                    <a:solidFill>
                      <a:srgbClr val="008000"/>
                    </a:solidFill>
                  </a:tcPr>
                </a:tc>
                <a:tc>
                  <a:txBody>
                    <a:bodyPr/>
                    <a:lstStyle/>
                    <a:p>
                      <a:endParaRPr lang="en-US" dirty="0"/>
                    </a:p>
                  </a:txBody>
                  <a:tcPr>
                    <a:solidFill>
                      <a:srgbClr val="008000"/>
                    </a:solidFill>
                  </a:tcPr>
                </a:tc>
                <a:tc>
                  <a:txBody>
                    <a:bodyPr/>
                    <a:lstStyle/>
                    <a:p>
                      <a:r>
                        <a:rPr lang="en-US" dirty="0" smtClean="0"/>
                        <a:t>Accessed</a:t>
                      </a:r>
                      <a:r>
                        <a:rPr lang="en-US" baseline="0" dirty="0" smtClean="0"/>
                        <a:t> via http headers</a:t>
                      </a:r>
                      <a:endParaRPr lang="en-US" dirty="0"/>
                    </a:p>
                  </a:txBody>
                  <a:tcPr/>
                </a:tc>
              </a:tr>
              <a:tr h="355154">
                <a:tc>
                  <a:txBody>
                    <a:bodyPr/>
                    <a:lstStyle/>
                    <a:p>
                      <a:r>
                        <a:rPr lang="en-US" dirty="0" smtClean="0"/>
                        <a:t>Device ID</a:t>
                      </a:r>
                    </a:p>
                  </a:txBody>
                  <a:tcPr/>
                </a:tc>
                <a:tc>
                  <a:txBody>
                    <a:bodyPr/>
                    <a:lstStyle/>
                    <a:p>
                      <a:endParaRPr lang="en-US" dirty="0"/>
                    </a:p>
                  </a:txBody>
                  <a:tcPr>
                    <a:solidFill>
                      <a:srgbClr val="008000"/>
                    </a:solidFill>
                  </a:tcPr>
                </a:tc>
                <a:tc>
                  <a:txBody>
                    <a:bodyPr/>
                    <a:lstStyle/>
                    <a:p>
                      <a:endParaRPr lang="en-US" dirty="0"/>
                    </a:p>
                  </a:txBody>
                  <a:tcPr/>
                </a:tc>
                <a:tc>
                  <a:txBody>
                    <a:bodyPr/>
                    <a:lstStyle/>
                    <a:p>
                      <a:r>
                        <a:rPr lang="en-US" sz="1600" dirty="0" smtClean="0"/>
                        <a:t>UDID, Android ID, new </a:t>
                      </a:r>
                      <a:r>
                        <a:rPr lang="en-US" sz="1600" dirty="0" err="1" smtClean="0"/>
                        <a:t>iOS</a:t>
                      </a:r>
                      <a:r>
                        <a:rPr lang="en-US" sz="1600" dirty="0" smtClean="0"/>
                        <a:t> </a:t>
                      </a:r>
                      <a:r>
                        <a:rPr lang="en-US" sz="1600" dirty="0" err="1" smtClean="0"/>
                        <a:t>ASAdvertiser</a:t>
                      </a:r>
                      <a:r>
                        <a:rPr lang="en-US" sz="1600" dirty="0" smtClean="0"/>
                        <a:t> Manager, etc.</a:t>
                      </a:r>
                      <a:endParaRPr lang="en-US" sz="1600" dirty="0"/>
                    </a:p>
                  </a:txBody>
                  <a:tcPr/>
                </a:tc>
              </a:tr>
              <a:tr h="929640">
                <a:tc>
                  <a:txBody>
                    <a:bodyPr/>
                    <a:lstStyle/>
                    <a:p>
                      <a:r>
                        <a:rPr lang="en-US" dirty="0" smtClean="0"/>
                        <a:t>Location Data</a:t>
                      </a:r>
                    </a:p>
                  </a:txBody>
                  <a:tcPr/>
                </a:tc>
                <a:tc>
                  <a:txBody>
                    <a:bodyPr/>
                    <a:lstStyle/>
                    <a:p>
                      <a:endParaRPr lang="en-US"/>
                    </a:p>
                  </a:txBody>
                  <a:tcPr>
                    <a:solidFill>
                      <a:srgbClr val="008000"/>
                    </a:solidFill>
                  </a:tcPr>
                </a:tc>
                <a:tc>
                  <a:txBody>
                    <a:bodyPr/>
                    <a:lstStyle/>
                    <a:p>
                      <a:endParaRPr lang="en-US" dirty="0"/>
                    </a:p>
                  </a:txBody>
                  <a:tcPr>
                    <a:solidFill>
                      <a:srgbClr val="008000"/>
                    </a:solidFill>
                  </a:tcPr>
                </a:tc>
                <a:tc>
                  <a:txBody>
                    <a:bodyPr/>
                    <a:lstStyle/>
                    <a:p>
                      <a:r>
                        <a:rPr lang="en-US" sz="1800" kern="1200" dirty="0" smtClean="0">
                          <a:solidFill>
                            <a:schemeClr val="dk1"/>
                          </a:solidFill>
                          <a:effectLst/>
                          <a:latin typeface="+mn-lt"/>
                          <a:ea typeface="+mn-ea"/>
                          <a:cs typeface="+mn-cs"/>
                        </a:rPr>
                        <a:t>Granularity varies based on user/ publisher, but access to precise geographic location only if app obtained user’s consent</a:t>
                      </a:r>
                      <a:endParaRPr lang="en-US" dirty="0"/>
                    </a:p>
                  </a:txBody>
                  <a:tcPr/>
                </a:tc>
              </a:tr>
              <a:tr h="355154">
                <a:tc>
                  <a:txBody>
                    <a:bodyPr/>
                    <a:lstStyle/>
                    <a:p>
                      <a:r>
                        <a:rPr lang="en-US" dirty="0" smtClean="0"/>
                        <a:t>Ad(s) Supported</a:t>
                      </a:r>
                    </a:p>
                  </a:txBody>
                  <a:tcPr/>
                </a:tc>
                <a:tc>
                  <a:txBody>
                    <a:bodyPr/>
                    <a:lstStyle/>
                    <a:p>
                      <a:endParaRPr lang="en-US"/>
                    </a:p>
                  </a:txBody>
                  <a:tcPr>
                    <a:solidFill>
                      <a:srgbClr val="008000"/>
                    </a:solidFill>
                  </a:tcPr>
                </a:tc>
                <a:tc>
                  <a:txBody>
                    <a:bodyPr/>
                    <a:lstStyle/>
                    <a:p>
                      <a:endParaRPr lang="en-US" dirty="0"/>
                    </a:p>
                  </a:txBody>
                  <a:tcPr>
                    <a:solidFill>
                      <a:srgbClr val="008000"/>
                    </a:solidFill>
                  </a:tcPr>
                </a:tc>
                <a:tc>
                  <a:txBody>
                    <a:bodyPr/>
                    <a:lstStyle/>
                    <a:p>
                      <a:r>
                        <a:rPr lang="en-US" dirty="0" smtClean="0"/>
                        <a:t>Dimensions, MRAID, VAST</a:t>
                      </a:r>
                      <a:endParaRPr lang="en-US" dirty="0"/>
                    </a:p>
                  </a:txBody>
                  <a:tcPr/>
                </a:tc>
              </a:tr>
              <a:tr h="355154">
                <a:tc>
                  <a:txBody>
                    <a:bodyPr/>
                    <a:lstStyle/>
                    <a:p>
                      <a:r>
                        <a:rPr lang="en-US" dirty="0" smtClean="0"/>
                        <a:t>Conversions</a:t>
                      </a:r>
                    </a:p>
                  </a:txBody>
                  <a:tcPr/>
                </a:tc>
                <a:tc>
                  <a:txBody>
                    <a:bodyPr/>
                    <a:lstStyle/>
                    <a:p>
                      <a:endParaRPr lang="en-US"/>
                    </a:p>
                  </a:txBody>
                  <a:tcPr>
                    <a:solidFill>
                      <a:srgbClr val="008000"/>
                    </a:solidFill>
                  </a:tcPr>
                </a:tc>
                <a:tc>
                  <a:txBody>
                    <a:bodyPr/>
                    <a:lstStyle/>
                    <a:p>
                      <a:endParaRPr lang="en-US" dirty="0"/>
                    </a:p>
                  </a:txBody>
                  <a:tcPr>
                    <a:solidFill>
                      <a:srgbClr val="008000"/>
                    </a:solidFill>
                  </a:tcPr>
                </a:tc>
                <a:tc>
                  <a:txBody>
                    <a:bodyPr/>
                    <a:lstStyle/>
                    <a:p>
                      <a:r>
                        <a:rPr lang="en-US" dirty="0" smtClean="0"/>
                        <a:t>Data sharing varies</a:t>
                      </a:r>
                      <a:r>
                        <a:rPr lang="en-US" baseline="0" dirty="0" smtClean="0"/>
                        <a:t> across app / web</a:t>
                      </a:r>
                      <a:endParaRPr lang="en-US" dirty="0"/>
                    </a:p>
                  </a:txBody>
                  <a:tcPr/>
                </a:tc>
              </a:tr>
            </a:tbl>
          </a:graphicData>
        </a:graphic>
      </p:graphicFrame>
    </p:spTree>
    <p:extLst>
      <p:ext uri="{BB962C8B-B14F-4D97-AF65-F5344CB8AC3E}">
        <p14:creationId xmlns:p14="http://schemas.microsoft.com/office/powerpoint/2010/main" val="29677940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57150"/>
            <a:ext cx="8229600" cy="1143000"/>
          </a:xfrm>
        </p:spPr>
        <p:txBody>
          <a:bodyPr/>
          <a:lstStyle/>
          <a:p>
            <a:r>
              <a:rPr lang="en-US" dirty="0" smtClean="0"/>
              <a:t>Identifiers &amp; Tracking</a:t>
            </a:r>
            <a:endParaRPr lang="en-US" dirty="0"/>
          </a:p>
        </p:txBody>
      </p:sp>
      <p:sp>
        <p:nvSpPr>
          <p:cNvPr id="3" name="Content Placeholder 2"/>
          <p:cNvSpPr>
            <a:spLocks noGrp="1"/>
          </p:cNvSpPr>
          <p:nvPr>
            <p:ph idx="1"/>
          </p:nvPr>
        </p:nvSpPr>
        <p:spPr>
          <a:xfrm>
            <a:off x="381000" y="1373414"/>
            <a:ext cx="8574314" cy="5027386"/>
          </a:xfrm>
        </p:spPr>
        <p:txBody>
          <a:bodyPr>
            <a:noAutofit/>
          </a:bodyPr>
          <a:lstStyle/>
          <a:p>
            <a:pPr>
              <a:buClr>
                <a:srgbClr val="0033CC"/>
              </a:buClr>
              <a:buFont typeface="Wingdings" pitchFamily="2" charset="2"/>
              <a:buChar char="§"/>
            </a:pPr>
            <a:r>
              <a:rPr lang="en-US" sz="2000" dirty="0" smtClean="0"/>
              <a:t>App cookies are sandboxed</a:t>
            </a:r>
          </a:p>
          <a:p>
            <a:pPr>
              <a:buClr>
                <a:srgbClr val="0033CC"/>
              </a:buClr>
              <a:buFont typeface="Wingdings" pitchFamily="2" charset="2"/>
              <a:buChar char="§"/>
            </a:pPr>
            <a:r>
              <a:rPr lang="en-US" sz="2000" dirty="0" smtClean="0"/>
              <a:t>Concerns around the use of device identifiers for app tracking</a:t>
            </a:r>
          </a:p>
          <a:p>
            <a:pPr>
              <a:buClr>
                <a:srgbClr val="0033CC"/>
              </a:buClr>
              <a:buFont typeface="Wingdings" pitchFamily="2" charset="2"/>
              <a:buChar char="§"/>
            </a:pPr>
            <a:r>
              <a:rPr lang="en-US" sz="2000" dirty="0" smtClean="0"/>
              <a:t>Security Mechanisms for device identifiers </a:t>
            </a:r>
          </a:p>
          <a:p>
            <a:pPr lvl="1">
              <a:buClr>
                <a:srgbClr val="0033CC"/>
              </a:buClr>
              <a:buFont typeface="Wingdings" pitchFamily="2" charset="2"/>
              <a:buChar char="§"/>
            </a:pPr>
            <a:r>
              <a:rPr lang="en-US" sz="1600" dirty="0" smtClean="0"/>
              <a:t>Google AdMob requires that app developers send </a:t>
            </a:r>
            <a:r>
              <a:rPr lang="en-US" sz="1600" dirty="0"/>
              <a:t>back hashed values </a:t>
            </a:r>
            <a:r>
              <a:rPr lang="en-US" sz="1600" dirty="0" smtClean="0"/>
              <a:t>of the UDID</a:t>
            </a:r>
          </a:p>
          <a:p>
            <a:pPr lvl="1">
              <a:buClr>
                <a:srgbClr val="0033CC"/>
              </a:buClr>
              <a:buFont typeface="Wingdings" pitchFamily="2" charset="2"/>
              <a:buChar char="§"/>
            </a:pPr>
            <a:r>
              <a:rPr lang="en-US" sz="1600" dirty="0" smtClean="0"/>
              <a:t>Many leading ad networks now hash the identifiers they receive on Android and </a:t>
            </a:r>
            <a:r>
              <a:rPr lang="en-US" sz="1600" dirty="0" err="1" smtClean="0"/>
              <a:t>iOS</a:t>
            </a:r>
            <a:r>
              <a:rPr lang="en-US" sz="1600" dirty="0" smtClean="0"/>
              <a:t> </a:t>
            </a:r>
          </a:p>
          <a:p>
            <a:pPr>
              <a:buClr>
                <a:srgbClr val="0033CC"/>
              </a:buClr>
              <a:buFont typeface="Wingdings" pitchFamily="2" charset="2"/>
              <a:buChar char="§"/>
            </a:pPr>
            <a:r>
              <a:rPr lang="en-US" sz="2000" dirty="0" smtClean="0"/>
              <a:t>Types of Identifiers Include:</a:t>
            </a:r>
          </a:p>
          <a:p>
            <a:pPr lvl="1">
              <a:buClr>
                <a:srgbClr val="0033CC"/>
              </a:buClr>
              <a:buFont typeface="Wingdings" pitchFamily="2" charset="2"/>
              <a:buChar char="§"/>
            </a:pPr>
            <a:r>
              <a:rPr lang="en-US" sz="1800" dirty="0"/>
              <a:t>Android </a:t>
            </a:r>
            <a:r>
              <a:rPr lang="en-US" sz="1800" dirty="0" smtClean="0"/>
              <a:t>ID; can be wiped upon factory reset </a:t>
            </a:r>
            <a:endParaRPr lang="en-US" sz="1800" dirty="0"/>
          </a:p>
          <a:p>
            <a:pPr lvl="1">
              <a:buClr>
                <a:srgbClr val="0033CC"/>
              </a:buClr>
              <a:buFont typeface="Wingdings" pitchFamily="2" charset="2"/>
              <a:buChar char="§"/>
            </a:pPr>
            <a:r>
              <a:rPr lang="en-US" sz="1800" dirty="0" smtClean="0"/>
              <a:t>Apple UDID; linked to device, no controls to modify</a:t>
            </a:r>
          </a:p>
          <a:p>
            <a:pPr lvl="2">
              <a:buClr>
                <a:srgbClr val="0033CC"/>
              </a:buClr>
              <a:buFont typeface="Wingdings" pitchFamily="2" charset="2"/>
              <a:buChar char="§"/>
            </a:pPr>
            <a:r>
              <a:rPr lang="en-US" sz="1800" dirty="0" smtClean="0"/>
              <a:t>In August 2011, Apple announced plans to deprecate UDID access </a:t>
            </a:r>
          </a:p>
          <a:p>
            <a:pPr lvl="2">
              <a:buClr>
                <a:srgbClr val="0033CC"/>
              </a:buClr>
              <a:buFont typeface="Wingdings" pitchFamily="2" charset="2"/>
              <a:buChar char="§"/>
            </a:pPr>
            <a:r>
              <a:rPr lang="en-US" sz="1800" dirty="0" smtClean="0"/>
              <a:t>iOS6 provides alternative identifier that can reset by the user</a:t>
            </a:r>
          </a:p>
          <a:p>
            <a:pPr lvl="1">
              <a:buClr>
                <a:srgbClr val="0033CC"/>
              </a:buClr>
              <a:buFont typeface="Wingdings" pitchFamily="2" charset="2"/>
              <a:buChar char="§"/>
            </a:pPr>
            <a:r>
              <a:rPr lang="en-US" sz="1800" dirty="0" smtClean="0"/>
              <a:t>MAC Address; linked to device hardware, no controls to modify </a:t>
            </a:r>
          </a:p>
          <a:p>
            <a:pPr lvl="1">
              <a:buClr>
                <a:srgbClr val="0033CC"/>
              </a:buClr>
              <a:buFont typeface="Wingdings" pitchFamily="2" charset="2"/>
              <a:buChar char="§"/>
            </a:pPr>
            <a:r>
              <a:rPr lang="en-US" sz="1800" dirty="0" smtClean="0"/>
              <a:t>IMEI </a:t>
            </a:r>
            <a:endParaRPr lang="en-US" sz="1100" dirty="0">
              <a:solidFill>
                <a:srgbClr val="FF0000"/>
              </a:solidFill>
            </a:endParaRPr>
          </a:p>
          <a:p>
            <a:pPr lvl="1">
              <a:buClr>
                <a:srgbClr val="0033CC"/>
              </a:buClr>
              <a:buFont typeface="Wingdings" pitchFamily="2" charset="2"/>
              <a:buChar char="§"/>
            </a:pPr>
            <a:r>
              <a:rPr lang="en-US" sz="1800" dirty="0" smtClean="0"/>
              <a:t>MEID </a:t>
            </a:r>
            <a:endParaRPr lang="en-US" sz="1100" dirty="0">
              <a:solidFill>
                <a:srgbClr val="FF0000"/>
              </a:solidFill>
            </a:endParaRPr>
          </a:p>
          <a:p>
            <a:pPr lvl="1">
              <a:buClr>
                <a:srgbClr val="0033CC"/>
              </a:buClr>
              <a:buFont typeface="Wingdings" pitchFamily="2" charset="2"/>
              <a:buChar char="§"/>
            </a:pPr>
            <a:r>
              <a:rPr lang="en-US" sz="1800" dirty="0" smtClean="0"/>
              <a:t>Using </a:t>
            </a:r>
            <a:r>
              <a:rPr lang="en-US" sz="1800" dirty="0" err="1"/>
              <a:t>iOS</a:t>
            </a:r>
            <a:r>
              <a:rPr lang="en-US" sz="1800" dirty="0"/>
              <a:t> Pasteboard </a:t>
            </a:r>
            <a:endParaRPr lang="en-US" sz="1800" dirty="0" smtClean="0"/>
          </a:p>
          <a:p>
            <a:pPr lvl="1">
              <a:buClr>
                <a:srgbClr val="0033CC"/>
              </a:buClr>
              <a:buFont typeface="Wingdings" pitchFamily="2" charset="2"/>
              <a:buChar char="§"/>
            </a:pPr>
            <a:r>
              <a:rPr lang="en-US" sz="1800" dirty="0" smtClean="0"/>
              <a:t>Device Fingerprinting</a:t>
            </a:r>
          </a:p>
          <a:p>
            <a:pPr lvl="1">
              <a:buClr>
                <a:srgbClr val="0033CC"/>
              </a:buClr>
              <a:buFont typeface="Wingdings" pitchFamily="2" charset="2"/>
              <a:buChar char="§"/>
            </a:pPr>
            <a:endParaRPr lang="en-US" sz="16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66800" cy="1200150"/>
          </a:xfrm>
          <a:prstGeom prst="rect">
            <a:avLst/>
          </a:prstGeom>
        </p:spPr>
      </p:pic>
    </p:spTree>
    <p:extLst>
      <p:ext uri="{BB962C8B-B14F-4D97-AF65-F5344CB8AC3E}">
        <p14:creationId xmlns:p14="http://schemas.microsoft.com/office/powerpoint/2010/main" val="21388408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1664"/>
            <a:ext cx="8229600" cy="1143000"/>
          </a:xfrm>
        </p:spPr>
        <p:txBody>
          <a:bodyPr/>
          <a:lstStyle/>
          <a:p>
            <a:r>
              <a:rPr lang="en-US" dirty="0" smtClean="0"/>
              <a:t>Tracking &amp; Opt-out Options</a:t>
            </a:r>
            <a:endParaRPr lang="en-US" dirty="0"/>
          </a:p>
        </p:txBody>
      </p:sp>
      <p:sp>
        <p:nvSpPr>
          <p:cNvPr id="5" name="Content Placeholder 4"/>
          <p:cNvSpPr>
            <a:spLocks noGrp="1"/>
          </p:cNvSpPr>
          <p:nvPr>
            <p:ph sz="half" idx="1"/>
          </p:nvPr>
        </p:nvSpPr>
        <p:spPr>
          <a:xfrm>
            <a:off x="533400" y="1752601"/>
            <a:ext cx="7848600" cy="4267198"/>
          </a:xfrm>
        </p:spPr>
        <p:txBody>
          <a:bodyPr>
            <a:normAutofit/>
          </a:bodyPr>
          <a:lstStyle/>
          <a:p>
            <a:pPr>
              <a:buClr>
                <a:srgbClr val="0033CC"/>
              </a:buClr>
              <a:buFont typeface="Wingdings" pitchFamily="2" charset="2"/>
              <a:buChar char="§"/>
            </a:pPr>
            <a:r>
              <a:rPr lang="en-US" sz="2400" dirty="0" smtClean="0"/>
              <a:t>Disparate identifiers = disparate opt-out solutions</a:t>
            </a:r>
          </a:p>
          <a:p>
            <a:pPr>
              <a:buClr>
                <a:srgbClr val="0033CC"/>
              </a:buClr>
              <a:buFont typeface="Wingdings" pitchFamily="2" charset="2"/>
              <a:buChar char="§"/>
            </a:pPr>
            <a:r>
              <a:rPr lang="en-US" sz="2400" dirty="0" smtClean="0"/>
              <a:t>Mobile ad networks and other leading companies have begun to offer opt-outs </a:t>
            </a:r>
          </a:p>
          <a:p>
            <a:pPr>
              <a:buClr>
                <a:srgbClr val="0033CC"/>
              </a:buClr>
              <a:buFont typeface="Wingdings" pitchFamily="2" charset="2"/>
              <a:buChar char="§"/>
            </a:pPr>
            <a:r>
              <a:rPr lang="en-US" sz="2400" dirty="0"/>
              <a:t>No consistent </a:t>
            </a:r>
            <a:r>
              <a:rPr lang="en-US" sz="2400" dirty="0" smtClean="0"/>
              <a:t>and single </a:t>
            </a:r>
            <a:r>
              <a:rPr lang="en-US" sz="2400" dirty="0"/>
              <a:t>opt-out across app and mobile web</a:t>
            </a:r>
          </a:p>
          <a:p>
            <a:pPr lvl="1">
              <a:buClr>
                <a:srgbClr val="0033CC"/>
              </a:buClr>
              <a:buFont typeface="Wingdings" pitchFamily="2" charset="2"/>
              <a:buChar char="§"/>
            </a:pPr>
            <a:r>
              <a:rPr lang="en-US" sz="2000" dirty="0" smtClean="0"/>
              <a:t>Multiple steps to opt-out </a:t>
            </a:r>
          </a:p>
          <a:p>
            <a:pPr lvl="1">
              <a:buClr>
                <a:srgbClr val="0033CC"/>
              </a:buClr>
              <a:buFont typeface="Wingdings" pitchFamily="2" charset="2"/>
              <a:buChar char="§"/>
            </a:pPr>
            <a:r>
              <a:rPr lang="en-US" sz="2000" dirty="0" smtClean="0"/>
              <a:t>Device identifier not easily accessible by user</a:t>
            </a:r>
          </a:p>
          <a:p>
            <a:pPr lvl="1">
              <a:buClr>
                <a:srgbClr val="0033CC"/>
              </a:buClr>
              <a:buFont typeface="Wingdings" pitchFamily="2" charset="2"/>
              <a:buChar char="§"/>
            </a:pPr>
            <a:r>
              <a:rPr lang="en-US" sz="2000" dirty="0" smtClean="0"/>
              <a:t>Creating awareness of available opt-outs </a:t>
            </a:r>
          </a:p>
          <a:p>
            <a:pPr>
              <a:buClr>
                <a:srgbClr val="0033CC"/>
              </a:buClr>
              <a:buFont typeface="Wingdings" pitchFamily="2" charset="2"/>
              <a:buChar char="§"/>
            </a:pPr>
            <a:r>
              <a:rPr lang="en-US" sz="2400" dirty="0" smtClean="0"/>
              <a:t>FPF lists some companies that currently provide mobile opt-outs @ </a:t>
            </a:r>
            <a:r>
              <a:rPr lang="en-US" sz="2400" b="1" u="sng" dirty="0" smtClean="0">
                <a:solidFill>
                  <a:srgbClr val="0033CC"/>
                </a:solidFill>
              </a:rPr>
              <a:t>mobileprivacyoptions.org</a:t>
            </a:r>
            <a:endParaRPr lang="en-US" sz="2400" b="1" u="sng" dirty="0">
              <a:solidFill>
                <a:srgbClr val="0033CC"/>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66800" cy="1200150"/>
          </a:xfrm>
          <a:prstGeom prst="rect">
            <a:avLst/>
          </a:prstGeom>
        </p:spPr>
      </p:pic>
    </p:spTree>
    <p:extLst>
      <p:ext uri="{BB962C8B-B14F-4D97-AF65-F5344CB8AC3E}">
        <p14:creationId xmlns:p14="http://schemas.microsoft.com/office/powerpoint/2010/main" val="19430536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429" y="92888"/>
            <a:ext cx="8229600" cy="1143000"/>
          </a:xfrm>
        </p:spPr>
        <p:txBody>
          <a:bodyPr/>
          <a:lstStyle/>
          <a:p>
            <a:r>
              <a:rPr lang="en-US" dirty="0" smtClean="0"/>
              <a:t>Tracking &amp; Opt-out Options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66800" cy="1200150"/>
          </a:xfrm>
          <a:prstGeom prst="rect">
            <a:avLst/>
          </a:prstGeom>
        </p:spPr>
      </p:pic>
      <p:pic>
        <p:nvPicPr>
          <p:cNvPr id="10"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5395" y="3646883"/>
            <a:ext cx="2133600" cy="3200402"/>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2567" y="3940187"/>
            <a:ext cx="1447800" cy="2882195"/>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138" y="1834477"/>
            <a:ext cx="2422867" cy="1219199"/>
          </a:xfrm>
          <a:prstGeom prst="rect">
            <a:avLst/>
          </a:prstGeom>
        </p:spPr>
      </p:pic>
      <p:sp>
        <p:nvSpPr>
          <p:cNvPr id="17" name="TextBox 16"/>
          <p:cNvSpPr txBox="1"/>
          <p:nvPr/>
        </p:nvSpPr>
        <p:spPr>
          <a:xfrm>
            <a:off x="265138" y="1557478"/>
            <a:ext cx="1196161" cy="276999"/>
          </a:xfrm>
          <a:prstGeom prst="rect">
            <a:avLst/>
          </a:prstGeom>
          <a:noFill/>
        </p:spPr>
        <p:txBody>
          <a:bodyPr wrap="none" rtlCol="0">
            <a:spAutoFit/>
          </a:bodyPr>
          <a:lstStyle/>
          <a:p>
            <a:r>
              <a:rPr lang="en-US" sz="1200" b="1" dirty="0" smtClean="0">
                <a:latin typeface="Arial" pitchFamily="34" charset="0"/>
                <a:cs typeface="Arial" pitchFamily="34" charset="0"/>
              </a:rPr>
              <a:t>Flurry opt-out</a:t>
            </a:r>
            <a:endParaRPr lang="en-US" sz="1200" b="1" dirty="0">
              <a:latin typeface="Arial" pitchFamily="34" charset="0"/>
              <a:cs typeface="Arial" pitchFamily="34" charset="0"/>
            </a:endParaRPr>
          </a:p>
        </p:txBody>
      </p:sp>
      <p:sp>
        <p:nvSpPr>
          <p:cNvPr id="18" name="Rectangle 17"/>
          <p:cNvSpPr/>
          <p:nvPr/>
        </p:nvSpPr>
        <p:spPr>
          <a:xfrm>
            <a:off x="265138" y="1557478"/>
            <a:ext cx="2514600" cy="134379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222869" y="3698944"/>
            <a:ext cx="1603324" cy="261610"/>
          </a:xfrm>
          <a:prstGeom prst="rect">
            <a:avLst/>
          </a:prstGeom>
          <a:noFill/>
        </p:spPr>
        <p:txBody>
          <a:bodyPr wrap="none" rtlCol="0">
            <a:spAutoFit/>
          </a:bodyPr>
          <a:lstStyle/>
          <a:p>
            <a:r>
              <a:rPr lang="en-US" sz="1100" b="1" dirty="0" smtClean="0">
                <a:latin typeface="Arial" pitchFamily="34" charset="0"/>
                <a:cs typeface="Arial" pitchFamily="34" charset="0"/>
              </a:rPr>
              <a:t>LeadBolt opt-out app</a:t>
            </a:r>
            <a:endParaRPr lang="en-US" sz="1100" b="1" dirty="0">
              <a:latin typeface="Arial" pitchFamily="34" charset="0"/>
              <a:cs typeface="Arial" pitchFamily="34" charset="0"/>
            </a:endParaRPr>
          </a:p>
        </p:txBody>
      </p:sp>
      <p:sp>
        <p:nvSpPr>
          <p:cNvPr id="12" name="Rectangle 11"/>
          <p:cNvSpPr/>
          <p:nvPr/>
        </p:nvSpPr>
        <p:spPr>
          <a:xfrm>
            <a:off x="7156295" y="3635386"/>
            <a:ext cx="1736472" cy="31834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15395" y="3369358"/>
            <a:ext cx="1921423" cy="276999"/>
          </a:xfrm>
          <a:prstGeom prst="rect">
            <a:avLst/>
          </a:prstGeom>
          <a:noFill/>
        </p:spPr>
        <p:txBody>
          <a:bodyPr wrap="none" rtlCol="0">
            <a:spAutoFit/>
          </a:bodyPr>
          <a:lstStyle/>
          <a:p>
            <a:r>
              <a:rPr lang="en-US" sz="1200" b="1" dirty="0" smtClean="0">
                <a:latin typeface="Arial" pitchFamily="34" charset="0"/>
                <a:cs typeface="Arial" pitchFamily="34" charset="0"/>
              </a:rPr>
              <a:t>Google AdMob Opt-out </a:t>
            </a:r>
            <a:endParaRPr lang="en-US" sz="1200" b="1" dirty="0">
              <a:latin typeface="Arial" pitchFamily="34" charset="0"/>
              <a:cs typeface="Arial" pitchFamily="34" charset="0"/>
            </a:endParaRPr>
          </a:p>
        </p:txBody>
      </p:sp>
      <p:sp>
        <p:nvSpPr>
          <p:cNvPr id="14" name="Rectangle 13"/>
          <p:cNvSpPr/>
          <p:nvPr/>
        </p:nvSpPr>
        <p:spPr>
          <a:xfrm>
            <a:off x="240349" y="3175108"/>
            <a:ext cx="2383108" cy="36436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t="4678"/>
          <a:stretch/>
        </p:blipFill>
        <p:spPr>
          <a:xfrm>
            <a:off x="316549" y="3599357"/>
            <a:ext cx="2251619" cy="3219450"/>
          </a:xfrm>
          <a:prstGeom prst="rect">
            <a:avLst/>
          </a:prstGeom>
        </p:spPr>
      </p:pic>
      <p:sp>
        <p:nvSpPr>
          <p:cNvPr id="19" name="Rectangle 18"/>
          <p:cNvSpPr/>
          <p:nvPr/>
        </p:nvSpPr>
        <p:spPr>
          <a:xfrm>
            <a:off x="3701096" y="3346532"/>
            <a:ext cx="2362199" cy="35007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41338" y="3175634"/>
            <a:ext cx="1401346" cy="276999"/>
          </a:xfrm>
          <a:prstGeom prst="rect">
            <a:avLst/>
          </a:prstGeom>
          <a:noFill/>
        </p:spPr>
        <p:txBody>
          <a:bodyPr wrap="none" rtlCol="0">
            <a:spAutoFit/>
          </a:bodyPr>
          <a:lstStyle/>
          <a:p>
            <a:r>
              <a:rPr lang="en-US" sz="1200" b="1" dirty="0" smtClean="0">
                <a:latin typeface="Arial" pitchFamily="34" charset="0"/>
                <a:cs typeface="Arial" pitchFamily="34" charset="0"/>
              </a:rPr>
              <a:t>Jumptap opt-out</a:t>
            </a:r>
            <a:endParaRPr lang="en-US" sz="1200" b="1" dirty="0">
              <a:latin typeface="Arial" pitchFamily="34" charset="0"/>
              <a:cs typeface="Arial" pitchFamily="34" charset="0"/>
            </a:endParaRPr>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80597" y="1488287"/>
            <a:ext cx="5565397" cy="1758969"/>
          </a:xfrm>
          <a:prstGeom prst="rect">
            <a:avLst/>
          </a:prstGeom>
        </p:spPr>
      </p:pic>
      <p:sp>
        <p:nvSpPr>
          <p:cNvPr id="22" name="TextBox 21"/>
          <p:cNvSpPr txBox="1"/>
          <p:nvPr/>
        </p:nvSpPr>
        <p:spPr>
          <a:xfrm>
            <a:off x="3337629" y="1297059"/>
            <a:ext cx="1479892" cy="276999"/>
          </a:xfrm>
          <a:prstGeom prst="rect">
            <a:avLst/>
          </a:prstGeom>
          <a:noFill/>
        </p:spPr>
        <p:txBody>
          <a:bodyPr wrap="none" rtlCol="0">
            <a:spAutoFit/>
          </a:bodyPr>
          <a:lstStyle/>
          <a:p>
            <a:r>
              <a:rPr lang="en-US" sz="1200" b="1" dirty="0" smtClean="0">
                <a:latin typeface="Arial" pitchFamily="34" charset="0"/>
                <a:cs typeface="Arial" pitchFamily="34" charset="0"/>
              </a:rPr>
              <a:t>Apple iAd opt-out</a:t>
            </a:r>
            <a:endParaRPr lang="en-US" sz="1200" b="1" dirty="0">
              <a:latin typeface="Arial" pitchFamily="34" charset="0"/>
              <a:cs typeface="Arial" pitchFamily="34" charset="0"/>
            </a:endParaRPr>
          </a:p>
        </p:txBody>
      </p:sp>
      <p:sp>
        <p:nvSpPr>
          <p:cNvPr id="23" name="Rectangle 22"/>
          <p:cNvSpPr/>
          <p:nvPr/>
        </p:nvSpPr>
        <p:spPr>
          <a:xfrm>
            <a:off x="3280848" y="1317250"/>
            <a:ext cx="5608721" cy="19048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889105" y="2369980"/>
            <a:ext cx="1491114" cy="276999"/>
          </a:xfrm>
          <a:prstGeom prst="rect">
            <a:avLst/>
          </a:prstGeom>
          <a:noFill/>
        </p:spPr>
        <p:txBody>
          <a:bodyPr wrap="square" rtlCol="0">
            <a:spAutoFit/>
          </a:bodyPr>
          <a:lstStyle/>
          <a:p>
            <a:r>
              <a:rPr lang="en-US" sz="1200" dirty="0" smtClean="0">
                <a:solidFill>
                  <a:srgbClr val="0099CC"/>
                </a:solidFill>
                <a:latin typeface="Arial" pitchFamily="34" charset="0"/>
                <a:cs typeface="Arial" pitchFamily="34" charset="0"/>
              </a:rPr>
              <a:t>http://oo.apple.com</a:t>
            </a:r>
            <a:endParaRPr lang="en-US" sz="1200" dirty="0">
              <a:solidFill>
                <a:srgbClr val="0099CC"/>
              </a:solidFill>
              <a:latin typeface="Arial" pitchFamily="34" charset="0"/>
              <a:cs typeface="Arial" pitchFamily="34" charset="0"/>
            </a:endParaRPr>
          </a:p>
        </p:txBody>
      </p:sp>
      <p:sp>
        <p:nvSpPr>
          <p:cNvPr id="25" name="Rounded Rectangle 24"/>
          <p:cNvSpPr/>
          <p:nvPr/>
        </p:nvSpPr>
        <p:spPr>
          <a:xfrm>
            <a:off x="3889105" y="2375428"/>
            <a:ext cx="1524000" cy="27910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Curved Connector 26"/>
          <p:cNvCxnSpPr>
            <a:endCxn id="25" idx="3"/>
          </p:cNvCxnSpPr>
          <p:nvPr/>
        </p:nvCxnSpPr>
        <p:spPr>
          <a:xfrm rot="5400000" flipH="1" flipV="1">
            <a:off x="5203514" y="2691685"/>
            <a:ext cx="386297" cy="32886"/>
          </a:xfrm>
          <a:prstGeom prst="curvedConnector4">
            <a:avLst>
              <a:gd name="adj1" fmla="val 31937"/>
              <a:gd name="adj2" fmla="val 795129"/>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2561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57150"/>
            <a:ext cx="8229600" cy="1143000"/>
          </a:xfrm>
        </p:spPr>
        <p:txBody>
          <a:bodyPr/>
          <a:lstStyle/>
          <a:p>
            <a:r>
              <a:rPr lang="en-US" dirty="0" smtClean="0"/>
              <a:t>Agenda	</a:t>
            </a:r>
            <a:endParaRPr lang="en-US" dirty="0"/>
          </a:p>
        </p:txBody>
      </p:sp>
      <p:sp>
        <p:nvSpPr>
          <p:cNvPr id="3" name="Content Placeholder 2"/>
          <p:cNvSpPr>
            <a:spLocks noGrp="1"/>
          </p:cNvSpPr>
          <p:nvPr>
            <p:ph idx="1"/>
          </p:nvPr>
        </p:nvSpPr>
        <p:spPr>
          <a:xfrm>
            <a:off x="381000" y="1600200"/>
            <a:ext cx="8229600" cy="4525963"/>
          </a:xfrm>
        </p:spPr>
        <p:txBody>
          <a:bodyPr>
            <a:normAutofit fontScale="85000" lnSpcReduction="20000"/>
          </a:bodyPr>
          <a:lstStyle/>
          <a:p>
            <a:pPr>
              <a:buClr>
                <a:srgbClr val="0033CC"/>
              </a:buClr>
              <a:buFont typeface="Wingdings" pitchFamily="2" charset="2"/>
              <a:buChar char="§"/>
            </a:pPr>
            <a:r>
              <a:rPr lang="en-US" dirty="0" smtClean="0"/>
              <a:t>Mobile Ecosystem Chart </a:t>
            </a:r>
          </a:p>
          <a:p>
            <a:pPr>
              <a:buClr>
                <a:srgbClr val="0033CC"/>
              </a:buClr>
              <a:buFont typeface="Wingdings" pitchFamily="2" charset="2"/>
              <a:buChar char="§"/>
            </a:pPr>
            <a:r>
              <a:rPr lang="en-US" dirty="0" smtClean="0"/>
              <a:t>App Business Models</a:t>
            </a:r>
          </a:p>
          <a:p>
            <a:pPr>
              <a:buClr>
                <a:srgbClr val="0033CC"/>
              </a:buClr>
              <a:buFont typeface="Wingdings" pitchFamily="2" charset="2"/>
              <a:buChar char="§"/>
            </a:pPr>
            <a:r>
              <a:rPr lang="en-US" dirty="0" smtClean="0"/>
              <a:t>Mobile Web Browser Overview</a:t>
            </a:r>
          </a:p>
          <a:p>
            <a:pPr>
              <a:buClr>
                <a:srgbClr val="0033CC"/>
              </a:buClr>
              <a:buFont typeface="Wingdings" pitchFamily="2" charset="2"/>
              <a:buChar char="§"/>
            </a:pPr>
            <a:r>
              <a:rPr lang="en-US" dirty="0" smtClean="0"/>
              <a:t>Mobile Application Ecosystem </a:t>
            </a:r>
          </a:p>
          <a:p>
            <a:pPr lvl="1">
              <a:buClr>
                <a:srgbClr val="0033CC"/>
              </a:buClr>
              <a:buFont typeface="Wingdings" pitchFamily="2" charset="2"/>
              <a:buChar char="§"/>
            </a:pPr>
            <a:r>
              <a:rPr lang="en-US" dirty="0" smtClean="0"/>
              <a:t>Data that can be Collected </a:t>
            </a:r>
          </a:p>
          <a:p>
            <a:pPr lvl="1">
              <a:buClr>
                <a:srgbClr val="0033CC"/>
              </a:buClr>
              <a:buFont typeface="Wingdings" pitchFamily="2" charset="2"/>
              <a:buChar char="§"/>
            </a:pPr>
            <a:r>
              <a:rPr lang="en-US" dirty="0" smtClean="0"/>
              <a:t>Technical &amp; ToS Permissions </a:t>
            </a:r>
          </a:p>
          <a:p>
            <a:pPr lvl="1">
              <a:buClr>
                <a:srgbClr val="0033CC"/>
              </a:buClr>
              <a:buFont typeface="Wingdings" pitchFamily="2" charset="2"/>
              <a:buChar char="§"/>
            </a:pPr>
            <a:r>
              <a:rPr lang="en-US" dirty="0" smtClean="0"/>
              <a:t>Notice &amp; Design Considerations </a:t>
            </a:r>
          </a:p>
          <a:p>
            <a:pPr lvl="1">
              <a:buClr>
                <a:srgbClr val="0033CC"/>
              </a:buClr>
              <a:buFont typeface="Wingdings" pitchFamily="2" charset="2"/>
              <a:buChar char="§"/>
            </a:pPr>
            <a:r>
              <a:rPr lang="en-US" dirty="0" smtClean="0"/>
              <a:t>More on types of data: Location, Photos, &amp; Contacts</a:t>
            </a:r>
          </a:p>
          <a:p>
            <a:pPr lvl="1">
              <a:buClr>
                <a:srgbClr val="0033CC"/>
              </a:buClr>
              <a:buFont typeface="Wingdings" pitchFamily="2" charset="2"/>
              <a:buChar char="§"/>
            </a:pPr>
            <a:r>
              <a:rPr lang="en-US" dirty="0" smtClean="0"/>
              <a:t>Identifiers &amp; Tracking </a:t>
            </a:r>
          </a:p>
          <a:p>
            <a:pPr lvl="1">
              <a:buClr>
                <a:srgbClr val="0033CC"/>
              </a:buClr>
              <a:buFont typeface="Wingdings" pitchFamily="2" charset="2"/>
              <a:buChar char="§"/>
            </a:pPr>
            <a:r>
              <a:rPr lang="en-US" dirty="0" smtClean="0"/>
              <a:t>Tracking &amp; Opt-out Options</a:t>
            </a:r>
          </a:p>
          <a:p>
            <a:pPr>
              <a:buClr>
                <a:srgbClr val="0033CC"/>
              </a:buClr>
              <a:buFont typeface="Wingdings" pitchFamily="2" charset="2"/>
              <a:buChar char="§"/>
            </a:pPr>
            <a:r>
              <a:rPr lang="en-US" dirty="0" smtClean="0"/>
              <a:t>Questions</a:t>
            </a:r>
            <a:endParaRPr lang="en-US" dirty="0"/>
          </a:p>
          <a:p>
            <a:pPr lvl="1">
              <a:buClr>
                <a:srgbClr val="0033CC"/>
              </a:buClr>
              <a:buFont typeface="Wingdings" pitchFamily="2" charset="2"/>
              <a:buChar char="§"/>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66800" cy="1200150"/>
          </a:xfrm>
          <a:prstGeom prst="rect">
            <a:avLst/>
          </a:prstGeom>
        </p:spPr>
      </p:pic>
    </p:spTree>
    <p:extLst>
      <p:ext uri="{BB962C8B-B14F-4D97-AF65-F5344CB8AC3E}">
        <p14:creationId xmlns:p14="http://schemas.microsoft.com/office/powerpoint/2010/main" val="21585213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cap="small" dirty="0" smtClean="0"/>
              <a:t>Breaking News: </a:t>
            </a:r>
            <a:r>
              <a:rPr lang="en-US" dirty="0" smtClean="0"/>
              <a:t/>
            </a:r>
            <a:br>
              <a:rPr lang="en-US" dirty="0" smtClean="0"/>
            </a:br>
            <a:r>
              <a:rPr lang="en-US" sz="4000" b="1" dirty="0" smtClean="0">
                <a:solidFill>
                  <a:srgbClr val="0033CC"/>
                </a:solidFill>
              </a:rPr>
              <a:t>New Privacy Controls in iOS6 </a:t>
            </a:r>
            <a:endParaRPr lang="en-US" sz="4000" b="1" dirty="0">
              <a:solidFill>
                <a:srgbClr val="0033CC"/>
              </a:solidFill>
            </a:endParaRPr>
          </a:p>
        </p:txBody>
      </p:sp>
      <p:sp>
        <p:nvSpPr>
          <p:cNvPr id="3" name="Content Placeholder 2"/>
          <p:cNvSpPr>
            <a:spLocks noGrp="1"/>
          </p:cNvSpPr>
          <p:nvPr>
            <p:ph sz="half" idx="1"/>
          </p:nvPr>
        </p:nvSpPr>
        <p:spPr>
          <a:xfrm>
            <a:off x="0" y="5338763"/>
            <a:ext cx="8991600" cy="1481137"/>
          </a:xfrm>
        </p:spPr>
        <p:txBody>
          <a:bodyPr>
            <a:normAutofit fontScale="77500" lnSpcReduction="20000"/>
          </a:bodyPr>
          <a:lstStyle/>
          <a:p>
            <a:pPr>
              <a:buClr>
                <a:srgbClr val="0033CC"/>
              </a:buClr>
              <a:buFont typeface="Wingdings" pitchFamily="2" charset="2"/>
              <a:buChar char="§"/>
            </a:pPr>
            <a:r>
              <a:rPr lang="en-US" dirty="0" smtClean="0"/>
              <a:t>“Limit Ad Tracking” is off by default. When the user turns it on, the identifier for advertisers, “</a:t>
            </a:r>
            <a:r>
              <a:rPr lang="en-US" dirty="0" err="1" smtClean="0"/>
              <a:t>ASAdvertiserManager</a:t>
            </a:r>
            <a:r>
              <a:rPr lang="en-US" dirty="0" smtClean="0"/>
              <a:t>,” can only be used “for the following purposes: frequency </a:t>
            </a:r>
            <a:r>
              <a:rPr lang="en-US" dirty="0"/>
              <a:t>capping, conversion events, estimating the number of unique users, security and fraud detection, and </a:t>
            </a:r>
            <a:r>
              <a:rPr lang="en-US" dirty="0" smtClean="0"/>
              <a:t>debugging.” </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638800" y="1676400"/>
            <a:ext cx="1934171" cy="3429000"/>
          </a:xfr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26045"/>
          <a:stretch/>
        </p:blipFill>
        <p:spPr>
          <a:xfrm>
            <a:off x="1143000" y="1676400"/>
            <a:ext cx="2793328" cy="366236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066800" cy="1200150"/>
          </a:xfrm>
          <a:prstGeom prst="rect">
            <a:avLst/>
          </a:prstGeom>
        </p:spPr>
      </p:pic>
    </p:spTree>
    <p:extLst>
      <p:ext uri="{BB962C8B-B14F-4D97-AF65-F5344CB8AC3E}">
        <p14:creationId xmlns:p14="http://schemas.microsoft.com/office/powerpoint/2010/main" val="30283521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00150"/>
            <a:ext cx="8229600" cy="1143000"/>
          </a:xfrm>
        </p:spPr>
        <p:txBody>
          <a:bodyPr>
            <a:noAutofit/>
          </a:bodyPr>
          <a:lstStyle/>
          <a:p>
            <a:r>
              <a:rPr lang="en-US" sz="7200" dirty="0" smtClean="0">
                <a:effectLst>
                  <a:outerShdw blurRad="38100" dist="38100" dir="2700000" algn="tl">
                    <a:srgbClr val="000000">
                      <a:alpha val="43137"/>
                    </a:srgbClr>
                  </a:outerShdw>
                </a:effectLst>
                <a:latin typeface="Arial" pitchFamily="34" charset="0"/>
                <a:cs typeface="Arial" pitchFamily="34" charset="0"/>
              </a:rPr>
              <a:t>Questions?</a:t>
            </a:r>
            <a:endParaRPr lang="en-US" sz="7200" dirty="0">
              <a:latin typeface="Arial" pitchFamily="34" charset="0"/>
              <a:cs typeface="Arial"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66800" cy="1200150"/>
          </a:xfrm>
          <a:prstGeom prst="rect">
            <a:avLst/>
          </a:prstGeom>
        </p:spPr>
      </p:pic>
    </p:spTree>
    <p:extLst>
      <p:ext uri="{BB962C8B-B14F-4D97-AF65-F5344CB8AC3E}">
        <p14:creationId xmlns:p14="http://schemas.microsoft.com/office/powerpoint/2010/main" val="31407314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 name="Rectangle 14"/>
          <p:cNvSpPr/>
          <p:nvPr/>
        </p:nvSpPr>
        <p:spPr>
          <a:xfrm>
            <a:off x="9525" y="753842"/>
            <a:ext cx="8818731" cy="830997"/>
          </a:xfrm>
          <a:prstGeom prst="rect">
            <a:avLst/>
          </a:prstGeom>
          <a:noFill/>
        </p:spPr>
        <p:txBody>
          <a:bodyPr wrap="square">
            <a:spAutoFit/>
          </a:bodyPr>
          <a:lstStyle/>
          <a:p>
            <a:pPr algn="ctr">
              <a:defRPr/>
            </a:pPr>
            <a:r>
              <a:rPr lang="en-US" sz="4800" b="1" cap="small" spc="600" dirty="0" smtClean="0">
                <a:ln w="10541" cmpd="sng">
                  <a:solidFill>
                    <a:schemeClr val="accent1">
                      <a:shade val="88000"/>
                      <a:satMod val="110000"/>
                    </a:schemeClr>
                  </a:solidFill>
                  <a:prstDash val="solid"/>
                </a:ln>
                <a:solidFill>
                  <a:schemeClr val="bg1"/>
                </a:solidFill>
                <a:effectLst>
                  <a:outerShdw blurRad="38100" dist="38100" dir="2700000" algn="tl">
                    <a:srgbClr val="000000">
                      <a:alpha val="43137"/>
                    </a:srgbClr>
                  </a:outerShdw>
                </a:effectLst>
              </a:rPr>
              <a:t>Thank You! </a:t>
            </a:r>
            <a:endParaRPr lang="en-US" sz="4800" b="1" cap="small" spc="600" dirty="0">
              <a:ln w="10541" cmpd="sng">
                <a:solidFill>
                  <a:schemeClr val="accent1">
                    <a:shade val="88000"/>
                    <a:satMod val="110000"/>
                  </a:schemeClr>
                </a:solidFill>
                <a:prstDash val="solid"/>
              </a:ln>
              <a:solidFill>
                <a:schemeClr val="bg1"/>
              </a:solidFill>
              <a:effectLst>
                <a:outerShdw blurRad="38100" dist="38100" dir="2700000" algn="tl">
                  <a:srgbClr val="000000">
                    <a:alpha val="43137"/>
                  </a:srgbClr>
                </a:outerShdw>
              </a:effectLst>
            </a:endParaRPr>
          </a:p>
        </p:txBody>
      </p:sp>
      <p:sp>
        <p:nvSpPr>
          <p:cNvPr id="39946" name="TextBox 13"/>
          <p:cNvSpPr txBox="1">
            <a:spLocks noChangeArrowheads="1"/>
          </p:cNvSpPr>
          <p:nvPr/>
        </p:nvSpPr>
        <p:spPr bwMode="auto">
          <a:xfrm>
            <a:off x="-1" y="2492592"/>
            <a:ext cx="913014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a:solidFill>
                  <a:schemeClr val="tx2"/>
                </a:solidFill>
                <a:latin typeface="Arial" charset="0"/>
                <a:ea typeface="MS PGothic" pitchFamily="34" charset="-128"/>
              </a:defRPr>
            </a:lvl1pPr>
            <a:lvl2pPr marL="742950" indent="-285750" eaLnBrk="0" hangingPunct="0">
              <a:defRPr sz="2200">
                <a:solidFill>
                  <a:schemeClr val="tx2"/>
                </a:solidFill>
                <a:latin typeface="Arial" charset="0"/>
                <a:ea typeface="MS PGothic" pitchFamily="34" charset="-128"/>
              </a:defRPr>
            </a:lvl2pPr>
            <a:lvl3pPr marL="1143000" indent="-228600" eaLnBrk="0" hangingPunct="0">
              <a:defRPr sz="2200">
                <a:solidFill>
                  <a:schemeClr val="tx2"/>
                </a:solidFill>
                <a:latin typeface="Arial" charset="0"/>
                <a:ea typeface="MS PGothic" pitchFamily="34" charset="-128"/>
              </a:defRPr>
            </a:lvl3pPr>
            <a:lvl4pPr marL="1600200" indent="-228600" eaLnBrk="0" hangingPunct="0">
              <a:defRPr sz="2200">
                <a:solidFill>
                  <a:schemeClr val="tx2"/>
                </a:solidFill>
                <a:latin typeface="Arial" charset="0"/>
                <a:ea typeface="MS PGothic" pitchFamily="34" charset="-128"/>
              </a:defRPr>
            </a:lvl4pPr>
            <a:lvl5pPr marL="2057400" indent="-228600" eaLnBrk="0" hangingPunct="0">
              <a:defRPr sz="2200">
                <a:solidFill>
                  <a:schemeClr val="tx2"/>
                </a:solidFill>
                <a:latin typeface="Arial" charset="0"/>
                <a:ea typeface="MS PGothic" pitchFamily="34" charset="-128"/>
              </a:defRPr>
            </a:lvl5pPr>
            <a:lvl6pPr marL="2514600" indent="-228600" eaLnBrk="0" fontAlgn="base" hangingPunct="0">
              <a:spcBef>
                <a:spcPct val="0"/>
              </a:spcBef>
              <a:spcAft>
                <a:spcPct val="0"/>
              </a:spcAft>
              <a:defRPr sz="2200">
                <a:solidFill>
                  <a:schemeClr val="tx2"/>
                </a:solidFill>
                <a:latin typeface="Arial" charset="0"/>
                <a:ea typeface="MS PGothic" pitchFamily="34" charset="-128"/>
              </a:defRPr>
            </a:lvl6pPr>
            <a:lvl7pPr marL="2971800" indent="-228600" eaLnBrk="0" fontAlgn="base" hangingPunct="0">
              <a:spcBef>
                <a:spcPct val="0"/>
              </a:spcBef>
              <a:spcAft>
                <a:spcPct val="0"/>
              </a:spcAft>
              <a:defRPr sz="2200">
                <a:solidFill>
                  <a:schemeClr val="tx2"/>
                </a:solidFill>
                <a:latin typeface="Arial" charset="0"/>
                <a:ea typeface="MS PGothic" pitchFamily="34" charset="-128"/>
              </a:defRPr>
            </a:lvl7pPr>
            <a:lvl8pPr marL="3429000" indent="-228600" eaLnBrk="0" fontAlgn="base" hangingPunct="0">
              <a:spcBef>
                <a:spcPct val="0"/>
              </a:spcBef>
              <a:spcAft>
                <a:spcPct val="0"/>
              </a:spcAft>
              <a:defRPr sz="2200">
                <a:solidFill>
                  <a:schemeClr val="tx2"/>
                </a:solidFill>
                <a:latin typeface="Arial" charset="0"/>
                <a:ea typeface="MS PGothic" pitchFamily="34" charset="-128"/>
              </a:defRPr>
            </a:lvl8pPr>
            <a:lvl9pPr marL="3886200" indent="-228600" eaLnBrk="0" fontAlgn="base" hangingPunct="0">
              <a:spcBef>
                <a:spcPct val="0"/>
              </a:spcBef>
              <a:spcAft>
                <a:spcPct val="0"/>
              </a:spcAft>
              <a:defRPr sz="2200">
                <a:solidFill>
                  <a:schemeClr val="tx2"/>
                </a:solidFill>
                <a:latin typeface="Arial" charset="0"/>
                <a:ea typeface="MS PGothic" pitchFamily="34" charset="-128"/>
              </a:defRPr>
            </a:lvl9pPr>
          </a:lstStyle>
          <a:p>
            <a:pPr algn="ctr" eaLnBrk="1" hangingPunct="1"/>
            <a:endParaRPr lang="en-US" sz="3200" b="1" spc="300" dirty="0" smtClean="0">
              <a:solidFill>
                <a:schemeClr val="accent1">
                  <a:lumMod val="75000"/>
                </a:schemeClr>
              </a:solidFill>
              <a:effectLst>
                <a:outerShdw blurRad="38100" dist="38100" dir="2700000" algn="tl">
                  <a:srgbClr val="000000">
                    <a:alpha val="43137"/>
                  </a:srgbClr>
                </a:outerShdw>
              </a:effectLst>
            </a:endParaRPr>
          </a:p>
          <a:p>
            <a:pPr algn="ctr" eaLnBrk="1" hangingPunct="1"/>
            <a:endParaRPr lang="en-US" sz="3200" b="1" spc="300" dirty="0">
              <a:solidFill>
                <a:schemeClr val="accent1">
                  <a:lumMod val="75000"/>
                </a:schemeClr>
              </a:solidFill>
              <a:effectLst>
                <a:outerShdw blurRad="38100" dist="38100" dir="2700000" algn="tl">
                  <a:srgbClr val="000000">
                    <a:alpha val="43137"/>
                  </a:srgbClr>
                </a:outerShdw>
              </a:effectLst>
            </a:endParaRPr>
          </a:p>
        </p:txBody>
      </p:sp>
      <p:sp>
        <p:nvSpPr>
          <p:cNvPr id="17" name="TextBox 13"/>
          <p:cNvSpPr txBox="1">
            <a:spLocks noChangeArrowheads="1"/>
          </p:cNvSpPr>
          <p:nvPr/>
        </p:nvSpPr>
        <p:spPr bwMode="auto">
          <a:xfrm>
            <a:off x="118174" y="3052481"/>
            <a:ext cx="913014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a:solidFill>
                  <a:schemeClr val="tx2"/>
                </a:solidFill>
                <a:latin typeface="Arial" charset="0"/>
                <a:ea typeface="MS PGothic" pitchFamily="34" charset="-128"/>
              </a:defRPr>
            </a:lvl1pPr>
            <a:lvl2pPr marL="742950" indent="-285750" eaLnBrk="0" hangingPunct="0">
              <a:defRPr sz="2200">
                <a:solidFill>
                  <a:schemeClr val="tx2"/>
                </a:solidFill>
                <a:latin typeface="Arial" charset="0"/>
                <a:ea typeface="MS PGothic" pitchFamily="34" charset="-128"/>
              </a:defRPr>
            </a:lvl2pPr>
            <a:lvl3pPr marL="1143000" indent="-228600" eaLnBrk="0" hangingPunct="0">
              <a:defRPr sz="2200">
                <a:solidFill>
                  <a:schemeClr val="tx2"/>
                </a:solidFill>
                <a:latin typeface="Arial" charset="0"/>
                <a:ea typeface="MS PGothic" pitchFamily="34" charset="-128"/>
              </a:defRPr>
            </a:lvl3pPr>
            <a:lvl4pPr marL="1600200" indent="-228600" eaLnBrk="0" hangingPunct="0">
              <a:defRPr sz="2200">
                <a:solidFill>
                  <a:schemeClr val="tx2"/>
                </a:solidFill>
                <a:latin typeface="Arial" charset="0"/>
                <a:ea typeface="MS PGothic" pitchFamily="34" charset="-128"/>
              </a:defRPr>
            </a:lvl4pPr>
            <a:lvl5pPr marL="2057400" indent="-228600" eaLnBrk="0" hangingPunct="0">
              <a:defRPr sz="2200">
                <a:solidFill>
                  <a:schemeClr val="tx2"/>
                </a:solidFill>
                <a:latin typeface="Arial" charset="0"/>
                <a:ea typeface="MS PGothic" pitchFamily="34" charset="-128"/>
              </a:defRPr>
            </a:lvl5pPr>
            <a:lvl6pPr marL="2514600" indent="-228600" eaLnBrk="0" fontAlgn="base" hangingPunct="0">
              <a:spcBef>
                <a:spcPct val="0"/>
              </a:spcBef>
              <a:spcAft>
                <a:spcPct val="0"/>
              </a:spcAft>
              <a:defRPr sz="2200">
                <a:solidFill>
                  <a:schemeClr val="tx2"/>
                </a:solidFill>
                <a:latin typeface="Arial" charset="0"/>
                <a:ea typeface="MS PGothic" pitchFamily="34" charset="-128"/>
              </a:defRPr>
            </a:lvl6pPr>
            <a:lvl7pPr marL="2971800" indent="-228600" eaLnBrk="0" fontAlgn="base" hangingPunct="0">
              <a:spcBef>
                <a:spcPct val="0"/>
              </a:spcBef>
              <a:spcAft>
                <a:spcPct val="0"/>
              </a:spcAft>
              <a:defRPr sz="2200">
                <a:solidFill>
                  <a:schemeClr val="tx2"/>
                </a:solidFill>
                <a:latin typeface="Arial" charset="0"/>
                <a:ea typeface="MS PGothic" pitchFamily="34" charset="-128"/>
              </a:defRPr>
            </a:lvl7pPr>
            <a:lvl8pPr marL="3429000" indent="-228600" eaLnBrk="0" fontAlgn="base" hangingPunct="0">
              <a:spcBef>
                <a:spcPct val="0"/>
              </a:spcBef>
              <a:spcAft>
                <a:spcPct val="0"/>
              </a:spcAft>
              <a:defRPr sz="2200">
                <a:solidFill>
                  <a:schemeClr val="tx2"/>
                </a:solidFill>
                <a:latin typeface="Arial" charset="0"/>
                <a:ea typeface="MS PGothic" pitchFamily="34" charset="-128"/>
              </a:defRPr>
            </a:lvl8pPr>
            <a:lvl9pPr marL="3886200" indent="-228600" eaLnBrk="0" fontAlgn="base" hangingPunct="0">
              <a:spcBef>
                <a:spcPct val="0"/>
              </a:spcBef>
              <a:spcAft>
                <a:spcPct val="0"/>
              </a:spcAft>
              <a:defRPr sz="2200">
                <a:solidFill>
                  <a:schemeClr val="tx2"/>
                </a:solidFill>
                <a:latin typeface="Arial" charset="0"/>
                <a:ea typeface="MS PGothic" pitchFamily="34" charset="-128"/>
              </a:defRPr>
            </a:lvl9pPr>
          </a:lstStyle>
          <a:p>
            <a:pPr algn="ctr" eaLnBrk="1" hangingPunct="1"/>
            <a:r>
              <a:rPr lang="en-US" sz="3200" b="1" spc="300" dirty="0" smtClean="0">
                <a:solidFill>
                  <a:srgbClr val="0070C0"/>
                </a:solidFill>
                <a:hlinkClick r:id="rId3"/>
              </a:rPr>
              <a:t>www.applicationprivacy.org</a:t>
            </a:r>
            <a:endParaRPr lang="en-US" sz="3200" b="1" spc="300" dirty="0" smtClean="0">
              <a:solidFill>
                <a:srgbClr val="0070C0"/>
              </a:solidFill>
            </a:endParaRPr>
          </a:p>
          <a:p>
            <a:pPr algn="ctr" eaLnBrk="1" hangingPunct="1"/>
            <a:endParaRPr lang="en-US" sz="3200" b="1" spc="300" dirty="0">
              <a:solidFill>
                <a:srgbClr val="0070C0"/>
              </a:solidFill>
            </a:endParaRPr>
          </a:p>
        </p:txBody>
      </p:sp>
      <p:sp>
        <p:nvSpPr>
          <p:cNvPr id="6" name="Rectangle 6"/>
          <p:cNvSpPr>
            <a:spLocks noChangeArrowheads="1"/>
          </p:cNvSpPr>
          <p:nvPr/>
        </p:nvSpPr>
        <p:spPr bwMode="auto">
          <a:xfrm>
            <a:off x="1447800" y="5334000"/>
            <a:ext cx="685737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400" b="1" dirty="0" smtClean="0">
                <a:solidFill>
                  <a:schemeClr val="bg1"/>
                </a:solidFill>
              </a:rPr>
              <a:t>Research for this  presentation was prepared by Lia Sheena and Nathan Good with input from presenters. </a:t>
            </a:r>
            <a:endParaRPr lang="en-US" sz="1400" b="1" dirty="0">
              <a:solidFill>
                <a:schemeClr val="bg1"/>
              </a:solidFill>
            </a:endParaRPr>
          </a:p>
          <a:p>
            <a:r>
              <a:rPr lang="en-US" dirty="0"/>
              <a:t/>
            </a:r>
            <a:br>
              <a:rPr lang="en-US" dirty="0"/>
            </a:b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5135" y="167240"/>
            <a:ext cx="2206127" cy="1245893"/>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118174" y="205473"/>
            <a:ext cx="2472626" cy="2287119"/>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174" y="123305"/>
            <a:ext cx="1482026" cy="16348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324020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idx="4294967295"/>
          </p:nvPr>
        </p:nvSpPr>
        <p:spPr>
          <a:xfrm>
            <a:off x="433388" y="152400"/>
            <a:ext cx="8228012" cy="990600"/>
          </a:xfrm>
          <a:ln/>
        </p:spPr>
        <p:txBody>
          <a:bodyPr lIns="0" tIns="0" rIns="0" bIns="0" anchor="ctr">
            <a:normAutofit fontScale="90000"/>
          </a:bodyPr>
          <a:lstStyle/>
          <a:p>
            <a:pPr algn="ctr">
              <a:lnSpc>
                <a:spcPct val="100000"/>
              </a:lnSpc>
              <a:tabLst>
                <a:tab pos="655638" algn="l"/>
                <a:tab pos="1312863" algn="l"/>
                <a:tab pos="1968500" algn="l"/>
                <a:tab pos="2625725" algn="l"/>
                <a:tab pos="3282950" algn="l"/>
                <a:tab pos="3938588" algn="l"/>
                <a:tab pos="4595813" algn="l"/>
                <a:tab pos="5253038" algn="l"/>
                <a:tab pos="5908675" algn="l"/>
                <a:tab pos="6565900" algn="l"/>
                <a:tab pos="7221538" algn="l"/>
                <a:tab pos="7878763" algn="l"/>
                <a:tab pos="7962900" algn="l"/>
              </a:tabLst>
            </a:pPr>
            <a:r>
              <a:rPr lang="en-US" sz="4900"/>
              <a:t>The Mobile Ecosystem</a:t>
            </a:r>
            <a:br>
              <a:rPr lang="en-US" sz="4900"/>
            </a:br>
            <a:r>
              <a:rPr lang="en-US" sz="2500" b="1">
                <a:solidFill>
                  <a:srgbClr val="0033CC"/>
                </a:solidFill>
              </a:rPr>
              <a:t>What is potentially involved in a for-profit mobile app</a:t>
            </a:r>
          </a:p>
        </p:txBody>
      </p:sp>
      <p:pic>
        <p:nvPicPr>
          <p:cNvPr id="11266" name="Picture 2"/>
          <p:cNvPicPr>
            <a:picLocks noChangeAspect="1" noChangeArrowheads="1"/>
          </p:cNvPicPr>
          <p:nvPr/>
        </p:nvPicPr>
        <p:blipFill>
          <a:blip r:embed="rId3"/>
          <a:srcRect/>
          <a:stretch>
            <a:fillRect/>
          </a:stretch>
        </p:blipFill>
        <p:spPr bwMode="auto">
          <a:xfrm>
            <a:off x="0" y="0"/>
            <a:ext cx="1066800" cy="1200150"/>
          </a:xfrm>
          <a:prstGeom prst="rect">
            <a:avLst/>
          </a:prstGeom>
          <a:noFill/>
          <a:ln w="9525">
            <a:noFill/>
            <a:round/>
            <a:headEnd/>
            <a:tailEnd/>
          </a:ln>
          <a:effectLst/>
        </p:spPr>
      </p:pic>
      <p:pic>
        <p:nvPicPr>
          <p:cNvPr id="5" name="Picture 4" descr="Mobile Ecosystem mockup v2_2.png"/>
          <p:cNvPicPr>
            <a:picLocks noChangeAspect="1"/>
          </p:cNvPicPr>
          <p:nvPr/>
        </p:nvPicPr>
        <p:blipFill>
          <a:blip r:embed="rId4"/>
          <a:stretch>
            <a:fillRect/>
          </a:stretch>
        </p:blipFill>
        <p:spPr>
          <a:xfrm>
            <a:off x="228600" y="1291489"/>
            <a:ext cx="8686800" cy="5566511"/>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 Business Models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66800" cy="1200150"/>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15993"/>
          <a:stretch/>
        </p:blipFill>
        <p:spPr>
          <a:xfrm>
            <a:off x="76201" y="3505201"/>
            <a:ext cx="3276600" cy="3316514"/>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5000" y="3346515"/>
            <a:ext cx="3048000" cy="3329508"/>
          </a:xfrm>
          <a:prstGeom prst="rect">
            <a:avLst/>
          </a:prstGeom>
          <a:ln>
            <a:noFill/>
          </a:ln>
          <a:effectLst>
            <a:outerShdw blurRad="292100" dist="139700" dir="2700000" algn="tl" rotWithShape="0">
              <a:srgbClr val="333333">
                <a:alpha val="65000"/>
              </a:srgbClr>
            </a:outerShdw>
          </a:effectLst>
        </p:spPr>
      </p:pic>
      <p:sp>
        <p:nvSpPr>
          <p:cNvPr id="11" name="Hexagon 10"/>
          <p:cNvSpPr/>
          <p:nvPr/>
        </p:nvSpPr>
        <p:spPr>
          <a:xfrm>
            <a:off x="573315" y="1483736"/>
            <a:ext cx="1905000" cy="1676400"/>
          </a:xfrm>
          <a:prstGeom prst="hexago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2" name="Hexagon 11"/>
          <p:cNvSpPr/>
          <p:nvPr/>
        </p:nvSpPr>
        <p:spPr>
          <a:xfrm>
            <a:off x="2634343" y="1483736"/>
            <a:ext cx="1905000" cy="1676400"/>
          </a:xfrm>
          <a:prstGeom prst="hexagon">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3" name="Hexagon 12"/>
          <p:cNvSpPr/>
          <p:nvPr/>
        </p:nvSpPr>
        <p:spPr>
          <a:xfrm>
            <a:off x="4648200" y="1483736"/>
            <a:ext cx="1905000" cy="1676400"/>
          </a:xfrm>
          <a:prstGeom prst="hexagon">
            <a:avLst/>
          </a:prstGeom>
          <a:solidFill>
            <a:srgbClr val="FF99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4" name="TextBox 13"/>
          <p:cNvSpPr txBox="1"/>
          <p:nvPr/>
        </p:nvSpPr>
        <p:spPr>
          <a:xfrm>
            <a:off x="651329" y="1789442"/>
            <a:ext cx="1748972" cy="707886"/>
          </a:xfrm>
          <a:prstGeom prst="rect">
            <a:avLst/>
          </a:prstGeom>
          <a:noFill/>
        </p:spPr>
        <p:txBody>
          <a:bodyPr wrap="square" rtlCol="0">
            <a:spAutoFit/>
          </a:bodyPr>
          <a:lstStyle/>
          <a:p>
            <a:pPr algn="ctr"/>
            <a:r>
              <a:rPr lang="en-US" sz="2000" b="1" dirty="0" smtClean="0"/>
              <a:t>PAID DOWNLOADS</a:t>
            </a:r>
            <a:endParaRPr lang="en-US" sz="2000" b="1" dirty="0"/>
          </a:p>
        </p:txBody>
      </p:sp>
      <p:sp>
        <p:nvSpPr>
          <p:cNvPr id="15" name="TextBox 14"/>
          <p:cNvSpPr txBox="1"/>
          <p:nvPr/>
        </p:nvSpPr>
        <p:spPr>
          <a:xfrm>
            <a:off x="2712357" y="1774929"/>
            <a:ext cx="1748972" cy="1015663"/>
          </a:xfrm>
          <a:prstGeom prst="rect">
            <a:avLst/>
          </a:prstGeom>
          <a:noFill/>
        </p:spPr>
        <p:txBody>
          <a:bodyPr wrap="square" rtlCol="0">
            <a:spAutoFit/>
          </a:bodyPr>
          <a:lstStyle/>
          <a:p>
            <a:pPr algn="ctr"/>
            <a:r>
              <a:rPr lang="en-US" sz="2000" b="1" dirty="0" smtClean="0"/>
              <a:t>FREE; </a:t>
            </a:r>
          </a:p>
          <a:p>
            <a:pPr algn="ctr"/>
            <a:r>
              <a:rPr lang="en-US" sz="2000" b="1" dirty="0" smtClean="0"/>
              <a:t>AD </a:t>
            </a:r>
          </a:p>
          <a:p>
            <a:pPr algn="ctr"/>
            <a:r>
              <a:rPr lang="en-US" sz="2000" b="1" dirty="0" smtClean="0"/>
              <a:t>SUPPORTED</a:t>
            </a:r>
            <a:endParaRPr lang="en-US" sz="2000" b="1" dirty="0"/>
          </a:p>
        </p:txBody>
      </p:sp>
      <p:sp>
        <p:nvSpPr>
          <p:cNvPr id="16" name="TextBox 15"/>
          <p:cNvSpPr txBox="1"/>
          <p:nvPr/>
        </p:nvSpPr>
        <p:spPr>
          <a:xfrm>
            <a:off x="4749800" y="1742272"/>
            <a:ext cx="1748972" cy="1015663"/>
          </a:xfrm>
          <a:prstGeom prst="rect">
            <a:avLst/>
          </a:prstGeom>
          <a:noFill/>
        </p:spPr>
        <p:txBody>
          <a:bodyPr wrap="square" rtlCol="0">
            <a:spAutoFit/>
          </a:bodyPr>
          <a:lstStyle/>
          <a:p>
            <a:pPr algn="ctr"/>
            <a:r>
              <a:rPr lang="en-US" sz="2000" b="1" dirty="0" smtClean="0"/>
              <a:t>FREEMIUM;</a:t>
            </a:r>
          </a:p>
          <a:p>
            <a:pPr algn="ctr"/>
            <a:r>
              <a:rPr lang="en-US" sz="2000" b="1" dirty="0" smtClean="0"/>
              <a:t>IN-APP </a:t>
            </a:r>
          </a:p>
          <a:p>
            <a:pPr algn="ctr"/>
            <a:r>
              <a:rPr lang="en-US" sz="2000" b="1" dirty="0" smtClean="0"/>
              <a:t>COMMERCE</a:t>
            </a:r>
            <a:endParaRPr lang="en-US" sz="2000" b="1" dirty="0"/>
          </a:p>
        </p:txBody>
      </p:sp>
      <p:sp>
        <p:nvSpPr>
          <p:cNvPr id="29" name="Down Arrow 28"/>
          <p:cNvSpPr/>
          <p:nvPr/>
        </p:nvSpPr>
        <p:spPr>
          <a:xfrm rot="2614670">
            <a:off x="3030351" y="2733276"/>
            <a:ext cx="578206" cy="1201540"/>
          </a:xfrm>
          <a:prstGeom prst="downArrow">
            <a:avLst/>
          </a:prstGeom>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30" name="Down Arrow 29"/>
          <p:cNvSpPr/>
          <p:nvPr/>
        </p:nvSpPr>
        <p:spPr>
          <a:xfrm rot="19623382">
            <a:off x="5424638" y="2948956"/>
            <a:ext cx="601264" cy="775801"/>
          </a:xfrm>
          <a:prstGeom prst="downArrow">
            <a:avLst/>
          </a:prstGeom>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7" name="Hexagon 16"/>
          <p:cNvSpPr/>
          <p:nvPr/>
        </p:nvSpPr>
        <p:spPr>
          <a:xfrm>
            <a:off x="6656614" y="1444560"/>
            <a:ext cx="1905000" cy="1676400"/>
          </a:xfrm>
          <a:prstGeom prst="hexagon">
            <a:avLst/>
          </a:prstGeom>
          <a:solidFill>
            <a:srgbClr val="FFFF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8" name="TextBox 17"/>
          <p:cNvSpPr txBox="1"/>
          <p:nvPr/>
        </p:nvSpPr>
        <p:spPr>
          <a:xfrm>
            <a:off x="6734628" y="1724262"/>
            <a:ext cx="1748972" cy="1015663"/>
          </a:xfrm>
          <a:prstGeom prst="rect">
            <a:avLst/>
          </a:prstGeom>
          <a:noFill/>
        </p:spPr>
        <p:txBody>
          <a:bodyPr wrap="square" rtlCol="0">
            <a:spAutoFit/>
          </a:bodyPr>
          <a:lstStyle/>
          <a:p>
            <a:pPr algn="ctr"/>
            <a:r>
              <a:rPr lang="en-US" sz="2000" b="1" dirty="0" smtClean="0"/>
              <a:t>FREE; </a:t>
            </a:r>
          </a:p>
          <a:p>
            <a:pPr algn="ctr"/>
            <a:r>
              <a:rPr lang="en-US" sz="2000" b="1" dirty="0" smtClean="0"/>
              <a:t>IN-APP REFERRALS</a:t>
            </a:r>
            <a:endParaRPr lang="en-US" sz="2000" b="1" dirty="0"/>
          </a:p>
        </p:txBody>
      </p:sp>
    </p:spTree>
    <p:extLst>
      <p:ext uri="{BB962C8B-B14F-4D97-AF65-F5344CB8AC3E}">
        <p14:creationId xmlns:p14="http://schemas.microsoft.com/office/powerpoint/2010/main" val="23490283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Web Browsers</a:t>
            </a:r>
            <a:endParaRPr lang="en-US" dirty="0"/>
          </a:p>
        </p:txBody>
      </p:sp>
      <p:sp>
        <p:nvSpPr>
          <p:cNvPr id="3" name="Content Placeholder 2"/>
          <p:cNvSpPr>
            <a:spLocks noGrp="1"/>
          </p:cNvSpPr>
          <p:nvPr>
            <p:ph sz="half" idx="1"/>
          </p:nvPr>
        </p:nvSpPr>
        <p:spPr/>
        <p:txBody>
          <a:bodyPr>
            <a:normAutofit fontScale="85000" lnSpcReduction="10000"/>
          </a:bodyPr>
          <a:lstStyle/>
          <a:p>
            <a:pPr>
              <a:buClr>
                <a:srgbClr val="0033CC"/>
              </a:buClr>
              <a:buFont typeface="Wingdings" pitchFamily="2" charset="2"/>
              <a:buChar char="§"/>
            </a:pPr>
            <a:r>
              <a:rPr lang="en-US" sz="3600" dirty="0" smtClean="0"/>
              <a:t>Typical Mobile Browser Privacy Controls </a:t>
            </a:r>
          </a:p>
          <a:p>
            <a:pPr lvl="1">
              <a:buClr>
                <a:srgbClr val="0033CC"/>
              </a:buClr>
              <a:buFont typeface="Wingdings" pitchFamily="2" charset="2"/>
              <a:buChar char="§"/>
            </a:pPr>
            <a:r>
              <a:rPr lang="en-US" sz="3600" dirty="0" smtClean="0"/>
              <a:t>Clear cookies </a:t>
            </a:r>
          </a:p>
          <a:p>
            <a:pPr lvl="1">
              <a:buClr>
                <a:srgbClr val="0033CC"/>
              </a:buClr>
              <a:buFont typeface="Wingdings" pitchFamily="2" charset="2"/>
              <a:buChar char="§"/>
            </a:pPr>
            <a:r>
              <a:rPr lang="en-US" sz="3600" dirty="0" smtClean="0"/>
              <a:t>Clear history </a:t>
            </a:r>
          </a:p>
          <a:p>
            <a:pPr lvl="1">
              <a:buClr>
                <a:srgbClr val="0033CC"/>
              </a:buClr>
              <a:buFont typeface="Wingdings" pitchFamily="2" charset="2"/>
              <a:buChar char="§"/>
            </a:pPr>
            <a:r>
              <a:rPr lang="en-US" sz="3600" dirty="0" smtClean="0"/>
              <a:t>Clear local storage </a:t>
            </a:r>
          </a:p>
          <a:p>
            <a:pPr marL="457200" lvl="1" indent="0">
              <a:buClr>
                <a:srgbClr val="0033CC"/>
              </a:buClr>
              <a:buNone/>
            </a:pPr>
            <a:endParaRPr lang="en-US" dirty="0"/>
          </a:p>
          <a:p>
            <a:pPr lvl="1">
              <a:buClr>
                <a:srgbClr val="3119C1"/>
              </a:buClr>
              <a:buFont typeface="Wingdings" pitchFamily="2" charset="2"/>
              <a:buChar char="§"/>
            </a:pPr>
            <a:endParaRPr lang="en-US" dirty="0" smtClean="0"/>
          </a:p>
        </p:txBody>
      </p:sp>
      <p:sp>
        <p:nvSpPr>
          <p:cNvPr id="6" name="Content Placeholder 5"/>
          <p:cNvSpPr>
            <a:spLocks noGrp="1"/>
          </p:cNvSpPr>
          <p:nvPr>
            <p:ph sz="half" idx="2"/>
          </p:nvPr>
        </p:nvSpPr>
        <p:spPr/>
        <p:txBody>
          <a:bodyPr>
            <a:normAutofit fontScale="85000" lnSpcReduction="10000"/>
          </a:bodyPr>
          <a:lstStyle/>
          <a:p>
            <a:pPr>
              <a:buClr>
                <a:srgbClr val="0033CC"/>
              </a:buClr>
              <a:buFont typeface="Wingdings" pitchFamily="2" charset="2"/>
              <a:buChar char="§"/>
            </a:pPr>
            <a:r>
              <a:rPr lang="en-US" dirty="0"/>
              <a:t>Safari</a:t>
            </a:r>
          </a:p>
          <a:p>
            <a:pPr lvl="1">
              <a:buClr>
                <a:srgbClr val="0033CC"/>
              </a:buClr>
              <a:buFont typeface="Wingdings" pitchFamily="2" charset="2"/>
              <a:buChar char="§"/>
            </a:pPr>
            <a:r>
              <a:rPr lang="en-US" dirty="0"/>
              <a:t>Default browser on </a:t>
            </a:r>
            <a:r>
              <a:rPr lang="en-US" dirty="0" err="1"/>
              <a:t>iOS</a:t>
            </a:r>
            <a:endParaRPr lang="en-US" dirty="0"/>
          </a:p>
          <a:p>
            <a:pPr lvl="1">
              <a:buClr>
                <a:srgbClr val="0033CC"/>
              </a:buClr>
              <a:buFont typeface="Wingdings" pitchFamily="2" charset="2"/>
              <a:buChar char="§"/>
            </a:pPr>
            <a:r>
              <a:rPr lang="en-US" dirty="0"/>
              <a:t>Third-party cookie limitations </a:t>
            </a:r>
          </a:p>
          <a:p>
            <a:pPr lvl="1">
              <a:buClr>
                <a:srgbClr val="0033CC"/>
              </a:buClr>
              <a:buFont typeface="Wingdings" pitchFamily="2" charset="2"/>
              <a:buChar char="§"/>
            </a:pPr>
            <a:r>
              <a:rPr lang="en-US" dirty="0" smtClean="0"/>
              <a:t>Clearing </a:t>
            </a:r>
            <a:r>
              <a:rPr lang="en-US" dirty="0"/>
              <a:t>cookies also clears Local Storage</a:t>
            </a:r>
          </a:p>
          <a:p>
            <a:pPr>
              <a:buClr>
                <a:srgbClr val="0033CC"/>
              </a:buClr>
              <a:buFont typeface="Wingdings" pitchFamily="2" charset="2"/>
              <a:buChar char="§"/>
            </a:pPr>
            <a:r>
              <a:rPr lang="en-US" dirty="0"/>
              <a:t>Android </a:t>
            </a:r>
          </a:p>
          <a:p>
            <a:pPr lvl="1">
              <a:buClr>
                <a:srgbClr val="0033CC"/>
              </a:buClr>
              <a:buFont typeface="Wingdings" pitchFamily="2" charset="2"/>
              <a:buChar char="§"/>
            </a:pPr>
            <a:r>
              <a:rPr lang="en-US" dirty="0"/>
              <a:t>"Browser" is default; users can manually install the Chrome browser app</a:t>
            </a:r>
          </a:p>
          <a:p>
            <a:pPr>
              <a:buClr>
                <a:srgbClr val="0033CC"/>
              </a:buClr>
              <a:buFont typeface="Wingdings" pitchFamily="2" charset="2"/>
              <a:buChar char="§"/>
            </a:pPr>
            <a:r>
              <a:rPr lang="en-US" dirty="0"/>
              <a:t>Mozilla </a:t>
            </a:r>
          </a:p>
          <a:p>
            <a:pPr lvl="1">
              <a:buClr>
                <a:srgbClr val="0033CC"/>
              </a:buClr>
              <a:buFont typeface="Wingdings" pitchFamily="2" charset="2"/>
              <a:buChar char="§"/>
            </a:pPr>
            <a:r>
              <a:rPr lang="en-US" dirty="0"/>
              <a:t>Do Not Track </a:t>
            </a:r>
            <a:r>
              <a:rPr lang="en-US" dirty="0" smtClean="0"/>
              <a:t>functionality in mobile </a:t>
            </a:r>
            <a:r>
              <a:rPr lang="en-US" dirty="0"/>
              <a:t>browser on </a:t>
            </a:r>
            <a:r>
              <a:rPr lang="en-US" dirty="0" smtClean="0"/>
              <a:t>Android: “</a:t>
            </a:r>
            <a:r>
              <a:rPr lang="en-US" dirty="0"/>
              <a:t>Tell sites not to track me”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55964" cy="1075460"/>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66800" cy="1200150"/>
          </a:xfrm>
          <a:prstGeom prst="rect">
            <a:avLst/>
          </a:prstGeom>
        </p:spPr>
      </p:pic>
    </p:spTree>
    <p:extLst>
      <p:ext uri="{BB962C8B-B14F-4D97-AF65-F5344CB8AC3E}">
        <p14:creationId xmlns:p14="http://schemas.microsoft.com/office/powerpoint/2010/main" val="25804669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772400" cy="1143000"/>
          </a:xfrm>
        </p:spPr>
        <p:txBody>
          <a:bodyPr/>
          <a:lstStyle/>
          <a:p>
            <a:r>
              <a:rPr lang="en-US" dirty="0" smtClean="0"/>
              <a:t>Native, Web, or Hybrid Apps</a:t>
            </a:r>
            <a:endParaRPr lang="en-US" dirty="0"/>
          </a:p>
        </p:txBody>
      </p:sp>
      <p:sp>
        <p:nvSpPr>
          <p:cNvPr id="3" name="Content Placeholder 2"/>
          <p:cNvSpPr>
            <a:spLocks noGrp="1"/>
          </p:cNvSpPr>
          <p:nvPr>
            <p:ph idx="1"/>
          </p:nvPr>
        </p:nvSpPr>
        <p:spPr/>
        <p:txBody>
          <a:bodyPr>
            <a:normAutofit/>
          </a:bodyPr>
          <a:lstStyle/>
          <a:p>
            <a:pPr fontAlgn="base">
              <a:buClr>
                <a:srgbClr val="0033CC"/>
              </a:buClr>
              <a:buFont typeface="Wingdings" pitchFamily="2" charset="2"/>
              <a:buChar char="§"/>
            </a:pPr>
            <a:r>
              <a:rPr lang="en-US" dirty="0"/>
              <a:t>Native app (iOS, Android, Java) </a:t>
            </a:r>
          </a:p>
          <a:p>
            <a:pPr fontAlgn="base">
              <a:buClr>
                <a:srgbClr val="0033CC"/>
              </a:buClr>
              <a:buFont typeface="Wingdings" pitchFamily="2" charset="2"/>
              <a:buChar char="§"/>
            </a:pPr>
            <a:r>
              <a:rPr lang="en-US" dirty="0"/>
              <a:t>Web app (HTML5) </a:t>
            </a:r>
          </a:p>
          <a:p>
            <a:pPr fontAlgn="base">
              <a:buClr>
                <a:srgbClr val="0033CC"/>
              </a:buClr>
              <a:buFont typeface="Wingdings" pitchFamily="2" charset="2"/>
              <a:buChar char="§"/>
            </a:pPr>
            <a:r>
              <a:rPr lang="en-US" dirty="0" smtClean="0"/>
              <a:t>Hybrid App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66800" cy="1200150"/>
          </a:xfrm>
          <a:prstGeom prst="rect">
            <a:avLst/>
          </a:prstGeom>
        </p:spPr>
      </p:pic>
    </p:spTree>
    <p:extLst>
      <p:ext uri="{BB962C8B-B14F-4D97-AF65-F5344CB8AC3E}">
        <p14:creationId xmlns:p14="http://schemas.microsoft.com/office/powerpoint/2010/main" val="1854259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239000" cy="1143000"/>
          </a:xfrm>
        </p:spPr>
        <p:txBody>
          <a:bodyPr>
            <a:normAutofit fontScale="90000"/>
          </a:bodyPr>
          <a:lstStyle/>
          <a:p>
            <a:r>
              <a:rPr lang="en-US" dirty="0" smtClean="0"/>
              <a:t>Mobile App Ecosystem</a:t>
            </a:r>
            <a:br>
              <a:rPr lang="en-US" dirty="0" smtClean="0"/>
            </a:br>
            <a:r>
              <a:rPr lang="en-US" dirty="0" smtClean="0"/>
              <a:t>Data Collected Can Include:</a:t>
            </a:r>
            <a:endParaRPr lang="en-US" dirty="0"/>
          </a:p>
        </p:txBody>
      </p:sp>
      <p:sp>
        <p:nvSpPr>
          <p:cNvPr id="3" name="Content Placeholder 2"/>
          <p:cNvSpPr>
            <a:spLocks noGrp="1"/>
          </p:cNvSpPr>
          <p:nvPr>
            <p:ph sz="half" idx="2"/>
          </p:nvPr>
        </p:nvSpPr>
        <p:spPr>
          <a:xfrm>
            <a:off x="457200" y="1524000"/>
            <a:ext cx="6553200" cy="4419600"/>
          </a:xfrm>
        </p:spPr>
        <p:txBody>
          <a:bodyPr>
            <a:noAutofit/>
          </a:bodyPr>
          <a:lstStyle/>
          <a:p>
            <a:pPr>
              <a:buClr>
                <a:srgbClr val="0033CC"/>
              </a:buClr>
              <a:buFont typeface="Wingdings" pitchFamily="2" charset="2"/>
              <a:buChar char="§"/>
            </a:pPr>
            <a:r>
              <a:rPr lang="en-US" sz="2200" dirty="0" smtClean="0"/>
              <a:t>Contacts </a:t>
            </a:r>
          </a:p>
          <a:p>
            <a:pPr>
              <a:buClr>
                <a:srgbClr val="0033CC"/>
              </a:buClr>
              <a:buFont typeface="Wingdings" pitchFamily="2" charset="2"/>
              <a:buChar char="§"/>
            </a:pPr>
            <a:r>
              <a:rPr lang="en-US" sz="2200" dirty="0" smtClean="0"/>
              <a:t>Photo Library </a:t>
            </a:r>
          </a:p>
          <a:p>
            <a:pPr>
              <a:buClr>
                <a:srgbClr val="0033CC"/>
              </a:buClr>
              <a:buFont typeface="Wingdings" pitchFamily="2" charset="2"/>
              <a:buChar char="§"/>
            </a:pPr>
            <a:r>
              <a:rPr lang="en-US" sz="2200" dirty="0" smtClean="0"/>
              <a:t>Videos</a:t>
            </a:r>
          </a:p>
          <a:p>
            <a:pPr>
              <a:buClr>
                <a:srgbClr val="0033CC"/>
              </a:buClr>
              <a:buFont typeface="Wingdings" pitchFamily="2" charset="2"/>
              <a:buChar char="§"/>
            </a:pPr>
            <a:r>
              <a:rPr lang="en-US" sz="2200" dirty="0" smtClean="0"/>
              <a:t>Camera/Video Sensor</a:t>
            </a:r>
          </a:p>
          <a:p>
            <a:pPr>
              <a:buClr>
                <a:srgbClr val="0033CC"/>
              </a:buClr>
              <a:buFont typeface="Wingdings" pitchFamily="2" charset="2"/>
              <a:buChar char="§"/>
            </a:pPr>
            <a:r>
              <a:rPr lang="en-US" sz="2200" dirty="0" smtClean="0"/>
              <a:t>Microphone </a:t>
            </a:r>
          </a:p>
          <a:p>
            <a:pPr>
              <a:buClr>
                <a:srgbClr val="0033CC"/>
              </a:buClr>
              <a:buFont typeface="Wingdings" pitchFamily="2" charset="2"/>
              <a:buChar char="§"/>
            </a:pPr>
            <a:r>
              <a:rPr lang="en-US" sz="2200" dirty="0" smtClean="0"/>
              <a:t>Text Messages </a:t>
            </a:r>
          </a:p>
          <a:p>
            <a:pPr>
              <a:buClr>
                <a:srgbClr val="0033CC"/>
              </a:buClr>
              <a:buFont typeface="Wingdings" pitchFamily="2" charset="2"/>
              <a:buChar char="§"/>
            </a:pPr>
            <a:r>
              <a:rPr lang="en-US" sz="2200" dirty="0" smtClean="0"/>
              <a:t>Dialer </a:t>
            </a:r>
          </a:p>
          <a:p>
            <a:pPr>
              <a:buClr>
                <a:srgbClr val="0033CC"/>
              </a:buClr>
              <a:buFont typeface="Wingdings" pitchFamily="2" charset="2"/>
              <a:buChar char="§"/>
            </a:pPr>
            <a:r>
              <a:rPr lang="en-US" sz="2200" dirty="0" smtClean="0"/>
              <a:t>Calendar Items </a:t>
            </a:r>
          </a:p>
          <a:p>
            <a:pPr>
              <a:buClr>
                <a:srgbClr val="0033CC"/>
              </a:buClr>
              <a:buFont typeface="Wingdings" pitchFamily="2" charset="2"/>
              <a:buChar char="§"/>
            </a:pPr>
            <a:r>
              <a:rPr lang="en-US" sz="2200" dirty="0" smtClean="0"/>
              <a:t>Location </a:t>
            </a:r>
          </a:p>
          <a:p>
            <a:pPr>
              <a:buClr>
                <a:srgbClr val="0033CC"/>
              </a:buClr>
              <a:buFont typeface="Wingdings" pitchFamily="2" charset="2"/>
              <a:buChar char="§"/>
            </a:pPr>
            <a:r>
              <a:rPr lang="en-US" sz="2200" dirty="0" smtClean="0"/>
              <a:t>Reminders </a:t>
            </a:r>
          </a:p>
          <a:p>
            <a:pPr>
              <a:buClr>
                <a:srgbClr val="0033CC"/>
              </a:buClr>
              <a:buFont typeface="Wingdings" pitchFamily="2" charset="2"/>
              <a:buChar char="§"/>
            </a:pPr>
            <a:r>
              <a:rPr lang="en-US" sz="2200" dirty="0" smtClean="0"/>
              <a:t>User entered info</a:t>
            </a:r>
          </a:p>
          <a:p>
            <a:pPr>
              <a:buClr>
                <a:srgbClr val="0033CC"/>
              </a:buClr>
              <a:buFont typeface="Wingdings" pitchFamily="2" charset="2"/>
              <a:buChar char="§"/>
            </a:pPr>
            <a:r>
              <a:rPr lang="en-US" sz="2200" dirty="0" smtClean="0"/>
              <a:t>Social Integration features </a:t>
            </a:r>
          </a:p>
          <a:p>
            <a:pPr>
              <a:buClr>
                <a:srgbClr val="0033CC"/>
              </a:buClr>
              <a:buFont typeface="Wingdings" pitchFamily="2" charset="2"/>
              <a:buChar char="§"/>
            </a:pPr>
            <a:endParaRPr lang="en-US" sz="2200" dirty="0" smtClean="0"/>
          </a:p>
        </p:txBody>
      </p:sp>
      <p:sp>
        <p:nvSpPr>
          <p:cNvPr id="7" name="Content Placeholder 2"/>
          <p:cNvSpPr txBox="1">
            <a:spLocks/>
          </p:cNvSpPr>
          <p:nvPr/>
        </p:nvSpPr>
        <p:spPr>
          <a:xfrm>
            <a:off x="4648200" y="1752600"/>
            <a:ext cx="4038600" cy="441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buClr>
                <a:srgbClr val="3119C1"/>
              </a:buClr>
              <a:buFont typeface="Wingdings" pitchFamily="2" charset="2"/>
              <a:buChar char="§"/>
            </a:pP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66800" cy="120015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1752600"/>
            <a:ext cx="4120981" cy="3429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530839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772400" cy="1143000"/>
          </a:xfrm>
        </p:spPr>
        <p:txBody>
          <a:bodyPr/>
          <a:lstStyle/>
          <a:p>
            <a:r>
              <a:rPr lang="en-US" dirty="0" smtClean="0"/>
              <a:t>Handling of Sensitive Data</a:t>
            </a:r>
            <a:endParaRPr lang="en-US" dirty="0"/>
          </a:p>
        </p:txBody>
      </p:sp>
      <p:sp>
        <p:nvSpPr>
          <p:cNvPr id="3" name="Content Placeholder 2"/>
          <p:cNvSpPr>
            <a:spLocks noGrp="1"/>
          </p:cNvSpPr>
          <p:nvPr>
            <p:ph idx="1"/>
          </p:nvPr>
        </p:nvSpPr>
        <p:spPr/>
        <p:txBody>
          <a:bodyPr>
            <a:normAutofit/>
          </a:bodyPr>
          <a:lstStyle/>
          <a:p>
            <a:pPr fontAlgn="base">
              <a:buClr>
                <a:srgbClr val="0033CC"/>
              </a:buClr>
              <a:buFont typeface="Wingdings" pitchFamily="2" charset="2"/>
              <a:buChar char="§"/>
            </a:pPr>
            <a:r>
              <a:rPr lang="en-US" dirty="0" smtClean="0"/>
              <a:t>Health </a:t>
            </a:r>
          </a:p>
          <a:p>
            <a:pPr fontAlgn="base">
              <a:buClr>
                <a:srgbClr val="0033CC"/>
              </a:buClr>
              <a:buFont typeface="Wingdings" pitchFamily="2" charset="2"/>
              <a:buChar char="§"/>
            </a:pPr>
            <a:r>
              <a:rPr lang="en-US" dirty="0" smtClean="0"/>
              <a:t>Financial </a:t>
            </a:r>
          </a:p>
          <a:p>
            <a:pPr fontAlgn="base">
              <a:buClr>
                <a:srgbClr val="0033CC"/>
              </a:buClr>
              <a:buFont typeface="Wingdings" pitchFamily="2" charset="2"/>
              <a:buChar char="§"/>
            </a:pPr>
            <a:r>
              <a:rPr lang="en-US" dirty="0" smtClean="0"/>
              <a:t>Children </a:t>
            </a:r>
            <a:r>
              <a:rPr lang="en-US" dirty="0"/>
              <a:t/>
            </a:r>
            <a:br>
              <a:rPr lang="en-US" dirty="0"/>
            </a:b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66800" cy="1200150"/>
          </a:xfrm>
          <a:prstGeom prst="rect">
            <a:avLst/>
          </a:prstGeom>
        </p:spPr>
      </p:pic>
    </p:spTree>
    <p:extLst>
      <p:ext uri="{BB962C8B-B14F-4D97-AF65-F5344CB8AC3E}">
        <p14:creationId xmlns:p14="http://schemas.microsoft.com/office/powerpoint/2010/main" val="2159831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3917</TotalTime>
  <Words>1724</Words>
  <Application>Microsoft Office PowerPoint</Application>
  <PresentationFormat>On-screen Show (4:3)</PresentationFormat>
  <Paragraphs>239</Paragraphs>
  <Slides>32</Slides>
  <Notes>10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PowerPoint Presentation</vt:lpstr>
      <vt:lpstr>Presenters  </vt:lpstr>
      <vt:lpstr>Agenda </vt:lpstr>
      <vt:lpstr>The Mobile Ecosystem What is potentially involved in a for-profit mobile app</vt:lpstr>
      <vt:lpstr>App Business Models </vt:lpstr>
      <vt:lpstr>Mobile Web Browsers</vt:lpstr>
      <vt:lpstr>Native, Web, or Hybrid Apps</vt:lpstr>
      <vt:lpstr>Mobile App Ecosystem Data Collected Can Include:</vt:lpstr>
      <vt:lpstr>Handling of Sensitive Data</vt:lpstr>
      <vt:lpstr>The Apple iOS Approach</vt:lpstr>
      <vt:lpstr>Technical Consent/Permission Models:  Apple iOS </vt:lpstr>
      <vt:lpstr>Apple iOS </vt:lpstr>
      <vt:lpstr>Technical Consent/Permission Models:  Google Android</vt:lpstr>
      <vt:lpstr>Setting Permissions on Android</vt:lpstr>
      <vt:lpstr>Android Permissions: Setting them up</vt:lpstr>
      <vt:lpstr>Android Permissions </vt:lpstr>
      <vt:lpstr>Technical Consent/Permission Models:  Google Android </vt:lpstr>
      <vt:lpstr>Terms of Service Consent Rqmts</vt:lpstr>
      <vt:lpstr>PowerPoint Presentation</vt:lpstr>
      <vt:lpstr>Notice Design Considerations</vt:lpstr>
      <vt:lpstr>Location</vt:lpstr>
      <vt:lpstr>Contacts/Address Book </vt:lpstr>
      <vt:lpstr>Photos &amp; Calendar</vt:lpstr>
      <vt:lpstr>Social Integration Features</vt:lpstr>
      <vt:lpstr>Working with Third Parties</vt:lpstr>
      <vt:lpstr>What Types of Data do Ad Networks Typically Receive? </vt:lpstr>
      <vt:lpstr>Identifiers &amp; Tracking</vt:lpstr>
      <vt:lpstr>Tracking &amp; Opt-out Options</vt:lpstr>
      <vt:lpstr>Tracking &amp; Opt-out Options</vt:lpstr>
      <vt:lpstr>Breaking News:  New Privacy Controls in iOS6 </vt:lpstr>
      <vt:lpstr>Questions?</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dc:creator>
  <cp:lastModifiedBy>Lia</cp:lastModifiedBy>
  <cp:revision>293</cp:revision>
  <dcterms:created xsi:type="dcterms:W3CDTF">2012-09-14T03:16:38Z</dcterms:created>
  <dcterms:modified xsi:type="dcterms:W3CDTF">2012-09-14T16:35:45Z</dcterms:modified>
</cp:coreProperties>
</file>