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5" r:id="rId4"/>
    <p:sldId id="270" r:id="rId5"/>
    <p:sldId id="268" r:id="rId6"/>
    <p:sldId id="269" r:id="rId7"/>
    <p:sldId id="266" r:id="rId8"/>
    <p:sldId id="261" r:id="rId9"/>
    <p:sldId id="264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71" autoAdjust="0"/>
  </p:normalViewPr>
  <p:slideViewPr>
    <p:cSldViewPr>
      <p:cViewPr varScale="1">
        <p:scale>
          <a:sx n="66" d="100"/>
          <a:sy n="66" d="100"/>
        </p:scale>
        <p:origin x="127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B919B-D59E-474C-B527-0378FEB97358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DEB9D-85EB-4EED-B23D-FA325CC66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0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0A85A-3442-49DF-9C6F-10FCC6B8BCA5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64505-F12B-4092-A87C-74F8FF009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64505-F12B-4092-A87C-74F8FF009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3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4226-F5AA-4EDD-8EC7-DA7F6D91042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1D51-C1B8-4F14-A1CD-A62F43359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4226-F5AA-4EDD-8EC7-DA7F6D91042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1D51-C1B8-4F14-A1CD-A62F43359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4226-F5AA-4EDD-8EC7-DA7F6D91042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1D51-C1B8-4F14-A1CD-A62F433596B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4226-F5AA-4EDD-8EC7-DA7F6D91042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1D51-C1B8-4F14-A1CD-A62F433596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4226-F5AA-4EDD-8EC7-DA7F6D91042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1D51-C1B8-4F14-A1CD-A62F43359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4226-F5AA-4EDD-8EC7-DA7F6D91042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1D51-C1B8-4F14-A1CD-A62F433596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4226-F5AA-4EDD-8EC7-DA7F6D91042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1D51-C1B8-4F14-A1CD-A62F43359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4226-F5AA-4EDD-8EC7-DA7F6D91042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1D51-C1B8-4F14-A1CD-A62F43359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4226-F5AA-4EDD-8EC7-DA7F6D91042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1D51-C1B8-4F14-A1CD-A62F433596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4226-F5AA-4EDD-8EC7-DA7F6D91042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1D51-C1B8-4F14-A1CD-A62F433596B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4226-F5AA-4EDD-8EC7-DA7F6D91042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1D51-C1B8-4F14-A1CD-A62F433596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814226-F5AA-4EDD-8EC7-DA7F6D91042D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701D51-C1B8-4F14-A1CD-A62F433596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0ED7C-B455-4C02-96CB-8EDB1682CC44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C7F1D-2C47-4037-9240-266072FE3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6720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3.docx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0.jpeg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jpeg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6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7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jpeg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8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0–60: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Privacy </a:t>
            </a:r>
            <a:r>
              <a:rPr lang="en-US" dirty="0"/>
              <a:t>and the New Generation of Connected Cars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Josh Harris</a:t>
            </a:r>
          </a:p>
          <a:p>
            <a:r>
              <a:rPr lang="en-US" b="1" dirty="0" smtClean="0"/>
              <a:t>Director of Policy</a:t>
            </a:r>
          </a:p>
          <a:p>
            <a:r>
              <a:rPr lang="en-US" b="1" dirty="0" smtClean="0"/>
              <a:t>Future of Privacy Forum </a:t>
            </a:r>
            <a:endParaRPr 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355534"/>
              </p:ext>
            </p:extLst>
          </p:nvPr>
        </p:nvGraphicFramePr>
        <p:xfrm>
          <a:off x="4114800" y="5029200"/>
          <a:ext cx="101123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Document" r:id="rId4" imgW="3546971" imgH="4323616" progId="Word.Document.12">
                  <p:embed/>
                </p:oleObj>
              </mc:Choice>
              <mc:Fallback>
                <p:oleObj name="Document" r:id="rId4" imgW="3546971" imgH="4323616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1011238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9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1600200" y="2514600"/>
            <a:ext cx="6248400" cy="1066800"/>
          </a:xfrm>
          <a:prstGeom prst="rect">
            <a:avLst/>
          </a:prstGeom>
          <a:solidFill>
            <a:schemeClr val="tx1">
              <a:lumMod val="85000"/>
              <a:lumOff val="15000"/>
              <a:alpha val="7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</a:rPr>
              <a:t>What is a Connected Car?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9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3400" y="2133600"/>
            <a:ext cx="37338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Autos offering any number of connected technologies,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Telematics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GPS-based navigation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Blue-tooth connected mobile devices</a:t>
            </a:r>
          </a:p>
          <a:p>
            <a:r>
              <a:rPr lang="en-US" dirty="0" smtClean="0"/>
              <a:t>About 1-in-5 new cars sold this year will collect and transmit data outside the vehicle.</a:t>
            </a:r>
          </a:p>
          <a:p>
            <a:r>
              <a:rPr lang="en-US" dirty="0" smtClean="0"/>
              <a:t>250 million connected cars globally by end of the decade.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80872"/>
            <a:ext cx="7848600" cy="1252728"/>
          </a:xfrm>
        </p:spPr>
        <p:txBody>
          <a:bodyPr/>
          <a:lstStyle/>
          <a:p>
            <a:r>
              <a:rPr lang="en-US" sz="4400" b="1" dirty="0" smtClean="0"/>
              <a:t>What is a Connected Car?</a:t>
            </a:r>
            <a:endParaRPr lang="en-US" sz="4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542636"/>
              </p:ext>
            </p:extLst>
          </p:nvPr>
        </p:nvGraphicFramePr>
        <p:xfrm>
          <a:off x="7924800" y="5410200"/>
          <a:ext cx="101123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4" imgW="3546971" imgH="4323616" progId="Word.Document.12">
                  <p:embed/>
                </p:oleObj>
              </mc:Choice>
              <mc:Fallback>
                <p:oleObj name="Document" r:id="rId4" imgW="3546971" imgH="432361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410200"/>
                        <a:ext cx="1011238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64704"/>
            <a:ext cx="440418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09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 descr="http://www.4wheelsnews.com/images/news/16547/ford_syn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96" y="4233450"/>
            <a:ext cx="285861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www.alfaromeo.co.uk/uk/media/image/models/giulietta/infotainment/alfa_uconnect_logo_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86" y="3352800"/>
            <a:ext cx="416436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133600"/>
            <a:ext cx="7408333" cy="3450696"/>
          </a:xfrm>
        </p:spPr>
        <p:txBody>
          <a:bodyPr/>
          <a:lstStyle/>
          <a:p>
            <a:r>
              <a:rPr lang="en-US" dirty="0" smtClean="0"/>
              <a:t>Installed at manufacture by the OEM</a:t>
            </a:r>
          </a:p>
          <a:p>
            <a:r>
              <a:rPr lang="en-US" dirty="0" smtClean="0"/>
              <a:t>Examples include: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Telematics Systems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390499"/>
              </p:ext>
            </p:extLst>
          </p:nvPr>
        </p:nvGraphicFramePr>
        <p:xfrm>
          <a:off x="7924800" y="5410200"/>
          <a:ext cx="101123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Document" r:id="rId6" imgW="3546971" imgH="4323616" progId="Word.Document.12">
                  <p:embed/>
                </p:oleObj>
              </mc:Choice>
              <mc:Fallback>
                <p:oleObj name="Document" r:id="rId6" imgW="3546971" imgH="4323616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410200"/>
                        <a:ext cx="1011238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4" descr="data:image/jpeg;base64,/9j/4AAQSkZJRgABAQAAAQABAAD/2wCEAAkGBxQSEhUUEhQVFRAUFxcUGBQYERgZFRcYFBcWFxQUGhYYHSghGBonHBUVJTIhJSkrLy4vGCAzODMsNygtLisBCgoKDg0OGhAQGy8mICQvLCwsLC8vLCwsLCwsLCwsLCwsLCwsLCwsLCwsLCwsLCwsLCwsLCwsLCwsLCwsLCwsLP/AABEIAKEBOAMBIgACEQEDEQH/xAAcAAEAAgMBAQEAAAAAAAAAAAAABgcEBQgDAgH/xABNEAABAwICBgUHBwcLBAMAAAABAAIDBBEFEgYHITFBURNhcYGRFCIyQlKhsiMzYnOCkrEkNVNyosHRCBclNENUdIOTwtIVRKPhFmPw/8QAGQEBAAMBAQAAAAAAAAAAAAAAAAECAwQF/8QALxEAAgIBAwIEBAUFAAAAAAAAAAECEQMSITEEQRMycYFRYZHRIjOhsfAUYsHh8f/aAAwDAQACEQMRAD8AvFERAEREARF41VWyJuaR7WN5ucAPegPZFDsT1k0UVw1zpXD2G7PErSu1nyyf1eikf953uaFqsM32K60WWirUaZ4odow51uuKVfh0/r4/ncPeBz6OQe8iyeDIjWiy0VeUetaAm00MkZ42s73bFK8J0opan5qZhd7JNneB3qssco8olSTNwiIqFgiIgCIiAIiIAiIgCIiAIiIAiIgCIiAIiIAiIgCIiAIiIAiIgCIiALyqalkbS+Rwaxu0uJsAsPHsaipIjLM6wG4cXHkAqqrqubE7z1Uhp8Na4hoHpPIv5kbfXfsO3cNvKy0hj1bvgrKVG/xfWFJNJ0GGxGSQ7Oky37wNwHWfco3W4YC7NiVW+WbjTwEPcOp0h8xnZtXlW422OPooG+TUx9RpvNLwvI/e7s3bbbVoTibt0bQwc7Xd/ALrjCvLt+5m9+SUU1UyP+rUkEQHryAzS9uZ9gPBesmPTu9OscOprwz3MAUPu5/pOLu03WTFCp0ImyRCuvvqZCfrZD+9ZUGKPb6NVIP8534EqPxQLLjpk0IWSB2IySC0nQ1DeUsTH+8WPvWtqsFo5TfJJSScHxuMkV+Zjd5wHU0rHFKvZrnt4kjkdo96jTXBFp8mXTYliOHNz5m1lEPXaS4NHX60Z7dnap1oxpdT1o8x2WXjG4+d3e0FAKTEjG7M0mN/Meiepw4jqN1+VeDR1Lg+nIpa7eA05YZjwy/o3nluPeqTgnz9SU2uC4EUB0M03c5/ktcOjqmnKHOFsxHB3J3Xx/GfLlnBxdM0TsIiKpIREQBERAEREAREQBERAEREAREQBERAEREAREQBERAFiYpiDKeJ0spsxguevkB1rLVU6ZV7sRrRRxuy00N3zSeqAz5x56huHWRzWmOGp/IrJ0jWTVJxCR1bWZm0MTsscQNjK7eImfi53Dxtose0hdK/1QWjIxjR8lC0bBGxu7ZYeHcvnSrHxK8RwDJTxDo4m+yzif13b3Hu4LQxNXdGPdmR7NBJuSSTvJ3rKiYvKMLKitzCuSZELFnQRrwhC2EDVUHvBEs+GBeUDVs6ZiqyoipF9yUOxbKlaNlxccr2v3hSCjoaeUbAb8WlxuPes5T08kpWRpuAZqGV9vlC7pG88sdwR4F/uUNc4s628Wnd/wCldjIWhoYB5oGW3Vusovi+j1DCwvlDmt4ASOuTyAvtKzhm3dl3EhdRCzEGBjnBtYwWhnOwutuglPP2XdfjJNXmlTpCaSqu2qiu0Zthdl2Fp+kP/wB1wTEZmCQuhYWR7g0vLiRzJ59m5ZuJyGpiFbCbVtLl6W2wyRjY2Xrc3c7qIPALWULVP/hF1uXUi02ieONrKZko9L0Xjk4b/wCK3K4mmnTNU7CIigBERAEREAREQBERAEREAREQBERAEREAREQBERAaHTbGfJKSSQemRkZ+s7+AuVT2IVJo6FrAfyuv+WkPFsDSejbzGd13dg6lMdZjzVVtJQtOxzgXbfaO09zQSq10txIVNZNI35sO6OMAbBHF5jAOqwv9pduGGy+v2MZPc11PEXEBoLnE2AAuSTuAA3lWdoxqte8B9Y8xg7ehZYv+07aG9gv2hb7VnoWKWNtRO29VILgEfNNO4Dk8jeeG7neeqmXO7qJaMPiaPD9EaOEWZTxk83tzu8X3K2f/AE+K1uijty6NtvwWsxvSylpDllkvJ+jYMz+8D0e+y0bNZtMT81NbnZn/ACWOmcty9pEgrNGKST0oGA82DIfFtlF8W0IdHd1O4yNHqOtn7iNjuzZ3qV4NpDT1XzMgLt5YRlePsnf2hbVFOcGQ0mVDCLbDsI4cVsadyk+lmBB7TNGPlG7XAeuBxt7Q9/gofDIuqM1JWjKSo3UMi22BNzTA8Ggk9+wD3+5R2Mu5HwKyGVsjGODbtDvSdYg2G4X4BJK1SIXJNHYpEJOjLxn5cL8r7r9ShmsOAiVj9uVzLDbsBadtuWwtWrldm2AXJ4AXJ7l617KuSEMfDK9rDma4xuLmixBbe20dvJUjj0NOy7laIhVheOD4qaWdslszPRkZwfG7Y9tuz3gL3rQQSHAhw3gixHcVp6hdFWiCfaGzigxJ9KHXpqgB8Tr7C14zRO8CW9oKtZUHNUF9DTzg/LUU3QE8TG75SE9g89oV44XWCaGOUbnsa/suLn965M8eH7F4Pse9RO2Npe9waxouXOIDQOZJ3KvMb1y0ELi2ISVLh60bQI7/AK7yL9oBVXa0NOn4hO6ONxFDG4hjAdkhabdM72r+qOAtxJUHW2LpVVzKSydkXQdfO3+obP8AF7fDov3rb4brvonkCaGeG+91myNH3Tm/ZVAW2X9XnbZ4oCtn0uN9iviSOvsEx6mrG56aZkrRvyu2j9Zu9veFslxvQV8kEglhkfHK3c9jiHdmzeOo7CurdDZap9HC6uDRVObdwa22w+jmG4Pta4Gy91x58Hh72awnqM2bGadji188LXDYWumYCOognYvyLGqdxDW1ELnE2DRMwkk7gADtK5l1oN/pas+tHwMWNq/aP+p0Wz/uIviC0/pVo1X2sjxN6OskRFxmgREQBERAEREAREQBafSDH2UoaMpfK4OeGBwaAyOxkle92yONtxdx5gAE7FuFBNOmGOSeR3zVVQvpGvJsyOYOkcxr3E2YJOlAzGwvGATtCtBWyGZ+H6ZhzgJmQtYXMZ0sFV0zGOlOWIS5o43R5nbA7KWk8QvxRzEKe/lFN0xq6ushjggkD43OjjPzgeyENDWxuLpOkIGYOa25IFy28OD5dEWzTVmIZsVxCoG3yOmncw8n5eiZ7nnxWh1X4KKmvja4XjhBmcCNhyEBjT9tzT2Ar9ppr0+NS+s+SBl+p9TZw8ApbqIgH5W/j8iwdnyhP7vBdE3pg/Zfz6mUd2WyoZrJ0pNJE2KE2qJgbO4sYNhf2ncO88FM1RGsmqMmIzX3R5Ix1AMaT+05x71y4IKUtzWTpGgDiTckkk3JJuSTvJPEr3jKxmFezCu4zNjSzFpDmktc03DgbEHmCNyuHQ3HvK4fP+ejsH9d/Rfbrse8FUtG5TDVtVltYG8JGPafsjOD+yfFY5o3G/gWi6ZbKrHSGl6CoewbGnz29jttu43HcrOUC1jgCSF3EscPukEfEVz4H+KiZrYl2An8mh+rZ8IX1jNM6WF7G+k6wF928XPgvPR0/ksH1TPhCz5ZA0FzjZrQSTyA2krNupFuxhYThMdO2zRd3rPI84/wHUs9V5iOsCTMehYwMB2F4JcRzsCLdi3GiWl4qnmKRoZNbMLXyuA379xHJXljnWpkJrg2+PYFDVxlkrfOt5sgHnsPAg8urcVRGN0D6eZ8MnpsNjyPEOHUQQe9dFqodcVOG1UTxvkise1jjt8HDwWnTzd6SJIjWjZzwYhDvzU3TgfSpXhwt12cVN8Exdw0dnewnPFBO0HiDlOU92b3KFaAm9aG8JIp4z9qJx/cpLqnpPK8Iq6cn5zpYgeRkYQD3XHgtsqVO/imUjyUWFaGofAqepqKiSdjZHwNiMbHgFoMhfmflOwkZG25ZlWU8LmOcx4LXsJa5p3tc02c09YIKzMExmejlE1NIY5RsuNxB3tc07HN6iunJFyi0jOLp7nX+UWtYW3Wts7LKLaSau6CtBzwNjlP9tEAx9+ZsLP+0Cq7wTXm8WFXTB/04X5T/pv2ftKd4JrSw2pIaJ+hefUmb0fdn2sv9pec8WWDujo1RZFtEdUBpq/pah7JqaGz4tli99zlzt4ZbX5E5eRC3utXTqbCzT9DHG/pulzZ82zo+jtbKR7ZU+jeHAFpBB2gg3BHMFVbrw0aqq00nksLpej6bPlc0Zc/Q5fSI35XeCmE/EyLxCGqWxSekGLOq6mWoeGtfK7MWtvlBsBsvt4LzwbEXU08U7AC+F7ZAHXyktNwDbgvPEaGSCR0UzSyVhs5hIJBsDa4JG4hfNFSPmkZFE0ukkcGNaLXc47ANuxelS0/I597LM/nxrf0FN4Sf8lb+gmNvrqGGpka1skofdrb5RlkewWub7mhc8/zbYp/c5Pvxf8ANX7qxw6WmwynhnYY5mCTMwkEi8sjhtBI3EHvXD1Ecaj+CjaDle5ptMNa9LQyvgbHLNUM2OaBkY02BAL3b9hG1oIUCrdeFY75qCnjH0s8h8bt/BfevjR9wrYZ4mOd5SzIQ1pcTJFs3AXJLC37qilBq4xOYBzKOQNPtuZGfuyOB9y0xY8OhSf6kScrpG6brnxK/wD256ugNvc9b/BdebwQKumaW8XwuIcOvI82P3goXXassUiaXupHOaNpySRvd9xri49wKiLmkEgggg2IIsQRvBHArTwsU1tXsV1TXJ1/gWNwVkQmppBJGdlxvB4tc07Wu6isXTPF30dFPURhrnxMzAOvlO0DbYg8Vz7qn0mdRV8bS61PUObDK3hdxtG/qIcRt5FyvHWp+aaz6r/c1cc8OjIl2ZrGVqyrP58a39BTeEn/ACU91c6wHVtPVT1Yihjpi27m5g0NLS4k5ieXBc4LYw4u9tLJSt2Ryysleb+l0bSGMI5XN+0Bdk+mg1SRlHI+5ZWk+uyZz3NoY2RxA2Esjc0jvpBl7N7DdWBqox2avoDLVOEkhlkZfI1oygNsMrRbiVzGSui9Qo/ov/Pl/wBqy6jFGGPZF4Sbe5P6WijiuI42MB2nIwNv1mw2ovdFwGpzrRM/JMZZ6zZaZ1uptTt/FTDUPUC9XHx+SeOz5QH93itGKQtxHF6Ub54J3MHNzbSxgddgVq9WeNilr4nuNopQYXngBIQWu7ntZ3Er0JrVGXs/0X2MI7NHRSonWdRmPEZSR5soZI08xlDT+0wq9lE9Yeivl0IdHbymK5ZwDwfSjJ4XsCDzHIlcmGajLc1krRSDCvZpXjLE5jix7S17TZzXCzgeRB3L6aV3mZkscpnqxpy+sDuETHOJ63DIB+0fBQylhdI4MjaXPcbBoFyT1BXboRo55FBZ9jPJZ0hG4W9FgPIbdvEkrHNNKNfEtFbkjVca0KkdNCzi1jnH7brD4CrGJtv3KjdKcYFTVSSA+ZfKz9RmwHv2nvWHTxuVlpcFwaMH8jp/qY/hC8dMpC2inI9i3cSAfcV96Jn8ipvqY/gCx9Oj+QVH6o+JqovP7k9inHyraaFzEV9Pbi8juLHXUedItxoS78vpv1/9rl3T8rM1yXsqm11n5am+rk+JitlVHruPy1N9XJ8TFx4POi8uCMavv6+x3Bkc7z2CF/8AFTHUA38knPOb8GhQnRN2RlfP+io5GA8n1DmsZ+DlZWpOjyYY13GWR8ndfKPhXRmf4X7fczj5kY2sbVcyvcainc2GrPpXHycthYZrbWu3ecL7toO8Ulj2iNbRE+UU8jWj+0Dc8XbnbcDvsV1l0gvluM1r5b7bCwJty2jxX6QscfUygq5ReUEzi8Ffq6uxnQbD6q5mpYi4+u0dG/tzx2J71VWn2qEUsMlTRyOfHE0yPhksXBjdrnNeALgC5sRew3ldcOqhJ09jJ42uCE6IabVWHPBheXQ386B5JjcONh6h62999y6X0W0gir6ZlRDfK7YWn0mOGxzHdYPjsPFciq5f5Ota69ZCSclopQOAcc7XnvAZ91V6rEnHUuSccndEC1ofnas+tHwMWNoB+c6L/ERfEFk60PztWfWj4GLG0A/OdF/iIviC2X5Xt/gq/OdYoi1WlONtoqWapeLiJtw32nEhrG97iB3ryUrdI6T2xjF6elZ0lTLHEwbnPcBfmGjeT1BQyr1yYYw2a6aTrZAbft5VQOO41NWTOmqHl8jvutHBjG+q0cvxKy9GdFKrEHFtLFmDfSeSGxtvuBcePULldy6WMVc2Y+I26ReVNrlw1x8500fW6AkfsFyq7XDUUk9XHU0UkcjZ47yZDukYbZnN3tcWlu/2VmP1K4iBcOpifZEz7++Oyh2kmjNTQPDKqPIXAlpzBzXhtrlrgeFx4q+KGJSuDIk5VujUtkLSHDY5pDgeRG0FdQ6zX3weqPOEHxLVy2/cexdRayPzLU/UD8WqOp80PX7E4+GcvrcaJaPyV9VHTRGxfcueRcMY3a95HGw3DiSBxWnVyfydaIF1XMd4EcQ6gcznfg3wW+WeiDZnBWyy9GdDKOhYGwQtz2GaV4DpXEcS4jZ2Cw6lIALbl+ovIbbds6giIoBUGsceRYxR1tvknkNeeFh5kn/jcVX2kmGeS1U0HqseQ3rY7zoz1+aWq8NamAeV0Dw0Xlh+VZ9n0h4X8Aqixh3llDBVjbNTgUdSONhfyaU9RGZpPO3Jd+GVxT9vsYSVNlk6sNOG1DG0tQ4CpYMrHE/PNA2C/wCkA3jiBfnaxFyhG+xBBsRtBBsQRuIPAqx9GNak0IDKtpnYNnSAgTAdd9j+8g9ZWeXp3dxLxn8S08a0cpqv5+Jr3AWD9rXgcg9tjbqutANWNFe/y1uXS7PG1/es3DtP6CYbKhrD7MgLD4u2HuJWyOk1Ha/lVPb69n8VheSO25fZn1g+AU9KLQRNYTsLtpee17rk+K2ai+I6wKCL+26R3sxNL7/a9HxKgOkmseaoBZAOgiOwm95XD9YbGd3ipWKc3uRqSJBrH0waGupad13nZK8HY0cYwfaPHkNm87KzDl4By/cy7IQUVSKN2dA6If1Gl+oi+ALG0+/N9R+oPiatNo1ptQxUlPHJPlkZFGxw6KU2c1oBFwyx28l4aYaZ0U9HNFFNmke0BreikFzmB3loA3LkUJa+O5e1RVRctzoM7+kKb6z/AGuUfLls9E69kNbBLK7LEx93OsTYZXDcASd4XbJfhZmdEqodeJ+Wpvq5PiYpodY2G/3n/wAE3/BQHT+uixWspIqKTpCQ9jjke3JmLXFxztGwNa49y5MMZKdtF5NURqsBhwprBfpcQqLgceip/Nbs65HOIVyurocIwyMzmzYY2tyi2Z8hF8jRxcXX95OwKvNH6RuI4w3oxehw9jY4+RbDsZ3ucXO7CrQ0s0XgxGHoqhp2bWPabPjd7TT+47Cr5pK1F+r/AJ6FYLlnNWMaY1VRWmt6V0c4PyeRxAjYN0bebed/Sub71Zei2u1tgzEIiHbumiF2nrdHe4+zfsChelurCtoiXNYainG6WJpLgPpxi7m9ouOtQhdWjHkjsU1SizqWk1kYXI24rIm9T8zHeDwConrE1pUZpZqelf080zHQlwa4RsbI0tc7OQMxsTbLfaqGRUj0kE7JeVhXV/J2w9wFXOR5jjHC08yzM+T441W+h+htTiMgbCwiK/nzuB6Ng47fXd9Ed9htXTmjmCRUVPHTwj5OMWud7idrnu5km5UdVlSjpXIxxd2c1a0RbFqz6we+NhWo0axAU1XTzuBLYpo5HAb8rXAut12urC176MvjqfLWNJgma1sjgNjJGAMGbkHNDbHmDzF6rW2JqWNehWW0jqV+sjDAzP5ZFa17DMX9nRgZr9VlGdbWKtq8DE8GboZJYjtFjlD3AEjh5wHuVAXXSOiGCMrdH4aaTY2WAi9trXZ3OY8DqcGnuXLPFHC1L5mkZOVnNy6L1FVMTsMDGEdKySTpW+tmc4ljiORZlAP0bcFQukGBz0UzoalhZINx25Hjg9jvWaf/AEbHYsahrpIHh8Mj4pB67Hlrrcrjh1Lpyw8WFJmcXpe52OSudNdmk0VZVxsgcHxUzHN6Rpu1z3kF4aeIGVouON1EcQ0krKgZJqmeVp2ZHSuIN+GUGzkxzR2ejbCahnRuna6RsZ2Pa1pAGceqTfdvHG25ZYcCxytvcvKdrY079x7F1FrI/MtT9QPxauXX7j2LqLWR+Zan6gfi1Op80PX7DHwzl9Xh/J0+ZrPrI/gKo9Xh/J0+ZrPrI/gKv1X5bK4vMXAiIvLOgIiID8IVIaQ4eMJxF2dpdhdcHMkaBsDXHzgPpMNiD/FXgtPpXo/HX074JeO1ruLHDc4LXFPS9+GVnG0c76QYO6kmMTjmYQHxSj0ZYnbWSA9Y38iCsFrlLIoMpOFYkejfG4mlqTujLvVJ4wv2dh7rRnEsPlppXQzNLJWGxHA8nA8WneCvQT7MxPlrl6ArHa5fYcpBkBy+g5eAcvoOQk9w5fuZeGZMygHtmX4XLyzL8LlIPQuXm5y+C5fDnIQfr3KSC+H0ma39I17ckbLedDTu9J/MPkIAHIC/MLywfD46eIV1aLxb6enO+peNziOEINiT627aNjprq30alq5zilfcvcc0LCPB9uDQNjR/DbnOaSt8fv8AIVeyJZq20X8gpGtcPl5PlJT1kbGdw95KlaIvPlJyds3SpUFpsX0Uoqo3qKaGR3tGMZ/vjb71uUUJtcEkFl1R4WTfoHDqFRLbwzLMw/VphkJu2kY4jjI50nueSFLkVvEn8WRSPiKINAa0BrRsAAsB1ADcvtEVCT4mia9pa8BzXCxaQCCDvBB3hQ+t1W4XKcxpQw//AFyPYPutcB7lM0VoyceGKIrhernDachzKVhcNodIXSEHgR0hIClIC/UUOTfLBh4phUNSzo6iJkrPZewOF+YvuPWFEptUmFuN/J3N6mzygeGbYpyimM5R4ZFI0GBaF0NGQ6npo2yD+0ILpO57ySO5ZWMaN0tW5rqmCOZzRZpewEgHaQFtUTU7uySNf/AMN/uVP/pBbysoY5YzFKxr4XDKWEXaQOBHcFkoocm+WCNf/AMN/uVP/pBbTB8Cp6QOFNCyEPILgxtgSNxPitiilyb5YCIiqAiIgCIiAjWm+h8OIxZX+bM35uUDa08jzb1Koqp5hIoMZY4Nj82nrGi8kQ4WP9rD9DhbZuFuglrcdwOCsiMVRGHsO72mnm08Ct8ebTs+P2KShe6Odcc0flpQ15LZaZ/zdTGc0L77hceg76J29q1YcrKxDQzEMLL30DvKaR188Dmh1xbaHxHY/tG3sUYfJh1SSHiTDanbduUyUxP6vpx9g2BdkZ2r5/nwMvUjwcvoOW8l0Kq7ZoGx1UW/pKeZsg+5cPv1ZVpKmlkj+djkjt7cbmfEArJp8AZkzLHEw5jxC+o35jZu08htPgFage2ZfJctlQaNVk/zVLM4e0WZG/fkyt96znaPU9Ptr6yNhH9hT/LTHm0u9CM9pKrqQNBExz3BjGuc9xs1rQS5x5ADaSpJ/wBOp8PGevDZqu12UDXAhpO41Dhcf5Yvfjfhm4PVVE94cFozTxu819U43mcPpTu9AfRb3FT3QzVlDSETVBFRVb8zhdjSdpIB3nrKznkUfN9O/wDolJvgj+iOhc+ITCuxS+XYY4CLAgeiMvqRjg3j33NutaAAALAbABuHUv1FxZMjmzWMaCIizLBERAEREAREQBERAEREAREQBERAEREAREQBERAEREAREQBERAFpcd0VpKwflELHO9u1n/eG1bpFKbW6DVlV12pxrXZ6OqlhdwDtv7bSCPBY50a0gg2RVjZWjg6TNf8A1mlW4i18eXff1KeGuxTzqHSDjBTOPMspr/gvtmG6RO2B0MI+iIG/C26t5FPj/wBq+g0fNlR/zaYjU/13ESWne1rnvH3XENUiwPVVQU5DntdO8cZD5v3Rs8bqdIqvPN7WFCJ5wQtY0NY0NaNzWgADuC9ERZFwiIgCIiAIiIAiIgCIiAIiIAiIgCIiAIiIAiIgCIiAIiIAiIgCIiAIiIAiIgCIiAIiIAiIgCIiAIiIAiIgCIiAIiIAiIgCIiAIiIAiIgCIiAIiIAiIgCIiA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UUEhQVFRAUFxcUGBQYERgZFRcYFBcWFxQUGhYYHSghGBonHBUVJTIhJSkrLy4vGCAzODMsNygtLisBCgoKDg0OGhAQGy8mICQvLCwsLC8vLCwsLCwsLCwsLCwsLCwsLCwsLCwsLCwsLCwsLCwsLCwsLCwsLCwsLCwsLP/AABEIAKEBOAMBIgACEQEDEQH/xAAcAAEAAgMBAQEAAAAAAAAAAAAABgcEBQgDAgH/xABNEAABAwICBgUHBwcLBAMAAAABAAIDBBEFEgYHITFBURNhcYGRFCIyQlKhsiMzYnOCkrEkNVNyosHRCBclNENUdIOTwtIVRKPhFmPw/8QAGQEBAAMBAQAAAAAAAAAAAAAAAAECAwQF/8QALxEAAgIBAwIEBAUFAAAAAAAAAAECEQMSITEEQRMycYFRYZHRIjOhsfAUYsHh8f/aAAwDAQACEQMRAD8AvFERAEREARF41VWyJuaR7WN5ucAPegPZFDsT1k0UVw1zpXD2G7PErSu1nyyf1eikf953uaFqsM32K60WWirUaZ4odow51uuKVfh0/r4/ncPeBz6OQe8iyeDIjWiy0VeUetaAm00MkZ42s73bFK8J0opan5qZhd7JNneB3qssco8olSTNwiIqFgiIgCIiAIiIAiIgCIiAIiIAiIgCIiAIiIAiIgCIiAIiIAiIgCIiALyqalkbS+Rwaxu0uJsAsPHsaipIjLM6wG4cXHkAqqrqubE7z1Uhp8Na4hoHpPIv5kbfXfsO3cNvKy0hj1bvgrKVG/xfWFJNJ0GGxGSQ7Oky37wNwHWfco3W4YC7NiVW+WbjTwEPcOp0h8xnZtXlW422OPooG+TUx9RpvNLwvI/e7s3bbbVoTibt0bQwc7Xd/ALrjCvLt+5m9+SUU1UyP+rUkEQHryAzS9uZ9gPBesmPTu9OscOprwz3MAUPu5/pOLu03WTFCp0ImyRCuvvqZCfrZD+9ZUGKPb6NVIP8534EqPxQLLjpk0IWSB2IySC0nQ1DeUsTH+8WPvWtqsFo5TfJJSScHxuMkV+Zjd5wHU0rHFKvZrnt4kjkdo96jTXBFp8mXTYliOHNz5m1lEPXaS4NHX60Z7dnap1oxpdT1o8x2WXjG4+d3e0FAKTEjG7M0mN/Meiepw4jqN1+VeDR1Lg+nIpa7eA05YZjwy/o3nluPeqTgnz9SU2uC4EUB0M03c5/ktcOjqmnKHOFsxHB3J3Xx/GfLlnBxdM0TsIiKpIREQBERAEREAREQBERAEREAREQBERAEREAREQBERAFiYpiDKeJ0spsxguevkB1rLVU6ZV7sRrRRxuy00N3zSeqAz5x56huHWRzWmOGp/IrJ0jWTVJxCR1bWZm0MTsscQNjK7eImfi53Dxtose0hdK/1QWjIxjR8lC0bBGxu7ZYeHcvnSrHxK8RwDJTxDo4m+yzif13b3Hu4LQxNXdGPdmR7NBJuSSTvJ3rKiYvKMLKitzCuSZELFnQRrwhC2EDVUHvBEs+GBeUDVs6ZiqyoipF9yUOxbKlaNlxccr2v3hSCjoaeUbAb8WlxuPes5T08kpWRpuAZqGV9vlC7pG88sdwR4F/uUNc4s628Wnd/wCldjIWhoYB5oGW3Vusovi+j1DCwvlDmt4ASOuTyAvtKzhm3dl3EhdRCzEGBjnBtYwWhnOwutuglPP2XdfjJNXmlTpCaSqu2qiu0Zthdl2Fp+kP/wB1wTEZmCQuhYWR7g0vLiRzJ59m5ZuJyGpiFbCbVtLl6W2wyRjY2Xrc3c7qIPALWULVP/hF1uXUi02ieONrKZko9L0Xjk4b/wCK3K4mmnTNU7CIigBERAEREAREQBERAEREAREQBERAEREAREQBERAaHTbGfJKSSQemRkZ+s7+AuVT2IVJo6FrAfyuv+WkPFsDSejbzGd13dg6lMdZjzVVtJQtOxzgXbfaO09zQSq10txIVNZNI35sO6OMAbBHF5jAOqwv9pduGGy+v2MZPc11PEXEBoLnE2AAuSTuAA3lWdoxqte8B9Y8xg7ehZYv+07aG9gv2hb7VnoWKWNtRO29VILgEfNNO4Dk8jeeG7neeqmXO7qJaMPiaPD9EaOEWZTxk83tzu8X3K2f/AE+K1uijty6NtvwWsxvSylpDllkvJ+jYMz+8D0e+y0bNZtMT81NbnZn/ACWOmcty9pEgrNGKST0oGA82DIfFtlF8W0IdHd1O4yNHqOtn7iNjuzZ3qV4NpDT1XzMgLt5YRlePsnf2hbVFOcGQ0mVDCLbDsI4cVsadyk+lmBB7TNGPlG7XAeuBxt7Q9/gofDIuqM1JWjKSo3UMi22BNzTA8Ggk9+wD3+5R2Mu5HwKyGVsjGODbtDvSdYg2G4X4BJK1SIXJNHYpEJOjLxn5cL8r7r9ShmsOAiVj9uVzLDbsBadtuWwtWrldm2AXJ4AXJ7l617KuSEMfDK9rDma4xuLmixBbe20dvJUjj0NOy7laIhVheOD4qaWdslszPRkZwfG7Y9tuz3gL3rQQSHAhw3gixHcVp6hdFWiCfaGzigxJ9KHXpqgB8Tr7C14zRO8CW9oKtZUHNUF9DTzg/LUU3QE8TG75SE9g89oV44XWCaGOUbnsa/suLn965M8eH7F4Pse9RO2Npe9waxouXOIDQOZJ3KvMb1y0ELi2ISVLh60bQI7/AK7yL9oBVXa0NOn4hO6ONxFDG4hjAdkhabdM72r+qOAtxJUHW2LpVVzKSydkXQdfO3+obP8AF7fDov3rb4brvonkCaGeG+91myNH3Tm/ZVAW2X9XnbZ4oCtn0uN9iviSOvsEx6mrG56aZkrRvyu2j9Zu9veFslxvQV8kEglhkfHK3c9jiHdmzeOo7CurdDZap9HC6uDRVObdwa22w+jmG4Pta4Gy91x58Hh72awnqM2bGadji188LXDYWumYCOognYvyLGqdxDW1ELnE2DRMwkk7gADtK5l1oN/pas+tHwMWNq/aP+p0Wz/uIviC0/pVo1X2sjxN6OskRFxmgREQBERAEREAREQBafSDH2UoaMpfK4OeGBwaAyOxkle92yONtxdx5gAE7FuFBNOmGOSeR3zVVQvpGvJsyOYOkcxr3E2YJOlAzGwvGATtCtBWyGZ+H6ZhzgJmQtYXMZ0sFV0zGOlOWIS5o43R5nbA7KWk8QvxRzEKe/lFN0xq6ushjggkD43OjjPzgeyENDWxuLpOkIGYOa25IFy28OD5dEWzTVmIZsVxCoG3yOmncw8n5eiZ7nnxWh1X4KKmvja4XjhBmcCNhyEBjT9tzT2Ar9ppr0+NS+s+SBl+p9TZw8ApbqIgH5W/j8iwdnyhP7vBdE3pg/Zfz6mUd2WyoZrJ0pNJE2KE2qJgbO4sYNhf2ncO88FM1RGsmqMmIzX3R5Ix1AMaT+05x71y4IKUtzWTpGgDiTckkk3JJuSTvJPEr3jKxmFezCu4zNjSzFpDmktc03DgbEHmCNyuHQ3HvK4fP+ejsH9d/Rfbrse8FUtG5TDVtVltYG8JGPafsjOD+yfFY5o3G/gWi6ZbKrHSGl6CoewbGnz29jttu43HcrOUC1jgCSF3EscPukEfEVz4H+KiZrYl2An8mh+rZ8IX1jNM6WF7G+k6wF928XPgvPR0/ksH1TPhCz5ZA0FzjZrQSTyA2krNupFuxhYThMdO2zRd3rPI84/wHUs9V5iOsCTMehYwMB2F4JcRzsCLdi3GiWl4qnmKRoZNbMLXyuA379xHJXljnWpkJrg2+PYFDVxlkrfOt5sgHnsPAg8urcVRGN0D6eZ8MnpsNjyPEOHUQQe9dFqodcVOG1UTxvkise1jjt8HDwWnTzd6SJIjWjZzwYhDvzU3TgfSpXhwt12cVN8Exdw0dnewnPFBO0HiDlOU92b3KFaAm9aG8JIp4z9qJx/cpLqnpPK8Iq6cn5zpYgeRkYQD3XHgtsqVO/imUjyUWFaGofAqepqKiSdjZHwNiMbHgFoMhfmflOwkZG25ZlWU8LmOcx4LXsJa5p3tc02c09YIKzMExmejlE1NIY5RsuNxB3tc07HN6iunJFyi0jOLp7nX+UWtYW3Wts7LKLaSau6CtBzwNjlP9tEAx9+ZsLP+0Cq7wTXm8WFXTB/04X5T/pv2ftKd4JrSw2pIaJ+hefUmb0fdn2sv9pec8WWDujo1RZFtEdUBpq/pah7JqaGz4tli99zlzt4ZbX5E5eRC3utXTqbCzT9DHG/pulzZ82zo+jtbKR7ZU+jeHAFpBB2gg3BHMFVbrw0aqq00nksLpej6bPlc0Zc/Q5fSI35XeCmE/EyLxCGqWxSekGLOq6mWoeGtfK7MWtvlBsBsvt4LzwbEXU08U7AC+F7ZAHXyktNwDbgvPEaGSCR0UzSyVhs5hIJBsDa4JG4hfNFSPmkZFE0ukkcGNaLXc47ANuxelS0/I597LM/nxrf0FN4Sf8lb+gmNvrqGGpka1skofdrb5RlkewWub7mhc8/zbYp/c5Pvxf8ANX7qxw6WmwynhnYY5mCTMwkEi8sjhtBI3EHvXD1Ecaj+CjaDle5ptMNa9LQyvgbHLNUM2OaBkY02BAL3b9hG1oIUCrdeFY75qCnjH0s8h8bt/BfevjR9wrYZ4mOd5SzIQ1pcTJFs3AXJLC37qilBq4xOYBzKOQNPtuZGfuyOB9y0xY8OhSf6kScrpG6brnxK/wD256ugNvc9b/BdebwQKumaW8XwuIcOvI82P3goXXassUiaXupHOaNpySRvd9xri49wKiLmkEgggg2IIsQRvBHArTwsU1tXsV1TXJ1/gWNwVkQmppBJGdlxvB4tc07Wu6isXTPF30dFPURhrnxMzAOvlO0DbYg8Vz7qn0mdRV8bS61PUObDK3hdxtG/qIcRt5FyvHWp+aaz6r/c1cc8OjIl2ZrGVqyrP58a39BTeEn/ACU91c6wHVtPVT1Yihjpi27m5g0NLS4k5ieXBc4LYw4u9tLJSt2Ryysleb+l0bSGMI5XN+0Bdk+mg1SRlHI+5ZWk+uyZz3NoY2RxA2Esjc0jvpBl7N7DdWBqox2avoDLVOEkhlkZfI1oygNsMrRbiVzGSui9Qo/ov/Pl/wBqy6jFGGPZF4Sbe5P6WijiuI42MB2nIwNv1mw2ovdFwGpzrRM/JMZZ6zZaZ1uptTt/FTDUPUC9XHx+SeOz5QH93itGKQtxHF6Ub54J3MHNzbSxgddgVq9WeNilr4nuNopQYXngBIQWu7ntZ3Er0JrVGXs/0X2MI7NHRSonWdRmPEZSR5soZI08xlDT+0wq9lE9Yeivl0IdHbymK5ZwDwfSjJ4XsCDzHIlcmGajLc1krRSDCvZpXjLE5jix7S17TZzXCzgeRB3L6aV3mZkscpnqxpy+sDuETHOJ63DIB+0fBQylhdI4MjaXPcbBoFyT1BXboRo55FBZ9jPJZ0hG4W9FgPIbdvEkrHNNKNfEtFbkjVca0KkdNCzi1jnH7brD4CrGJtv3KjdKcYFTVSSA+ZfKz9RmwHv2nvWHTxuVlpcFwaMH8jp/qY/hC8dMpC2inI9i3cSAfcV96Jn8ipvqY/gCx9Oj+QVH6o+JqovP7k9inHyraaFzEV9Pbi8juLHXUedItxoS78vpv1/9rl3T8rM1yXsqm11n5am+rk+JitlVHruPy1N9XJ8TFx4POi8uCMavv6+x3Bkc7z2CF/8AFTHUA38knPOb8GhQnRN2RlfP+io5GA8n1DmsZ+DlZWpOjyYY13GWR8ndfKPhXRmf4X7fczj5kY2sbVcyvcainc2GrPpXHycthYZrbWu3ecL7toO8Ulj2iNbRE+UU8jWj+0Dc8XbnbcDvsV1l0gvluM1r5b7bCwJty2jxX6QscfUygq5ReUEzi8Ffq6uxnQbD6q5mpYi4+u0dG/tzx2J71VWn2qEUsMlTRyOfHE0yPhksXBjdrnNeALgC5sRew3ldcOqhJ09jJ42uCE6IabVWHPBheXQ386B5JjcONh6h62999y6X0W0gir6ZlRDfK7YWn0mOGxzHdYPjsPFciq5f5Ota69ZCSclopQOAcc7XnvAZ91V6rEnHUuSccndEC1ofnas+tHwMWNoB+c6L/ERfEFk60PztWfWj4GLG0A/OdF/iIviC2X5Xt/gq/OdYoi1WlONtoqWapeLiJtw32nEhrG97iB3ryUrdI6T2xjF6elZ0lTLHEwbnPcBfmGjeT1BQyr1yYYw2a6aTrZAbft5VQOO41NWTOmqHl8jvutHBjG+q0cvxKy9GdFKrEHFtLFmDfSeSGxtvuBcePULldy6WMVc2Y+I26ReVNrlw1x8500fW6AkfsFyq7XDUUk9XHU0UkcjZ47yZDukYbZnN3tcWlu/2VmP1K4iBcOpifZEz7++Oyh2kmjNTQPDKqPIXAlpzBzXhtrlrgeFx4q+KGJSuDIk5VujUtkLSHDY5pDgeRG0FdQ6zX3weqPOEHxLVy2/cexdRayPzLU/UD8WqOp80PX7E4+GcvrcaJaPyV9VHTRGxfcueRcMY3a95HGw3DiSBxWnVyfydaIF1XMd4EcQ6gcznfg3wW+WeiDZnBWyy9GdDKOhYGwQtz2GaV4DpXEcS4jZ2Cw6lIALbl+ovIbbds6giIoBUGsceRYxR1tvknkNeeFh5kn/jcVX2kmGeS1U0HqseQ3rY7zoz1+aWq8NamAeV0Dw0Xlh+VZ9n0h4X8Aqixh3llDBVjbNTgUdSONhfyaU9RGZpPO3Jd+GVxT9vsYSVNlk6sNOG1DG0tQ4CpYMrHE/PNA2C/wCkA3jiBfnaxFyhG+xBBsRtBBsQRuIPAqx9GNak0IDKtpnYNnSAgTAdd9j+8g9ZWeXp3dxLxn8S08a0cpqv5+Jr3AWD9rXgcg9tjbqutANWNFe/y1uXS7PG1/es3DtP6CYbKhrD7MgLD4u2HuJWyOk1Ha/lVPb69n8VheSO25fZn1g+AU9KLQRNYTsLtpee17rk+K2ai+I6wKCL+26R3sxNL7/a9HxKgOkmseaoBZAOgiOwm95XD9YbGd3ipWKc3uRqSJBrH0waGupad13nZK8HY0cYwfaPHkNm87KzDl4By/cy7IQUVSKN2dA6If1Gl+oi+ALG0+/N9R+oPiatNo1ptQxUlPHJPlkZFGxw6KU2c1oBFwyx28l4aYaZ0U9HNFFNmke0BreikFzmB3loA3LkUJa+O5e1RVRctzoM7+kKb6z/AGuUfLls9E69kNbBLK7LEx93OsTYZXDcASd4XbJfhZmdEqodeJ+Wpvq5PiYpodY2G/3n/wAE3/BQHT+uixWspIqKTpCQ9jjke3JmLXFxztGwNa49y5MMZKdtF5NURqsBhwprBfpcQqLgceip/Nbs65HOIVyurocIwyMzmzYY2tyi2Z8hF8jRxcXX95OwKvNH6RuI4w3oxehw9jY4+RbDsZ3ucXO7CrQ0s0XgxGHoqhp2bWPabPjd7TT+47Cr5pK1F+r/AJ6FYLlnNWMaY1VRWmt6V0c4PyeRxAjYN0bebed/Sub71Zei2u1tgzEIiHbumiF2nrdHe4+zfsChelurCtoiXNYainG6WJpLgPpxi7m9ouOtQhdWjHkjsU1SizqWk1kYXI24rIm9T8zHeDwConrE1pUZpZqelf080zHQlwa4RsbI0tc7OQMxsTbLfaqGRUj0kE7JeVhXV/J2w9wFXOR5jjHC08yzM+T441W+h+htTiMgbCwiK/nzuB6Ng47fXd9Ed9htXTmjmCRUVPHTwj5OMWud7idrnu5km5UdVlSjpXIxxd2c1a0RbFqz6we+NhWo0axAU1XTzuBLYpo5HAb8rXAut12urC176MvjqfLWNJgma1sjgNjJGAMGbkHNDbHmDzF6rW2JqWNehWW0jqV+sjDAzP5ZFa17DMX9nRgZr9VlGdbWKtq8DE8GboZJYjtFjlD3AEjh5wHuVAXXSOiGCMrdH4aaTY2WAi9trXZ3OY8DqcGnuXLPFHC1L5mkZOVnNy6L1FVMTsMDGEdKySTpW+tmc4ljiORZlAP0bcFQukGBz0UzoalhZINx25Hjg9jvWaf/AEbHYsahrpIHh8Mj4pB67Hlrrcrjh1Lpyw8WFJmcXpe52OSudNdmk0VZVxsgcHxUzHN6Rpu1z3kF4aeIGVouON1EcQ0krKgZJqmeVp2ZHSuIN+GUGzkxzR2ejbCahnRuna6RsZ2Pa1pAGceqTfdvHG25ZYcCxytvcvKdrY079x7F1FrI/MtT9QPxauXX7j2LqLWR+Zan6gfi1Op80PX7DHwzl9Xh/J0+ZrPrI/gKo9Xh/J0+ZrPrI/gKv1X5bK4vMXAiIvLOgIiID8IVIaQ4eMJxF2dpdhdcHMkaBsDXHzgPpMNiD/FXgtPpXo/HX074JeO1ruLHDc4LXFPS9+GVnG0c76QYO6kmMTjmYQHxSj0ZYnbWSA9Y38iCsFrlLIoMpOFYkejfG4mlqTujLvVJ4wv2dh7rRnEsPlppXQzNLJWGxHA8nA8WneCvQT7MxPlrl6ArHa5fYcpBkBy+g5eAcvoOQk9w5fuZeGZMygHtmX4XLyzL8LlIPQuXm5y+C5fDnIQfr3KSC+H0ma39I17ckbLedDTu9J/MPkIAHIC/MLywfD46eIV1aLxb6enO+peNziOEINiT627aNjprq30alq5zilfcvcc0LCPB9uDQNjR/DbnOaSt8fv8AIVeyJZq20X8gpGtcPl5PlJT1kbGdw95KlaIvPlJyds3SpUFpsX0Uoqo3qKaGR3tGMZ/vjb71uUUJtcEkFl1R4WTfoHDqFRLbwzLMw/VphkJu2kY4jjI50nueSFLkVvEn8WRSPiKINAa0BrRsAAsB1ADcvtEVCT4mia9pa8BzXCxaQCCDvBB3hQ+t1W4XKcxpQw//AFyPYPutcB7lM0VoyceGKIrhernDachzKVhcNodIXSEHgR0hIClIC/UUOTfLBh4phUNSzo6iJkrPZewOF+YvuPWFEptUmFuN/J3N6mzygeGbYpyimM5R4ZFI0GBaF0NGQ6npo2yD+0ILpO57ySO5ZWMaN0tW5rqmCOZzRZpewEgHaQFtUTU7uySNf/AMN/uVP/pBbysoY5YzFKxr4XDKWEXaQOBHcFkoocm+WCNf/AMN/uVP/pBbTB8Cp6QOFNCyEPILgxtgSNxPitiilyb5YCIiqAiIgCIiAjWm+h8OIxZX+bM35uUDa08jzb1Koqp5hIoMZY4Nj82nrGi8kQ4WP9rD9DhbZuFuglrcdwOCsiMVRGHsO72mnm08Ct8ebTs+P2KShe6Odcc0flpQ15LZaZ/zdTGc0L77hceg76J29q1YcrKxDQzEMLL30DvKaR188Dmh1xbaHxHY/tG3sUYfJh1SSHiTDanbduUyUxP6vpx9g2BdkZ2r5/nwMvUjwcvoOW8l0Kq7ZoGx1UW/pKeZsg+5cPv1ZVpKmlkj+djkjt7cbmfEArJp8AZkzLHEw5jxC+o35jZu08htPgFage2ZfJctlQaNVk/zVLM4e0WZG/fkyt96znaPU9Ptr6yNhH9hT/LTHm0u9CM9pKrqQNBExz3BjGuc9xs1rQS5x5ADaSpJ/wBOp8PGevDZqu12UDXAhpO41Dhcf5Yvfjfhm4PVVE94cFozTxu819U43mcPpTu9AfRb3FT3QzVlDSETVBFRVb8zhdjSdpIB3nrKznkUfN9O/wDolJvgj+iOhc+ITCuxS+XYY4CLAgeiMvqRjg3j33NutaAAALAbABuHUv1FxZMjmzWMaCIizLBERAEREAREQBERAEREAREQBERAEREAREQBERAEREAREQBERAFpcd0VpKwflELHO9u1n/eG1bpFKbW6DVlV12pxrXZ6OqlhdwDtv7bSCPBY50a0gg2RVjZWjg6TNf8A1mlW4i18eXff1KeGuxTzqHSDjBTOPMspr/gvtmG6RO2B0MI+iIG/C26t5FPj/wBq+g0fNlR/zaYjU/13ESWne1rnvH3XENUiwPVVQU5DntdO8cZD5v3Rs8bqdIqvPN7WFCJ5wQtY0NY0NaNzWgADuC9ERZFwiIgCIiAIiIAiIgCIiAIiIAiIgCIiAIiIAiIgCIiAIiIAiIgCIiAIiIAiIgCIiAIiIAiIgCIiAIiIAiIgCIiAIiIAiIgCIiAIiIAiIgCIiAIiIAiIgCIiAIi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www.underconsideration.com/brandnew/archives/onstar_logo_detai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18" y="3007106"/>
            <a:ext cx="2733674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andersontoyota.com/resrc/media/image/67132/toyota_entune_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86" y="3260029"/>
            <a:ext cx="4010026" cy="90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9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9" y="5029200"/>
            <a:ext cx="6934201" cy="114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Smartphones are used to </a:t>
            </a:r>
            <a:r>
              <a:rPr lang="en-US" dirty="0"/>
              <a:t>integrate Internet-based applications with the infotainment </a:t>
            </a:r>
            <a:r>
              <a:rPr lang="en-US" dirty="0" smtClean="0"/>
              <a:t>platform like Toyota </a:t>
            </a:r>
            <a:r>
              <a:rPr lang="en-US" dirty="0" err="1" smtClean="0"/>
              <a:t>Entune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</a:t>
            </a:r>
            <a:endParaRPr lang="en-US" dirty="0"/>
          </a:p>
        </p:txBody>
      </p:sp>
      <p:pic>
        <p:nvPicPr>
          <p:cNvPr id="9218" name="Picture 2" descr="Toyota Entune uses the driver&amp;#39;s smartphone to integrate Internet-based applications with the infotainment platfor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93521"/>
            <a:ext cx="5810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390499"/>
              </p:ext>
            </p:extLst>
          </p:nvPr>
        </p:nvGraphicFramePr>
        <p:xfrm>
          <a:off x="7924800" y="5410200"/>
          <a:ext cx="101123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Document" r:id="rId5" imgW="3546971" imgH="4323616" progId="Word.Document.12">
                  <p:embed/>
                </p:oleObj>
              </mc:Choice>
              <mc:Fallback>
                <p:oleObj name="Document" r:id="rId5" imgW="3546971" imgH="4323616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410200"/>
                        <a:ext cx="1011238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9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5865" y="2465651"/>
            <a:ext cx="5873336" cy="4149461"/>
          </a:xfrm>
        </p:spPr>
        <p:txBody>
          <a:bodyPr/>
          <a:lstStyle/>
          <a:p>
            <a:r>
              <a:rPr lang="en-US" dirty="0" err="1" smtClean="0"/>
              <a:t>eCall</a:t>
            </a:r>
            <a:r>
              <a:rPr lang="en-US" dirty="0" smtClean="0"/>
              <a:t>: European Union rapid assistance initiative.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In-Car Vehicle Diagnostic Tools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Public/Safety Services</a:t>
            </a:r>
            <a:endParaRPr lang="en-US" dirty="0"/>
          </a:p>
        </p:txBody>
      </p:sp>
      <p:pic>
        <p:nvPicPr>
          <p:cNvPr id="11266" name="Picture 2" descr="https://ec.europa.eu/digital-agenda/sites/digital-agenda/files/styles/large/public/ecall_logo_small_colou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24288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ecx.images-amazon.com/images/I/511wAoE-OzL._SX425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424113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blogcdn.com/www.autoblog.com/media/2012/01/nhtsa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67" y="3657600"/>
            <a:ext cx="1853327" cy="10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066800" y="3927739"/>
            <a:ext cx="7215731" cy="414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Event Data Recorders (EDRs) </a:t>
            </a:r>
            <a:r>
              <a:rPr lang="en-US" dirty="0" smtClean="0"/>
              <a:t>Mandate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390499"/>
              </p:ext>
            </p:extLst>
          </p:nvPr>
        </p:nvGraphicFramePr>
        <p:xfrm>
          <a:off x="7924800" y="5410200"/>
          <a:ext cx="101123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Document" r:id="rId7" imgW="3546971" imgH="4323616" progId="Word.Document.12">
                  <p:embed/>
                </p:oleObj>
              </mc:Choice>
              <mc:Fallback>
                <p:oleObj name="Document" r:id="rId7" imgW="3546971" imgH="4323616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410200"/>
                        <a:ext cx="1011238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86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2286000" y="533400"/>
            <a:ext cx="8229600" cy="125253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V2X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86200" y="1524000"/>
            <a:ext cx="4953000" cy="5181600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en-US" b="1" dirty="0" smtClean="0"/>
              <a:t>Vehicle-to-Vehicle (V2V): </a:t>
            </a:r>
            <a:r>
              <a:rPr lang="en-US" dirty="0" smtClean="0"/>
              <a:t>“the </a:t>
            </a:r>
            <a:r>
              <a:rPr lang="en-US" dirty="0"/>
              <a:t>dynamic wireless exchange of data between nearby vehicles that offers the opportunity for significant safety improvements</a:t>
            </a:r>
            <a:r>
              <a:rPr lang="en-US" dirty="0" smtClean="0"/>
              <a:t>.”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b="1" dirty="0"/>
              <a:t>Vehicle to Infrastructure </a:t>
            </a:r>
            <a:r>
              <a:rPr lang="en-US" b="1" dirty="0" smtClean="0"/>
              <a:t>(V2I): </a:t>
            </a:r>
            <a:r>
              <a:rPr lang="en-US" dirty="0" smtClean="0"/>
              <a:t>“The wireless </a:t>
            </a:r>
            <a:r>
              <a:rPr lang="en-US" dirty="0"/>
              <a:t>exchange of critical safety and operational data between vehicles and highway infrastructure, intended primarily to avoid or mitigate motor vehicle crashes but also to </a:t>
            </a:r>
            <a:r>
              <a:rPr lang="en-US" dirty="0" smtClean="0"/>
              <a:t>enable </a:t>
            </a:r>
            <a:r>
              <a:rPr lang="en-US" dirty="0"/>
              <a:t>a wide range of other safety, mobility, and environmental benefits</a:t>
            </a:r>
            <a:r>
              <a:rPr lang="en-US" dirty="0" smtClean="0"/>
              <a:t>.”</a:t>
            </a:r>
            <a:r>
              <a:rPr lang="en-US" dirty="0"/>
              <a:t> 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613687"/>
              </p:ext>
            </p:extLst>
          </p:nvPr>
        </p:nvGraphicFramePr>
        <p:xfrm>
          <a:off x="304800" y="5410200"/>
          <a:ext cx="101123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Document" r:id="rId4" imgW="3546971" imgH="4323616" progId="Word.Document.12">
                  <p:embed/>
                </p:oleObj>
              </mc:Choice>
              <mc:Fallback>
                <p:oleObj name="Document" r:id="rId4" imgW="3546971" imgH="4323616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1011238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80" name="Picture 36" descr="http://www.extremetech.com/wp-content/uploads/2012/07/gm-wifi-direct-intersection-detection-640x3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83374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93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C</a:t>
            </a:r>
            <a:r>
              <a:rPr lang="en-US" dirty="0" smtClean="0"/>
              <a:t>onsumer disclosures:  When and How? </a:t>
            </a:r>
            <a:r>
              <a:rPr lang="en-US" dirty="0"/>
              <a:t> </a:t>
            </a:r>
          </a:p>
          <a:p>
            <a:pPr fontAlgn="base"/>
            <a:r>
              <a:rPr lang="en-US" dirty="0" smtClean="0"/>
              <a:t>Categories of </a:t>
            </a:r>
            <a:r>
              <a:rPr lang="en-US" dirty="0"/>
              <a:t>information that might trigger such </a:t>
            </a:r>
            <a:r>
              <a:rPr lang="en-US" dirty="0" smtClean="0"/>
              <a:t>disclosures?</a:t>
            </a:r>
          </a:p>
          <a:p>
            <a:pPr fontAlgn="base"/>
            <a:r>
              <a:rPr lang="en-US" dirty="0" smtClean="0"/>
              <a:t>Scope of </a:t>
            </a:r>
            <a:r>
              <a:rPr lang="en-US" dirty="0"/>
              <a:t>consumer </a:t>
            </a:r>
            <a:r>
              <a:rPr lang="en-US" dirty="0" smtClean="0"/>
              <a:t>controls? </a:t>
            </a:r>
          </a:p>
          <a:p>
            <a:pPr fontAlgn="base"/>
            <a:r>
              <a:rPr lang="en-US" dirty="0" smtClean="0"/>
              <a:t>Data retention </a:t>
            </a:r>
            <a:r>
              <a:rPr lang="en-US" dirty="0"/>
              <a:t>and de-identification </a:t>
            </a:r>
            <a:r>
              <a:rPr lang="en-US" dirty="0" smtClean="0"/>
              <a:t>policies?</a:t>
            </a:r>
          </a:p>
          <a:p>
            <a:pPr fontAlgn="base"/>
            <a:r>
              <a:rPr lang="en-US" dirty="0" smtClean="0"/>
              <a:t>Organizational accountability, how demonstrated?</a:t>
            </a:r>
          </a:p>
          <a:p>
            <a:pPr fontAlgn="base"/>
            <a:r>
              <a:rPr lang="en-US" dirty="0" smtClean="0"/>
              <a:t>How do the FIPPs apply?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Considerations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390499"/>
              </p:ext>
            </p:extLst>
          </p:nvPr>
        </p:nvGraphicFramePr>
        <p:xfrm>
          <a:off x="7924800" y="5410200"/>
          <a:ext cx="101123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Document" r:id="rId4" imgW="3546971" imgH="4323616" progId="Word.Document.12">
                  <p:embed/>
                </p:oleObj>
              </mc:Choice>
              <mc:Fallback>
                <p:oleObj name="Document" r:id="rId4" imgW="3546971" imgH="4323616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410200"/>
                        <a:ext cx="1011238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3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Fair Information Practice Principles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426791"/>
              </p:ext>
            </p:extLst>
          </p:nvPr>
        </p:nvGraphicFramePr>
        <p:xfrm>
          <a:off x="7924800" y="5410200"/>
          <a:ext cx="101123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cument" r:id="rId4" imgW="3546971" imgH="4323616" progId="Word.Document.12">
                  <p:embed/>
                </p:oleObj>
              </mc:Choice>
              <mc:Fallback>
                <p:oleObj name="Document" r:id="rId4" imgW="3546971" imgH="432361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410200"/>
                        <a:ext cx="1011238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4" descr="https://security.berkeley.edu/sites/default/files/uploads/FIPPS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876800" cy="392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27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3870</TotalTime>
  <Words>205</Words>
  <Application>Microsoft Office PowerPoint</Application>
  <PresentationFormat>On-screen Show (4:3)</PresentationFormat>
  <Paragraphs>39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Candara</vt:lpstr>
      <vt:lpstr>Symbol</vt:lpstr>
      <vt:lpstr>Waveform</vt:lpstr>
      <vt:lpstr>Custom Design</vt:lpstr>
      <vt:lpstr>Document</vt:lpstr>
      <vt:lpstr>From 0–60:  Privacy and the New Generation of Connected Cars </vt:lpstr>
      <vt:lpstr>PowerPoint Presentation</vt:lpstr>
      <vt:lpstr>What is a Connected Car?</vt:lpstr>
      <vt:lpstr>Telematics Systems</vt:lpstr>
      <vt:lpstr>Mobile Apps</vt:lpstr>
      <vt:lpstr>Public/Safety Services</vt:lpstr>
      <vt:lpstr>V2X</vt:lpstr>
      <vt:lpstr>Privacy Considerations</vt:lpstr>
      <vt:lpstr>Fair Information Practice Principles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comp2</dc:creator>
  <cp:lastModifiedBy>Josh Harris</cp:lastModifiedBy>
  <cp:revision>56</cp:revision>
  <cp:lastPrinted>2012-03-13T19:31:27Z</cp:lastPrinted>
  <dcterms:created xsi:type="dcterms:W3CDTF">2012-02-15T18:05:42Z</dcterms:created>
  <dcterms:modified xsi:type="dcterms:W3CDTF">2014-02-26T19:50:47Z</dcterms:modified>
</cp:coreProperties>
</file>