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45"/>
  </p:notesMasterIdLst>
  <p:handoutMasterIdLst>
    <p:handoutMasterId r:id="rId46"/>
  </p:handoutMasterIdLst>
  <p:sldIdLst>
    <p:sldId id="295" r:id="rId2"/>
    <p:sldId id="346" r:id="rId3"/>
    <p:sldId id="297" r:id="rId4"/>
    <p:sldId id="298" r:id="rId5"/>
    <p:sldId id="352" r:id="rId6"/>
    <p:sldId id="350" r:id="rId7"/>
    <p:sldId id="351" r:id="rId8"/>
    <p:sldId id="301" r:id="rId9"/>
    <p:sldId id="287" r:id="rId10"/>
    <p:sldId id="289" r:id="rId11"/>
    <p:sldId id="286" r:id="rId12"/>
    <p:sldId id="288" r:id="rId13"/>
    <p:sldId id="302" r:id="rId14"/>
    <p:sldId id="290" r:id="rId15"/>
    <p:sldId id="293" r:id="rId16"/>
    <p:sldId id="291" r:id="rId17"/>
    <p:sldId id="292" r:id="rId18"/>
    <p:sldId id="319" r:id="rId19"/>
    <p:sldId id="336" r:id="rId20"/>
    <p:sldId id="322" r:id="rId21"/>
    <p:sldId id="323" r:id="rId22"/>
    <p:sldId id="324" r:id="rId23"/>
    <p:sldId id="325" r:id="rId24"/>
    <p:sldId id="337" r:id="rId25"/>
    <p:sldId id="338" r:id="rId26"/>
    <p:sldId id="339" r:id="rId27"/>
    <p:sldId id="327" r:id="rId28"/>
    <p:sldId id="328" r:id="rId29"/>
    <p:sldId id="347" r:id="rId30"/>
    <p:sldId id="330" r:id="rId31"/>
    <p:sldId id="331" r:id="rId32"/>
    <p:sldId id="332" r:id="rId33"/>
    <p:sldId id="348" r:id="rId34"/>
    <p:sldId id="349" r:id="rId35"/>
    <p:sldId id="335" r:id="rId36"/>
    <p:sldId id="315" r:id="rId37"/>
    <p:sldId id="316" r:id="rId38"/>
    <p:sldId id="318" r:id="rId39"/>
    <p:sldId id="309" r:id="rId40"/>
    <p:sldId id="283" r:id="rId41"/>
    <p:sldId id="313" r:id="rId42"/>
    <p:sldId id="312" r:id="rId43"/>
    <p:sldId id="284" r:id="rId44"/>
  </p:sldIdLst>
  <p:sldSz cx="12436475" cy="6994525"/>
  <p:notesSz cx="6881813" cy="9296400"/>
  <p:custDataLst>
    <p:tags r:id="rId48"/>
  </p:custDataLst>
  <p:defaultTextStyle>
    <a:defPPr>
      <a:defRPr lang="en-US"/>
    </a:defPPr>
    <a:lvl1pPr marL="0" algn="l" defTabSz="555132" rtl="0" eaLnBrk="1" latinLnBrk="0" hangingPunct="1">
      <a:defRPr sz="2200" kern="1200">
        <a:solidFill>
          <a:schemeClr val="tx1"/>
        </a:solidFill>
        <a:latin typeface="+mn-lt"/>
        <a:ea typeface="+mn-ea"/>
        <a:cs typeface="+mn-cs"/>
      </a:defRPr>
    </a:lvl1pPr>
    <a:lvl2pPr marL="555132" algn="l" defTabSz="555132" rtl="0" eaLnBrk="1" latinLnBrk="0" hangingPunct="1">
      <a:defRPr sz="2200" kern="1200">
        <a:solidFill>
          <a:schemeClr val="tx1"/>
        </a:solidFill>
        <a:latin typeface="+mn-lt"/>
        <a:ea typeface="+mn-ea"/>
        <a:cs typeface="+mn-cs"/>
      </a:defRPr>
    </a:lvl2pPr>
    <a:lvl3pPr marL="1110264" algn="l" defTabSz="555132" rtl="0" eaLnBrk="1" latinLnBrk="0" hangingPunct="1">
      <a:defRPr sz="2200" kern="1200">
        <a:solidFill>
          <a:schemeClr val="tx1"/>
        </a:solidFill>
        <a:latin typeface="+mn-lt"/>
        <a:ea typeface="+mn-ea"/>
        <a:cs typeface="+mn-cs"/>
      </a:defRPr>
    </a:lvl3pPr>
    <a:lvl4pPr marL="1665397" algn="l" defTabSz="555132" rtl="0" eaLnBrk="1" latinLnBrk="0" hangingPunct="1">
      <a:defRPr sz="2200" kern="1200">
        <a:solidFill>
          <a:schemeClr val="tx1"/>
        </a:solidFill>
        <a:latin typeface="+mn-lt"/>
        <a:ea typeface="+mn-ea"/>
        <a:cs typeface="+mn-cs"/>
      </a:defRPr>
    </a:lvl4pPr>
    <a:lvl5pPr marL="2220529" algn="l" defTabSz="555132" rtl="0" eaLnBrk="1" latinLnBrk="0" hangingPunct="1">
      <a:defRPr sz="2200" kern="1200">
        <a:solidFill>
          <a:schemeClr val="tx1"/>
        </a:solidFill>
        <a:latin typeface="+mn-lt"/>
        <a:ea typeface="+mn-ea"/>
        <a:cs typeface="+mn-cs"/>
      </a:defRPr>
    </a:lvl5pPr>
    <a:lvl6pPr marL="2775661" algn="l" defTabSz="555132" rtl="0" eaLnBrk="1" latinLnBrk="0" hangingPunct="1">
      <a:defRPr sz="2200" kern="1200">
        <a:solidFill>
          <a:schemeClr val="tx1"/>
        </a:solidFill>
        <a:latin typeface="+mn-lt"/>
        <a:ea typeface="+mn-ea"/>
        <a:cs typeface="+mn-cs"/>
      </a:defRPr>
    </a:lvl6pPr>
    <a:lvl7pPr marL="3330793" algn="l" defTabSz="555132" rtl="0" eaLnBrk="1" latinLnBrk="0" hangingPunct="1">
      <a:defRPr sz="2200" kern="1200">
        <a:solidFill>
          <a:schemeClr val="tx1"/>
        </a:solidFill>
        <a:latin typeface="+mn-lt"/>
        <a:ea typeface="+mn-ea"/>
        <a:cs typeface="+mn-cs"/>
      </a:defRPr>
    </a:lvl7pPr>
    <a:lvl8pPr marL="3885926" algn="l" defTabSz="555132" rtl="0" eaLnBrk="1" latinLnBrk="0" hangingPunct="1">
      <a:defRPr sz="2200" kern="1200">
        <a:solidFill>
          <a:schemeClr val="tx1"/>
        </a:solidFill>
        <a:latin typeface="+mn-lt"/>
        <a:ea typeface="+mn-ea"/>
        <a:cs typeface="+mn-cs"/>
      </a:defRPr>
    </a:lvl8pPr>
    <a:lvl9pPr marL="4441058" algn="l" defTabSz="55513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3">
          <p15:clr>
            <a:srgbClr val="A4A3A4"/>
          </p15:clr>
        </p15:guide>
        <p15:guide id="2" pos="34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a:srgbClr val="2674BA"/>
    <a:srgbClr val="FFFFFF"/>
    <a:srgbClr val="33A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87478" autoAdjust="0"/>
  </p:normalViewPr>
  <p:slideViewPr>
    <p:cSldViewPr snapToGrid="0" snapToObjects="1">
      <p:cViewPr varScale="1">
        <p:scale>
          <a:sx n="90" d="100"/>
          <a:sy n="90" d="100"/>
        </p:scale>
        <p:origin x="-752" y="-112"/>
      </p:cViewPr>
      <p:guideLst>
        <p:guide orient="horz" pos="2203"/>
        <p:guide pos="34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7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6D8C95BA-5DA0-48A6-B529-41BA618335AE}" type="datetimeFigureOut">
              <a:rPr lang="en-US" smtClean="0"/>
              <a:pPr/>
              <a:t>5/19/16</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07FA5C4-4A1C-4280-B90C-5C56D3F799E0}" type="slidenum">
              <a:rPr lang="en-US" smtClean="0"/>
              <a:pPr/>
              <a:t>‹#›</a:t>
            </a:fld>
            <a:endParaRPr lang="en-US" dirty="0"/>
          </a:p>
        </p:txBody>
      </p:sp>
    </p:spTree>
    <p:extLst>
      <p:ext uri="{BB962C8B-B14F-4D97-AF65-F5344CB8AC3E}">
        <p14:creationId xmlns:p14="http://schemas.microsoft.com/office/powerpoint/2010/main" val="2865927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AD4613E4-0FBF-B541-BB2F-86663816F8B1}" type="datetimeFigureOut">
              <a:rPr lang="en-US" smtClean="0"/>
              <a:pPr/>
              <a:t>5/19/16</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4041E785-0A63-D44B-93CA-4CE5AE406E1D}" type="slidenum">
              <a:rPr lang="en-US" smtClean="0"/>
              <a:pPr/>
              <a:t>‹#›</a:t>
            </a:fld>
            <a:endParaRPr lang="en-US" dirty="0"/>
          </a:p>
        </p:txBody>
      </p:sp>
    </p:spTree>
    <p:extLst>
      <p:ext uri="{BB962C8B-B14F-4D97-AF65-F5344CB8AC3E}">
        <p14:creationId xmlns:p14="http://schemas.microsoft.com/office/powerpoint/2010/main" val="17118633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0D59EF6-DB39-4FD1-8463-7599FDD703A6}" type="slidenum">
              <a:rPr lang="en-US" smtClean="0"/>
              <a:pPr/>
              <a:t>3</a:t>
            </a:fld>
            <a:endParaRPr lang="en-US" dirty="0" smtClean="0"/>
          </a:p>
        </p:txBody>
      </p:sp>
      <p:sp>
        <p:nvSpPr>
          <p:cNvPr id="56323" name="Rectangle 2"/>
          <p:cNvSpPr>
            <a:spLocks noGrp="1" noRot="1" noChangeAspect="1" noChangeArrowheads="1" noTextEdit="1"/>
          </p:cNvSpPr>
          <p:nvPr>
            <p:ph type="sldImg"/>
          </p:nvPr>
        </p:nvSpPr>
        <p:spPr>
          <a:xfrm>
            <a:off x="336550" y="700088"/>
            <a:ext cx="6194425" cy="3484562"/>
          </a:xfrm>
          <a:solidFill>
            <a:srgbClr val="FFFFFF"/>
          </a:solidFill>
          <a:ln/>
        </p:spPr>
      </p:sp>
      <p:sp>
        <p:nvSpPr>
          <p:cNvPr id="56324" name="Rectangle 3"/>
          <p:cNvSpPr>
            <a:spLocks noGrp="1" noChangeArrowheads="1"/>
          </p:cNvSpPr>
          <p:nvPr>
            <p:ph type="body" idx="1"/>
          </p:nvPr>
        </p:nvSpPr>
        <p:spPr>
          <a:xfrm>
            <a:off x="913262" y="4416108"/>
            <a:ext cx="5031482" cy="4180836"/>
          </a:xfrm>
          <a:solidFill>
            <a:srgbClr val="FFFFFF"/>
          </a:solidFill>
          <a:ln>
            <a:solidFill>
              <a:srgbClr val="000000"/>
            </a:solidFill>
          </a:ln>
        </p:spPr>
        <p:txBody>
          <a:bodyPr/>
          <a:lstStyle/>
          <a:p>
            <a:pPr eaLnBrk="1" hangingPunct="1"/>
            <a:endParaRPr lang="en-CA" dirty="0" smtClean="0"/>
          </a:p>
        </p:txBody>
      </p:sp>
    </p:spTree>
    <p:extLst>
      <p:ext uri="{BB962C8B-B14F-4D97-AF65-F5344CB8AC3E}">
        <p14:creationId xmlns:p14="http://schemas.microsoft.com/office/powerpoint/2010/main" val="384056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15</a:t>
            </a:fld>
            <a:endParaRPr lang="en-US" dirty="0"/>
          </a:p>
        </p:txBody>
      </p:sp>
    </p:spTree>
    <p:extLst>
      <p:ext uri="{BB962C8B-B14F-4D97-AF65-F5344CB8AC3E}">
        <p14:creationId xmlns:p14="http://schemas.microsoft.com/office/powerpoint/2010/main" val="361851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16</a:t>
            </a:fld>
            <a:endParaRPr lang="en-US" dirty="0"/>
          </a:p>
        </p:txBody>
      </p:sp>
    </p:spTree>
    <p:extLst>
      <p:ext uri="{BB962C8B-B14F-4D97-AF65-F5344CB8AC3E}">
        <p14:creationId xmlns:p14="http://schemas.microsoft.com/office/powerpoint/2010/main" val="363349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17</a:t>
            </a:fld>
            <a:endParaRPr lang="en-US" dirty="0"/>
          </a:p>
        </p:txBody>
      </p:sp>
    </p:spTree>
    <p:extLst>
      <p:ext uri="{BB962C8B-B14F-4D97-AF65-F5344CB8AC3E}">
        <p14:creationId xmlns:p14="http://schemas.microsoft.com/office/powerpoint/2010/main" val="427999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18</a:t>
            </a:fld>
            <a:endParaRPr lang="en-US" dirty="0"/>
          </a:p>
        </p:txBody>
      </p:sp>
    </p:spTree>
    <p:extLst>
      <p:ext uri="{BB962C8B-B14F-4D97-AF65-F5344CB8AC3E}">
        <p14:creationId xmlns:p14="http://schemas.microsoft.com/office/powerpoint/2010/main" val="265349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19</a:t>
            </a:fld>
            <a:endParaRPr lang="en-US" dirty="0"/>
          </a:p>
        </p:txBody>
      </p:sp>
    </p:spTree>
    <p:extLst>
      <p:ext uri="{BB962C8B-B14F-4D97-AF65-F5344CB8AC3E}">
        <p14:creationId xmlns:p14="http://schemas.microsoft.com/office/powerpoint/2010/main" val="290250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21</a:t>
            </a:fld>
            <a:endParaRPr lang="en-US" dirty="0"/>
          </a:p>
        </p:txBody>
      </p:sp>
    </p:spTree>
    <p:extLst>
      <p:ext uri="{BB962C8B-B14F-4D97-AF65-F5344CB8AC3E}">
        <p14:creationId xmlns:p14="http://schemas.microsoft.com/office/powerpoint/2010/main" val="223131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22</a:t>
            </a:fld>
            <a:endParaRPr lang="en-US" dirty="0"/>
          </a:p>
        </p:txBody>
      </p:sp>
    </p:spTree>
    <p:extLst>
      <p:ext uri="{BB962C8B-B14F-4D97-AF65-F5344CB8AC3E}">
        <p14:creationId xmlns:p14="http://schemas.microsoft.com/office/powerpoint/2010/main" val="319351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23</a:t>
            </a:fld>
            <a:endParaRPr lang="en-US" dirty="0"/>
          </a:p>
        </p:txBody>
      </p:sp>
    </p:spTree>
    <p:extLst>
      <p:ext uri="{BB962C8B-B14F-4D97-AF65-F5344CB8AC3E}">
        <p14:creationId xmlns:p14="http://schemas.microsoft.com/office/powerpoint/2010/main" val="1976100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24</a:t>
            </a:fld>
            <a:endParaRPr lang="en-US" dirty="0"/>
          </a:p>
        </p:txBody>
      </p:sp>
    </p:spTree>
    <p:extLst>
      <p:ext uri="{BB962C8B-B14F-4D97-AF65-F5344CB8AC3E}">
        <p14:creationId xmlns:p14="http://schemas.microsoft.com/office/powerpoint/2010/main" val="299942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25</a:t>
            </a:fld>
            <a:endParaRPr lang="en-US" dirty="0"/>
          </a:p>
        </p:txBody>
      </p:sp>
    </p:spTree>
    <p:extLst>
      <p:ext uri="{BB962C8B-B14F-4D97-AF65-F5344CB8AC3E}">
        <p14:creationId xmlns:p14="http://schemas.microsoft.com/office/powerpoint/2010/main" val="228581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*Please consider this information qualitative and directional only.</a:t>
            </a:r>
          </a:p>
        </p:txBody>
      </p:sp>
      <p:sp>
        <p:nvSpPr>
          <p:cNvPr id="4" name="Slide Number Placeholder 3"/>
          <p:cNvSpPr>
            <a:spLocks noGrp="1"/>
          </p:cNvSpPr>
          <p:nvPr>
            <p:ph type="sldNum" sz="quarter" idx="10"/>
          </p:nvPr>
        </p:nvSpPr>
        <p:spPr/>
        <p:txBody>
          <a:bodyPr/>
          <a:lstStyle/>
          <a:p>
            <a:fld id="{4041E785-0A63-D44B-93CA-4CE5AE406E1D}" type="slidenum">
              <a:rPr lang="en-US" smtClean="0"/>
              <a:pPr/>
              <a:t>5</a:t>
            </a:fld>
            <a:endParaRPr lang="en-US" dirty="0"/>
          </a:p>
        </p:txBody>
      </p:sp>
    </p:spTree>
    <p:extLst>
      <p:ext uri="{BB962C8B-B14F-4D97-AF65-F5344CB8AC3E}">
        <p14:creationId xmlns:p14="http://schemas.microsoft.com/office/powerpoint/2010/main" val="2428983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26</a:t>
            </a:fld>
            <a:endParaRPr lang="en-US" dirty="0"/>
          </a:p>
        </p:txBody>
      </p:sp>
    </p:spTree>
    <p:extLst>
      <p:ext uri="{BB962C8B-B14F-4D97-AF65-F5344CB8AC3E}">
        <p14:creationId xmlns:p14="http://schemas.microsoft.com/office/powerpoint/2010/main" val="3361624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27</a:t>
            </a:fld>
            <a:endParaRPr lang="en-US" dirty="0"/>
          </a:p>
        </p:txBody>
      </p:sp>
    </p:spTree>
    <p:extLst>
      <p:ext uri="{BB962C8B-B14F-4D97-AF65-F5344CB8AC3E}">
        <p14:creationId xmlns:p14="http://schemas.microsoft.com/office/powerpoint/2010/main" val="411895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28</a:t>
            </a:fld>
            <a:endParaRPr lang="en-US" dirty="0"/>
          </a:p>
        </p:txBody>
      </p:sp>
    </p:spTree>
    <p:extLst>
      <p:ext uri="{BB962C8B-B14F-4D97-AF65-F5344CB8AC3E}">
        <p14:creationId xmlns:p14="http://schemas.microsoft.com/office/powerpoint/2010/main" val="231167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29</a:t>
            </a:fld>
            <a:endParaRPr lang="en-US" dirty="0"/>
          </a:p>
        </p:txBody>
      </p:sp>
    </p:spTree>
    <p:extLst>
      <p:ext uri="{BB962C8B-B14F-4D97-AF65-F5344CB8AC3E}">
        <p14:creationId xmlns:p14="http://schemas.microsoft.com/office/powerpoint/2010/main" val="3953664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31</a:t>
            </a:fld>
            <a:endParaRPr lang="en-US" dirty="0"/>
          </a:p>
        </p:txBody>
      </p:sp>
    </p:spTree>
    <p:extLst>
      <p:ext uri="{BB962C8B-B14F-4D97-AF65-F5344CB8AC3E}">
        <p14:creationId xmlns:p14="http://schemas.microsoft.com/office/powerpoint/2010/main" val="1774104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32</a:t>
            </a:fld>
            <a:endParaRPr lang="en-US" dirty="0"/>
          </a:p>
        </p:txBody>
      </p:sp>
    </p:spTree>
    <p:extLst>
      <p:ext uri="{BB962C8B-B14F-4D97-AF65-F5344CB8AC3E}">
        <p14:creationId xmlns:p14="http://schemas.microsoft.com/office/powerpoint/2010/main" val="1210201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33</a:t>
            </a:fld>
            <a:endParaRPr lang="en-US" dirty="0"/>
          </a:p>
        </p:txBody>
      </p:sp>
    </p:spTree>
    <p:extLst>
      <p:ext uri="{BB962C8B-B14F-4D97-AF65-F5344CB8AC3E}">
        <p14:creationId xmlns:p14="http://schemas.microsoft.com/office/powerpoint/2010/main" val="4237957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34</a:t>
            </a:fld>
            <a:endParaRPr lang="en-US" dirty="0"/>
          </a:p>
        </p:txBody>
      </p:sp>
    </p:spTree>
    <p:extLst>
      <p:ext uri="{BB962C8B-B14F-4D97-AF65-F5344CB8AC3E}">
        <p14:creationId xmlns:p14="http://schemas.microsoft.com/office/powerpoint/2010/main" val="235701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35</a:t>
            </a:fld>
            <a:endParaRPr lang="en-US" dirty="0"/>
          </a:p>
        </p:txBody>
      </p:sp>
    </p:spTree>
    <p:extLst>
      <p:ext uri="{BB962C8B-B14F-4D97-AF65-F5344CB8AC3E}">
        <p14:creationId xmlns:p14="http://schemas.microsoft.com/office/powerpoint/2010/main" val="357632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37</a:t>
            </a:fld>
            <a:endParaRPr lang="en-US" dirty="0"/>
          </a:p>
        </p:txBody>
      </p:sp>
    </p:spTree>
    <p:extLst>
      <p:ext uri="{BB962C8B-B14F-4D97-AF65-F5344CB8AC3E}">
        <p14:creationId xmlns:p14="http://schemas.microsoft.com/office/powerpoint/2010/main" val="275653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6</a:t>
            </a:fld>
            <a:endParaRPr lang="en-US" dirty="0"/>
          </a:p>
        </p:txBody>
      </p:sp>
    </p:spTree>
    <p:extLst>
      <p:ext uri="{BB962C8B-B14F-4D97-AF65-F5344CB8AC3E}">
        <p14:creationId xmlns:p14="http://schemas.microsoft.com/office/powerpoint/2010/main" val="3456924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38</a:t>
            </a:fld>
            <a:endParaRPr lang="en-US" dirty="0"/>
          </a:p>
        </p:txBody>
      </p:sp>
    </p:spTree>
    <p:extLst>
      <p:ext uri="{BB962C8B-B14F-4D97-AF65-F5344CB8AC3E}">
        <p14:creationId xmlns:p14="http://schemas.microsoft.com/office/powerpoint/2010/main" val="383216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7</a:t>
            </a:fld>
            <a:endParaRPr lang="en-US" dirty="0"/>
          </a:p>
        </p:txBody>
      </p:sp>
    </p:spTree>
    <p:extLst>
      <p:ext uri="{BB962C8B-B14F-4D97-AF65-F5344CB8AC3E}">
        <p14:creationId xmlns:p14="http://schemas.microsoft.com/office/powerpoint/2010/main" val="354911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9</a:t>
            </a:fld>
            <a:endParaRPr lang="en-US" dirty="0"/>
          </a:p>
        </p:txBody>
      </p:sp>
    </p:spTree>
    <p:extLst>
      <p:ext uri="{BB962C8B-B14F-4D97-AF65-F5344CB8AC3E}">
        <p14:creationId xmlns:p14="http://schemas.microsoft.com/office/powerpoint/2010/main" val="2067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10</a:t>
            </a:fld>
            <a:endParaRPr lang="en-US" dirty="0"/>
          </a:p>
        </p:txBody>
      </p:sp>
    </p:spTree>
    <p:extLst>
      <p:ext uri="{BB962C8B-B14F-4D97-AF65-F5344CB8AC3E}">
        <p14:creationId xmlns:p14="http://schemas.microsoft.com/office/powerpoint/2010/main" val="414773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11</a:t>
            </a:fld>
            <a:endParaRPr lang="en-US" dirty="0"/>
          </a:p>
        </p:txBody>
      </p:sp>
    </p:spTree>
    <p:extLst>
      <p:ext uri="{BB962C8B-B14F-4D97-AF65-F5344CB8AC3E}">
        <p14:creationId xmlns:p14="http://schemas.microsoft.com/office/powerpoint/2010/main" val="212693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12</a:t>
            </a:fld>
            <a:endParaRPr lang="en-US" dirty="0"/>
          </a:p>
        </p:txBody>
      </p:sp>
    </p:spTree>
    <p:extLst>
      <p:ext uri="{BB962C8B-B14F-4D97-AF65-F5344CB8AC3E}">
        <p14:creationId xmlns:p14="http://schemas.microsoft.com/office/powerpoint/2010/main" val="337901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*Please consider this information qualitative and directional only.</a:t>
            </a:r>
            <a:endParaRPr lang="en-US" dirty="0"/>
          </a:p>
        </p:txBody>
      </p:sp>
      <p:sp>
        <p:nvSpPr>
          <p:cNvPr id="4" name="Slide Number Placeholder 3"/>
          <p:cNvSpPr>
            <a:spLocks noGrp="1"/>
          </p:cNvSpPr>
          <p:nvPr>
            <p:ph type="sldNum" sz="quarter" idx="10"/>
          </p:nvPr>
        </p:nvSpPr>
        <p:spPr/>
        <p:txBody>
          <a:bodyPr/>
          <a:lstStyle/>
          <a:p>
            <a:fld id="{4041E785-0A63-D44B-93CA-4CE5AE406E1D}" type="slidenum">
              <a:rPr lang="en-US" smtClean="0"/>
              <a:pPr/>
              <a:t>14</a:t>
            </a:fld>
            <a:endParaRPr lang="en-US" dirty="0"/>
          </a:p>
        </p:txBody>
      </p:sp>
    </p:spTree>
    <p:extLst>
      <p:ext uri="{BB962C8B-B14F-4D97-AF65-F5344CB8AC3E}">
        <p14:creationId xmlns:p14="http://schemas.microsoft.com/office/powerpoint/2010/main" val="195494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comscore.com" TargetMode="External"/><Relationship Id="rId4" Type="http://schemas.openxmlformats.org/officeDocument/2006/relationships/hyperlink" Target="http://www.twitter.com/comscore" TargetMode="External"/><Relationship Id="rId5" Type="http://schemas.openxmlformats.org/officeDocument/2006/relationships/hyperlink" Target="http://www.linkedin.com/company/comscore" TargetMode="External"/><Relationship Id="rId6" Type="http://schemas.openxmlformats.org/officeDocument/2006/relationships/hyperlink" Target="http://www.facebook.com/comscoreinc" TargetMode="External"/><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comscore.com" TargetMode="External"/><Relationship Id="rId4" Type="http://schemas.openxmlformats.org/officeDocument/2006/relationships/hyperlink" Target="http://www.twitter.com/comscoreEMEA" TargetMode="External"/><Relationship Id="rId5" Type="http://schemas.openxmlformats.org/officeDocument/2006/relationships/hyperlink" Target="http://www.linkedin.com/company/comscore" TargetMode="External"/><Relationship Id="rId6" Type="http://schemas.openxmlformats.org/officeDocument/2006/relationships/hyperlink" Target="http://www.facebook.com/comscoreinc" TargetMode="External"/><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comscore.com" TargetMode="External"/><Relationship Id="rId4" Type="http://schemas.openxmlformats.org/officeDocument/2006/relationships/hyperlink" Target="http://www.twitter.com/comscoreLATAM" TargetMode="External"/><Relationship Id="rId5" Type="http://schemas.openxmlformats.org/officeDocument/2006/relationships/hyperlink" Target="http://www.linkedin.com/company/comscore" TargetMode="External"/><Relationship Id="rId6" Type="http://schemas.openxmlformats.org/officeDocument/2006/relationships/hyperlink" Target="http://www.facebook.com/comscoreinc" TargetMode="External"/><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comscore.com" TargetMode="External"/><Relationship Id="rId4" Type="http://schemas.openxmlformats.org/officeDocument/2006/relationships/hyperlink" Target="http://www.twitter.com/comscoreAPAC" TargetMode="External"/><Relationship Id="rId5" Type="http://schemas.openxmlformats.org/officeDocument/2006/relationships/hyperlink" Target="http://www.linkedin.com/company/comscore" TargetMode="External"/><Relationship Id="rId6" Type="http://schemas.openxmlformats.org/officeDocument/2006/relationships/hyperlink" Target="http://www.facebook.com/comscoreinc" TargetMode="External"/><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comscore.com" TargetMode="External"/><Relationship Id="rId4" Type="http://schemas.openxmlformats.org/officeDocument/2006/relationships/hyperlink" Target="http://www.linkedin.com/company/comscore" TargetMode="External"/><Relationship Id="rId5" Type="http://schemas.openxmlformats.org/officeDocument/2006/relationships/hyperlink" Target="http://www.facebook.com/comscoreinc" TargetMode="External"/><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0" name="Content Placeholder 8" descr="DustCoverSlide_blank.png"/>
          <p:cNvPicPr>
            <a:picLocks noChangeAspect="1"/>
          </p:cNvPicPr>
          <p:nvPr userDrawn="1"/>
        </p:nvPicPr>
        <p:blipFill rotWithShape="1">
          <a:blip r:embed="rId2" cstate="print">
            <a:extLst>
              <a:ext uri="{28A0092B-C50C-407E-A947-70E740481C1C}">
                <a14:useLocalDpi xmlns:a14="http://schemas.microsoft.com/office/drawing/2010/main"/>
              </a:ext>
            </a:extLst>
          </a:blip>
          <a:srcRect l="-2" t="2006" b="47945"/>
          <a:stretch/>
        </p:blipFill>
        <p:spPr>
          <a:xfrm>
            <a:off x="-10949" y="3494434"/>
            <a:ext cx="12447424" cy="3500090"/>
          </a:xfrm>
          <a:prstGeom prst="rect">
            <a:avLst/>
          </a:prstGeom>
        </p:spPr>
      </p:pic>
      <p:sp>
        <p:nvSpPr>
          <p:cNvPr id="2" name="Title 1"/>
          <p:cNvSpPr>
            <a:spLocks noGrp="1"/>
          </p:cNvSpPr>
          <p:nvPr>
            <p:ph type="ctrTitle"/>
          </p:nvPr>
        </p:nvSpPr>
        <p:spPr>
          <a:xfrm>
            <a:off x="272046" y="152385"/>
            <a:ext cx="9601200" cy="2286000"/>
          </a:xfrm>
        </p:spPr>
        <p:txBody>
          <a:bodyPr vert="horz" lIns="111026" tIns="0" rIns="111026" bIns="55513" rtlCol="0" anchor="b" anchorCtr="0">
            <a:normAutofit/>
          </a:bodyPr>
          <a:lstStyle>
            <a:lvl1pPr>
              <a:defRPr lang="en-US" sz="4800" kern="0" dirty="0">
                <a:ea typeface="+mn-ea"/>
              </a:defRPr>
            </a:lvl1pPr>
          </a:lstStyle>
          <a:p>
            <a:pPr marL="0" lvl="0" algn="l" defTabSz="914400" rtl="0" latinLnBrk="0"/>
            <a:r>
              <a:rPr lang="en-US" smtClean="0"/>
              <a:t>Click to edit Master title style</a:t>
            </a:r>
            <a:endParaRPr lang="en-US" dirty="0"/>
          </a:p>
        </p:txBody>
      </p:sp>
      <p:sp>
        <p:nvSpPr>
          <p:cNvPr id="3" name="Subtitle 2"/>
          <p:cNvSpPr>
            <a:spLocks noGrp="1"/>
          </p:cNvSpPr>
          <p:nvPr>
            <p:ph type="subTitle" idx="1"/>
          </p:nvPr>
        </p:nvSpPr>
        <p:spPr>
          <a:xfrm>
            <a:off x="272049" y="2438385"/>
            <a:ext cx="9601197" cy="914400"/>
          </a:xfrm>
          <a:noFill/>
        </p:spPr>
        <p:txBody>
          <a:bodyPr vert="horz" lIns="111026" tIns="55513" rIns="111026" bIns="55513" rtlCol="0" anchor="ctr">
            <a:normAutofit/>
          </a:bodyPr>
          <a:lstStyle>
            <a:lvl1pPr>
              <a:defRPr lang="en-US" sz="2400" b="0" kern="0" dirty="0">
                <a:solidFill>
                  <a:schemeClr val="tx1"/>
                </a:solidFill>
              </a:defRPr>
            </a:lvl1pPr>
          </a:lstStyle>
          <a:p>
            <a:pPr lvl="0" algn="l" defTabSz="914400" rtl="0" latinLnBrk="0"/>
            <a:r>
              <a:rPr lang="en-US" smtClean="0"/>
              <a:t>Click to edit Master subtitle style</a:t>
            </a:r>
            <a:endParaRPr lang="en-US" dirty="0"/>
          </a:p>
        </p:txBody>
      </p:sp>
      <p:sp>
        <p:nvSpPr>
          <p:cNvPr id="14" name="Text Placeholder 13"/>
          <p:cNvSpPr>
            <a:spLocks noGrp="1"/>
          </p:cNvSpPr>
          <p:nvPr>
            <p:ph type="body" sz="quarter" idx="12" hasCustomPrompt="1"/>
          </p:nvPr>
        </p:nvSpPr>
        <p:spPr>
          <a:xfrm>
            <a:off x="276368" y="3656610"/>
            <a:ext cx="7087354" cy="1828800"/>
          </a:xfrm>
          <a:noFill/>
        </p:spPr>
        <p:txBody>
          <a:bodyPr vert="horz" lIns="111026" tIns="54864" rIns="111026" bIns="55513" rtlCol="0">
            <a:normAutofit/>
          </a:bodyPr>
          <a:lstStyle>
            <a:lvl1pPr>
              <a:spcBef>
                <a:spcPts val="0"/>
              </a:spcBef>
              <a:defRPr lang="en-US" sz="2400" b="1" dirty="0">
                <a:solidFill>
                  <a:srgbClr val="FFFFFF"/>
                </a:solidFill>
              </a:defRPr>
            </a:lvl1pPr>
          </a:lstStyle>
          <a:p>
            <a:r>
              <a:rPr lang="en-US" dirty="0" smtClean="0">
                <a:solidFill>
                  <a:srgbClr val="FFFFFF"/>
                </a:solidFill>
              </a:rPr>
              <a:t>Name, Title</a:t>
            </a:r>
          </a:p>
          <a:p>
            <a:r>
              <a:rPr lang="en-US" b="0" dirty="0" smtClean="0">
                <a:solidFill>
                  <a:srgbClr val="FFFFFF"/>
                </a:solidFill>
              </a:rPr>
              <a:t>Date</a:t>
            </a:r>
          </a:p>
        </p:txBody>
      </p:sp>
      <p:sp>
        <p:nvSpPr>
          <p:cNvPr id="11" name="Text Placeholder 2"/>
          <p:cNvSpPr txBox="1">
            <a:spLocks/>
          </p:cNvSpPr>
          <p:nvPr userDrawn="1"/>
        </p:nvSpPr>
        <p:spPr>
          <a:xfrm>
            <a:off x="272049" y="6557634"/>
            <a:ext cx="12093342" cy="436891"/>
          </a:xfrm>
          <a:prstGeom prst="rect">
            <a:avLst/>
          </a:prstGeom>
        </p:spPr>
        <p:txBody>
          <a:bodyPr vert="horz" lIns="91440" tIns="55513" rIns="222053" bIns="55513"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http://comscore.com/About_comScore/Patents</a:t>
            </a:r>
            <a:endParaRPr lang="en-US" sz="900" kern="500" dirty="0">
              <a:solidFill>
                <a:schemeClr val="bg1"/>
              </a:solidFill>
            </a:endParaRPr>
          </a:p>
        </p:txBody>
      </p:sp>
      <p:pic>
        <p:nvPicPr>
          <p:cNvPr id="4" name="Picture 3" descr="comScore_Logo_2016_1c_White_TRBG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368" y="5914162"/>
            <a:ext cx="2362513" cy="457160"/>
          </a:xfrm>
          <a:prstGeom prst="rect">
            <a:avLst/>
          </a:prstGeom>
        </p:spPr>
      </p:pic>
    </p:spTree>
    <p:extLst>
      <p:ext uri="{BB962C8B-B14F-4D97-AF65-F5344CB8AC3E}">
        <p14:creationId xmlns:p14="http://schemas.microsoft.com/office/powerpoint/2010/main" val="254143272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7" name="Content Placeholder 3"/>
          <p:cNvSpPr>
            <a:spLocks noGrp="1"/>
          </p:cNvSpPr>
          <p:nvPr>
            <p:ph sz="quarter" idx="20"/>
          </p:nvPr>
        </p:nvSpPr>
        <p:spPr>
          <a:xfrm>
            <a:off x="276226" y="1262063"/>
            <a:ext cx="5803828"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quarter" idx="21"/>
          </p:nvPr>
        </p:nvSpPr>
        <p:spPr>
          <a:xfrm>
            <a:off x="6356421" y="1262063"/>
            <a:ext cx="5803828"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2" name="Title 2"/>
          <p:cNvSpPr>
            <a:spLocks noGrp="1"/>
          </p:cNvSpPr>
          <p:nvPr>
            <p:ph type="title"/>
          </p:nvPr>
        </p:nvSpPr>
        <p:spPr>
          <a:xfrm>
            <a:off x="276366" y="0"/>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15"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59560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with grey header">
    <p:spTree>
      <p:nvGrpSpPr>
        <p:cNvPr id="1" name=""/>
        <p:cNvGrpSpPr/>
        <p:nvPr/>
      </p:nvGrpSpPr>
      <p:grpSpPr>
        <a:xfrm>
          <a:off x="0" y="0"/>
          <a:ext cx="0" cy="0"/>
          <a:chOff x="0" y="0"/>
          <a:chExt cx="0" cy="0"/>
        </a:xfrm>
      </p:grpSpPr>
      <p:sp>
        <p:nvSpPr>
          <p:cNvPr id="9" name="TextBox 8"/>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6"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3" name="Rectangle 12"/>
          <p:cNvSpPr/>
          <p:nvPr userDrawn="1"/>
        </p:nvSpPr>
        <p:spPr>
          <a:xfrm>
            <a:off x="0" y="0"/>
            <a:ext cx="12436475" cy="1143000"/>
          </a:xfrm>
          <a:prstGeom prst="rect">
            <a:avLst/>
          </a:prstGeom>
          <a:solidFill>
            <a:schemeClr val="tx1">
              <a:lumMod val="50000"/>
            </a:schemeClr>
          </a:solidFill>
          <a:ln>
            <a:noFill/>
          </a:ln>
        </p:spPr>
        <p:style>
          <a:lnRef idx="2">
            <a:schemeClr val="accent3"/>
          </a:lnRef>
          <a:fillRef idx="1">
            <a:schemeClr val="lt1"/>
          </a:fillRef>
          <a:effectRef idx="0">
            <a:schemeClr val="accent3"/>
          </a:effectRef>
          <a:fontRef idx="minor">
            <a:schemeClr val="dk1"/>
          </a:fontRef>
        </p:style>
        <p:txBody>
          <a:bodyPr lIns="111026" tIns="55513" rIns="111026" bIns="55513" rtlCol="0" anchor="ctr"/>
          <a:lstStyle/>
          <a:p>
            <a:pPr algn="r"/>
            <a:endParaRPr lang="en-US" dirty="0"/>
          </a:p>
        </p:txBody>
      </p:sp>
      <p:sp>
        <p:nvSpPr>
          <p:cNvPr id="14" name="Title 2"/>
          <p:cNvSpPr>
            <a:spLocks noGrp="1"/>
          </p:cNvSpPr>
          <p:nvPr>
            <p:ph type="title"/>
          </p:nvPr>
        </p:nvSpPr>
        <p:spPr>
          <a:xfrm>
            <a:off x="276366" y="-1"/>
            <a:ext cx="11883743" cy="1143000"/>
          </a:xfrm>
        </p:spPr>
        <p:txBody>
          <a:bodyPr anchor="ctr" anchorCtr="0"/>
          <a:lstStyle>
            <a:lvl1pPr>
              <a:defRPr>
                <a:solidFill>
                  <a:schemeClr val="bg1"/>
                </a:solidFill>
              </a:defRPr>
            </a:lvl1pPr>
          </a:lstStyle>
          <a:p>
            <a:r>
              <a:rPr lang="en-US" smtClean="0"/>
              <a:t>Click to edit Master title style</a:t>
            </a:r>
            <a:endParaRPr lang="en-US" dirty="0"/>
          </a:p>
        </p:txBody>
      </p:sp>
      <p:sp>
        <p:nvSpPr>
          <p:cNvPr id="8" name="Content Placeholder 3"/>
          <p:cNvSpPr>
            <a:spLocks noGrp="1"/>
          </p:cNvSpPr>
          <p:nvPr>
            <p:ph sz="quarter" idx="20"/>
          </p:nvPr>
        </p:nvSpPr>
        <p:spPr>
          <a:xfrm>
            <a:off x="276226" y="1262063"/>
            <a:ext cx="5803828"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quarter" idx="21"/>
          </p:nvPr>
        </p:nvSpPr>
        <p:spPr>
          <a:xfrm>
            <a:off x="6356421" y="1262063"/>
            <a:ext cx="5803828" cy="50292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560976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with top text">
    <p:spTree>
      <p:nvGrpSpPr>
        <p:cNvPr id="1" name=""/>
        <p:cNvGrpSpPr/>
        <p:nvPr/>
      </p:nvGrpSpPr>
      <p:grpSpPr>
        <a:xfrm>
          <a:off x="0" y="0"/>
          <a:ext cx="0" cy="0"/>
          <a:chOff x="0" y="0"/>
          <a:chExt cx="0" cy="0"/>
        </a:xfrm>
      </p:grpSpPr>
      <p:sp>
        <p:nvSpPr>
          <p:cNvPr id="15" name="Content Placeholder 3"/>
          <p:cNvSpPr>
            <a:spLocks noGrp="1"/>
          </p:cNvSpPr>
          <p:nvPr>
            <p:ph sz="quarter" idx="20"/>
          </p:nvPr>
        </p:nvSpPr>
        <p:spPr>
          <a:xfrm>
            <a:off x="276226" y="2176273"/>
            <a:ext cx="5803828" cy="411499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1"/>
          </p:nvPr>
        </p:nvSpPr>
        <p:spPr>
          <a:xfrm>
            <a:off x="6356421" y="2176273"/>
            <a:ext cx="5803828" cy="411499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22" name="Text Placeholder 7"/>
          <p:cNvSpPr>
            <a:spLocks noGrp="1"/>
          </p:cNvSpPr>
          <p:nvPr>
            <p:ph type="body" sz="quarter" idx="13"/>
          </p:nvPr>
        </p:nvSpPr>
        <p:spPr>
          <a:xfrm>
            <a:off x="276366" y="1261872"/>
            <a:ext cx="5803688" cy="914400"/>
          </a:xfrm>
        </p:spPr>
        <p:txBody>
          <a:bodyPr vert="horz" lIns="111026" tIns="55513" rIns="111026" bIns="55513" rtlCol="0">
            <a:normAutofit/>
          </a:bodyPr>
          <a:lstStyle>
            <a:lvl1pPr>
              <a:defRPr lang="en-US" sz="1700" dirty="0" smtClean="0">
                <a:solidFill>
                  <a:schemeClr val="tx1"/>
                </a:solidFill>
              </a:defRPr>
            </a:lvl1pPr>
            <a:lvl2pPr>
              <a:defRPr lang="en-US" sz="1700" dirty="0" smtClean="0">
                <a:solidFill>
                  <a:schemeClr val="tx1"/>
                </a:solidFill>
              </a:defRPr>
            </a:lvl2pPr>
            <a:lvl3pPr>
              <a:defRPr lang="en-US" sz="1300" dirty="0" smtClean="0">
                <a:solidFill>
                  <a:srgbClr val="2674BA"/>
                </a:solidFill>
              </a:defRPr>
            </a:lvl3pPr>
            <a:lvl4pPr>
              <a:defRPr lang="en-US" sz="1300" dirty="0" smtClean="0">
                <a:solidFill>
                  <a:schemeClr val="accent3"/>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3" name="Text Placeholder 7"/>
          <p:cNvSpPr>
            <a:spLocks noGrp="1"/>
          </p:cNvSpPr>
          <p:nvPr>
            <p:ph type="body" sz="quarter" idx="19"/>
          </p:nvPr>
        </p:nvSpPr>
        <p:spPr>
          <a:xfrm>
            <a:off x="6356421" y="1261872"/>
            <a:ext cx="5803688" cy="914400"/>
          </a:xfrm>
        </p:spPr>
        <p:txBody>
          <a:bodyPr vert="horz" lIns="111026" tIns="55513" rIns="111026" bIns="55513" rtlCol="0">
            <a:normAutofit/>
          </a:bodyPr>
          <a:lstStyle>
            <a:lvl1pPr>
              <a:defRPr lang="en-US" sz="1700" dirty="0" smtClean="0">
                <a:solidFill>
                  <a:schemeClr val="tx1"/>
                </a:solidFill>
              </a:defRPr>
            </a:lvl1pPr>
            <a:lvl2pPr>
              <a:defRPr lang="en-US" sz="1700" dirty="0" smtClean="0">
                <a:solidFill>
                  <a:schemeClr val="tx1"/>
                </a:solidFill>
              </a:defRPr>
            </a:lvl2pPr>
            <a:lvl3pPr>
              <a:defRPr lang="en-US" sz="1300" dirty="0" smtClean="0">
                <a:solidFill>
                  <a:schemeClr val="bg2"/>
                </a:solidFill>
              </a:defRPr>
            </a:lvl3pPr>
            <a:lvl4pPr>
              <a:defRPr lang="en-US" sz="1300" dirty="0" smtClean="0">
                <a:solidFill>
                  <a:srgbClr val="F37A20"/>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4"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1636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with left text">
    <p:spTree>
      <p:nvGrpSpPr>
        <p:cNvPr id="1" name=""/>
        <p:cNvGrpSpPr/>
        <p:nvPr/>
      </p:nvGrpSpPr>
      <p:grpSpPr>
        <a:xfrm>
          <a:off x="0" y="0"/>
          <a:ext cx="0" cy="0"/>
          <a:chOff x="0" y="0"/>
          <a:chExt cx="0" cy="0"/>
        </a:xfrm>
      </p:grpSpPr>
      <p:sp>
        <p:nvSpPr>
          <p:cNvPr id="7" name="Content Placeholder 3"/>
          <p:cNvSpPr>
            <a:spLocks noGrp="1"/>
          </p:cNvSpPr>
          <p:nvPr>
            <p:ph sz="quarter" idx="22"/>
          </p:nvPr>
        </p:nvSpPr>
        <p:spPr>
          <a:xfrm>
            <a:off x="276225" y="1258811"/>
            <a:ext cx="7831277" cy="5032452"/>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quarter" idx="23"/>
          </p:nvPr>
        </p:nvSpPr>
        <p:spPr>
          <a:xfrm>
            <a:off x="8378826" y="1258811"/>
            <a:ext cx="3779878" cy="5032452"/>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4"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2"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3645130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8" name="Content Placeholder 3"/>
          <p:cNvSpPr>
            <a:spLocks noGrp="1"/>
          </p:cNvSpPr>
          <p:nvPr>
            <p:ph sz="quarter" idx="20"/>
          </p:nvPr>
        </p:nvSpPr>
        <p:spPr>
          <a:xfrm>
            <a:off x="276226" y="1261872"/>
            <a:ext cx="3776662"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quarter" idx="29"/>
          </p:nvPr>
        </p:nvSpPr>
        <p:spPr>
          <a:xfrm>
            <a:off x="4327426" y="1261872"/>
            <a:ext cx="3776662"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30"/>
          </p:nvPr>
        </p:nvSpPr>
        <p:spPr>
          <a:xfrm>
            <a:off x="8383447" y="1261872"/>
            <a:ext cx="3776662"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6" name="Text Placeholder 2"/>
          <p:cNvSpPr>
            <a:spLocks noGrp="1"/>
          </p:cNvSpPr>
          <p:nvPr>
            <p:ph type="body" sz="quarter" idx="25"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2"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3645130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with grey header">
    <p:spTree>
      <p:nvGrpSpPr>
        <p:cNvPr id="1" name=""/>
        <p:cNvGrpSpPr/>
        <p:nvPr/>
      </p:nvGrpSpPr>
      <p:grpSpPr>
        <a:xfrm>
          <a:off x="0" y="0"/>
          <a:ext cx="0" cy="0"/>
          <a:chOff x="0" y="0"/>
          <a:chExt cx="0" cy="0"/>
        </a:xfrm>
      </p:grpSpPr>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7" name="Text Placeholder 2"/>
          <p:cNvSpPr>
            <a:spLocks noGrp="1"/>
          </p:cNvSpPr>
          <p:nvPr>
            <p:ph type="body" sz="quarter" idx="25"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3" name="Rectangle 12"/>
          <p:cNvSpPr/>
          <p:nvPr userDrawn="1"/>
        </p:nvSpPr>
        <p:spPr>
          <a:xfrm>
            <a:off x="0" y="0"/>
            <a:ext cx="12436475" cy="1143000"/>
          </a:xfrm>
          <a:prstGeom prst="rect">
            <a:avLst/>
          </a:prstGeom>
          <a:solidFill>
            <a:schemeClr val="tx1">
              <a:lumMod val="50000"/>
            </a:schemeClr>
          </a:solidFill>
          <a:ln>
            <a:noFill/>
          </a:ln>
        </p:spPr>
        <p:style>
          <a:lnRef idx="2">
            <a:schemeClr val="accent3"/>
          </a:lnRef>
          <a:fillRef idx="1">
            <a:schemeClr val="lt1"/>
          </a:fillRef>
          <a:effectRef idx="0">
            <a:schemeClr val="accent3"/>
          </a:effectRef>
          <a:fontRef idx="minor">
            <a:schemeClr val="dk1"/>
          </a:fontRef>
        </p:style>
        <p:txBody>
          <a:bodyPr lIns="111026" tIns="55513" rIns="111026" bIns="55513" rtlCol="0" anchor="ctr"/>
          <a:lstStyle/>
          <a:p>
            <a:pPr algn="r"/>
            <a:endParaRPr lang="en-US" dirty="0"/>
          </a:p>
        </p:txBody>
      </p:sp>
      <p:sp>
        <p:nvSpPr>
          <p:cNvPr id="14" name="Title 2"/>
          <p:cNvSpPr>
            <a:spLocks noGrp="1"/>
          </p:cNvSpPr>
          <p:nvPr>
            <p:ph type="title"/>
          </p:nvPr>
        </p:nvSpPr>
        <p:spPr>
          <a:xfrm>
            <a:off x="276366" y="-1"/>
            <a:ext cx="11883743" cy="1143000"/>
          </a:xfrm>
        </p:spPr>
        <p:txBody>
          <a:bodyPr anchor="ctr" anchorCtr="0"/>
          <a:lstStyle>
            <a:lvl1pPr>
              <a:defRPr sz="3200">
                <a:solidFill>
                  <a:schemeClr val="bg1"/>
                </a:solidFill>
              </a:defRPr>
            </a:lvl1pPr>
          </a:lstStyle>
          <a:p>
            <a:r>
              <a:rPr lang="en-US" smtClean="0"/>
              <a:t>Click to edit Master title style</a:t>
            </a:r>
            <a:endParaRPr lang="en-US" dirty="0"/>
          </a:p>
        </p:txBody>
      </p:sp>
      <p:sp>
        <p:nvSpPr>
          <p:cNvPr id="9" name="Content Placeholder 3"/>
          <p:cNvSpPr>
            <a:spLocks noGrp="1"/>
          </p:cNvSpPr>
          <p:nvPr>
            <p:ph sz="quarter" idx="20"/>
          </p:nvPr>
        </p:nvSpPr>
        <p:spPr>
          <a:xfrm>
            <a:off x="276226" y="1261872"/>
            <a:ext cx="3776662"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9"/>
          </p:nvPr>
        </p:nvSpPr>
        <p:spPr>
          <a:xfrm>
            <a:off x="4327426" y="1261872"/>
            <a:ext cx="3776662"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30"/>
          </p:nvPr>
        </p:nvSpPr>
        <p:spPr>
          <a:xfrm>
            <a:off x="8383447" y="1261872"/>
            <a:ext cx="3776662" cy="50293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45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umn with background">
    <p:spTree>
      <p:nvGrpSpPr>
        <p:cNvPr id="1" name=""/>
        <p:cNvGrpSpPr/>
        <p:nvPr/>
      </p:nvGrpSpPr>
      <p:grpSpPr>
        <a:xfrm>
          <a:off x="0" y="0"/>
          <a:ext cx="0" cy="0"/>
          <a:chOff x="0" y="0"/>
          <a:chExt cx="0" cy="0"/>
        </a:xfrm>
      </p:grpSpPr>
      <p:sp>
        <p:nvSpPr>
          <p:cNvPr id="14" name="Content Placeholder 3"/>
          <p:cNvSpPr>
            <a:spLocks noGrp="1"/>
          </p:cNvSpPr>
          <p:nvPr>
            <p:ph sz="quarter" idx="20"/>
          </p:nvPr>
        </p:nvSpPr>
        <p:spPr>
          <a:xfrm>
            <a:off x="276225" y="1262063"/>
            <a:ext cx="1188402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8" hasCustomPrompt="1"/>
          </p:nvPr>
        </p:nvSpPr>
        <p:spPr>
          <a:xfrm>
            <a:off x="2158" y="-1"/>
            <a:ext cx="12434317" cy="6291073"/>
          </a:xfrm>
          <a:solidFill>
            <a:schemeClr val="bg2"/>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444444"/>
                </a:solidFill>
              </a:rPr>
              <a:pPr lvl="0"/>
              <a:t>‹#›</a:t>
            </a:fld>
            <a:endParaRPr lang="en-US" sz="1200" dirty="0">
              <a:solidFill>
                <a:srgbClr val="444444"/>
              </a:solidFill>
            </a:endParaRPr>
          </a:p>
        </p:txBody>
      </p:sp>
      <p:sp>
        <p:nvSpPr>
          <p:cNvPr id="3" name="Content Placeholder 2"/>
          <p:cNvSpPr>
            <a:spLocks noGrp="1"/>
          </p:cNvSpPr>
          <p:nvPr>
            <p:ph sz="quarter" idx="19"/>
          </p:nvPr>
        </p:nvSpPr>
        <p:spPr>
          <a:xfrm>
            <a:off x="276225" y="1261872"/>
            <a:ext cx="11884025" cy="5029200"/>
          </a:xfrm>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2"/>
          <p:cNvSpPr>
            <a:spLocks noGrp="1"/>
          </p:cNvSpPr>
          <p:nvPr>
            <p:ph type="title"/>
          </p:nvPr>
        </p:nvSpPr>
        <p:spPr>
          <a:xfrm>
            <a:off x="276366" y="-1"/>
            <a:ext cx="11883743" cy="1143000"/>
          </a:xfrm>
        </p:spPr>
        <p:txBody>
          <a:bodyPr anchor="ctr" anchorCtr="0"/>
          <a:lstStyle>
            <a:lvl1pPr>
              <a:defRPr sz="3200">
                <a:solidFill>
                  <a:schemeClr val="bg1"/>
                </a:solidFill>
              </a:defRPr>
            </a:lvl1pPr>
          </a:lstStyle>
          <a:p>
            <a:r>
              <a:rPr lang="en-US" smtClean="0"/>
              <a:t>Click to edit Master title style</a:t>
            </a:r>
            <a:endParaRPr lang="en-US" dirty="0"/>
          </a:p>
        </p:txBody>
      </p:sp>
      <p:sp>
        <p:nvSpPr>
          <p:cNvPr id="7"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74853581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umn with background">
    <p:spTree>
      <p:nvGrpSpPr>
        <p:cNvPr id="1" name=""/>
        <p:cNvGrpSpPr/>
        <p:nvPr/>
      </p:nvGrpSpPr>
      <p:grpSpPr>
        <a:xfrm>
          <a:off x="0" y="0"/>
          <a:ext cx="0" cy="0"/>
          <a:chOff x="0" y="0"/>
          <a:chExt cx="0" cy="0"/>
        </a:xfrm>
      </p:grpSpPr>
      <p:sp>
        <p:nvSpPr>
          <p:cNvPr id="20" name="Text Placeholder 4"/>
          <p:cNvSpPr>
            <a:spLocks noGrp="1"/>
          </p:cNvSpPr>
          <p:nvPr>
            <p:ph type="body" sz="quarter" idx="19" hasCustomPrompt="1"/>
          </p:nvPr>
        </p:nvSpPr>
        <p:spPr>
          <a:xfrm>
            <a:off x="2159" y="-1"/>
            <a:ext cx="12434317" cy="6291073"/>
          </a:xfrm>
          <a:solidFill>
            <a:schemeClr val="bg2"/>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8" name="Content Placeholder 2"/>
          <p:cNvSpPr>
            <a:spLocks noGrp="1"/>
          </p:cNvSpPr>
          <p:nvPr>
            <p:ph sz="quarter" idx="20"/>
          </p:nvPr>
        </p:nvSpPr>
        <p:spPr>
          <a:xfrm>
            <a:off x="276225" y="1261872"/>
            <a:ext cx="5807975"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21"/>
          </p:nvPr>
        </p:nvSpPr>
        <p:spPr>
          <a:xfrm>
            <a:off x="6352134" y="1261872"/>
            <a:ext cx="5807975"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444444"/>
                </a:solidFill>
              </a:rPr>
              <a:pPr lvl="0"/>
              <a:t>‹#›</a:t>
            </a:fld>
            <a:endParaRPr lang="en-US" sz="1200" dirty="0">
              <a:solidFill>
                <a:srgbClr val="444444"/>
              </a:solidFill>
            </a:endParaRPr>
          </a:p>
        </p:txBody>
      </p:sp>
      <p:sp>
        <p:nvSpPr>
          <p:cNvPr id="19"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66" y="-1"/>
            <a:ext cx="11883743" cy="1143000"/>
          </a:xfrm>
        </p:spPr>
        <p:txBody>
          <a:bodyPr anchor="ctr" anchorCtr="0"/>
          <a:lstStyle>
            <a:lvl1pP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483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 1-column with background">
    <p:spTree>
      <p:nvGrpSpPr>
        <p:cNvPr id="1" name=""/>
        <p:cNvGrpSpPr/>
        <p:nvPr/>
      </p:nvGrpSpPr>
      <p:grpSpPr>
        <a:xfrm>
          <a:off x="0" y="0"/>
          <a:ext cx="0" cy="0"/>
          <a:chOff x="0" y="0"/>
          <a:chExt cx="0" cy="0"/>
        </a:xfrm>
      </p:grpSpPr>
      <p:sp>
        <p:nvSpPr>
          <p:cNvPr id="14" name="Text Placeholder 4"/>
          <p:cNvSpPr>
            <a:spLocks noGrp="1"/>
          </p:cNvSpPr>
          <p:nvPr>
            <p:ph type="body" sz="quarter" idx="18" hasCustomPrompt="1"/>
          </p:nvPr>
        </p:nvSpPr>
        <p:spPr>
          <a:xfrm>
            <a:off x="2159" y="1143000"/>
            <a:ext cx="12434317" cy="514807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8" name="Content Placeholder 2"/>
          <p:cNvSpPr>
            <a:spLocks noGrp="1"/>
          </p:cNvSpPr>
          <p:nvPr>
            <p:ph sz="quarter" idx="19"/>
          </p:nvPr>
        </p:nvSpPr>
        <p:spPr>
          <a:xfrm>
            <a:off x="276225" y="1261872"/>
            <a:ext cx="11884025" cy="5029200"/>
          </a:xfrm>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9"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172409082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 2-column with background">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a:xfrm>
            <a:off x="2159" y="1142999"/>
            <a:ext cx="12434317" cy="5148073"/>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9" name="Content Placeholder 2"/>
          <p:cNvSpPr>
            <a:spLocks noGrp="1"/>
          </p:cNvSpPr>
          <p:nvPr>
            <p:ph sz="quarter" idx="19"/>
          </p:nvPr>
        </p:nvSpPr>
        <p:spPr>
          <a:xfrm>
            <a:off x="276225" y="1261872"/>
            <a:ext cx="5801671"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25"/>
          </p:nvPr>
        </p:nvSpPr>
        <p:spPr>
          <a:xfrm>
            <a:off x="6358438" y="1261872"/>
            <a:ext cx="5801671"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0"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8"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243954748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323"/>
          <a:stretch/>
        </p:blipFill>
        <p:spPr>
          <a:xfrm>
            <a:off x="-40171" y="-1"/>
            <a:ext cx="12482493" cy="6994525"/>
          </a:xfrm>
          <a:prstGeom prst="rect">
            <a:avLst/>
          </a:prstGeom>
        </p:spPr>
      </p:pic>
      <p:sp>
        <p:nvSpPr>
          <p:cNvPr id="7" name="Content Placeholder 6"/>
          <p:cNvSpPr>
            <a:spLocks noGrp="1"/>
          </p:cNvSpPr>
          <p:nvPr>
            <p:ph sz="quarter" idx="14"/>
          </p:nvPr>
        </p:nvSpPr>
        <p:spPr>
          <a:xfrm>
            <a:off x="276366" y="1261872"/>
            <a:ext cx="11883743" cy="5029200"/>
          </a:xfrm>
        </p:spPr>
        <p:txBody>
          <a:bodyPr vert="horz" lIns="111026" tIns="55513" rIns="111026" bIns="55513" rtlCol="0">
            <a:normAutofit/>
          </a:bodyPr>
          <a:lstStyle>
            <a:lvl1pPr>
              <a:spcBef>
                <a:spcPts val="2400"/>
              </a:spcBef>
              <a:defRPr lang="en-US" sz="3200" dirty="0" smtClean="0">
                <a:solidFill>
                  <a:schemeClr val="bg1"/>
                </a:solidFill>
              </a:defRPr>
            </a:lvl1pPr>
            <a:lvl2pPr marL="344488" indent="-344488">
              <a:spcBef>
                <a:spcPts val="1200"/>
              </a:spcBef>
              <a:buClr>
                <a:schemeClr val="bg1"/>
              </a:buClr>
              <a:buFont typeface="Wingdings" charset="2"/>
              <a:buChar char="§"/>
              <a:defRPr lang="en-US" sz="3200" b="0" baseline="0" dirty="0" smtClean="0">
                <a:solidFill>
                  <a:schemeClr val="bg1"/>
                </a:solidFill>
              </a:defRPr>
            </a:lvl2pPr>
            <a:lvl3pPr marL="210950" indent="-421901">
              <a:spcBef>
                <a:spcPts val="364"/>
              </a:spcBef>
              <a:buFont typeface="Wingdings" charset="2"/>
              <a:buChar char="§"/>
              <a:defRPr lang="en-US" sz="3400"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1" name="TextBox 10"/>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9" name="Title 2"/>
          <p:cNvSpPr>
            <a:spLocks noGrp="1"/>
          </p:cNvSpPr>
          <p:nvPr>
            <p:ph type="title" hasCustomPrompt="1"/>
          </p:nvPr>
        </p:nvSpPr>
        <p:spPr>
          <a:xfrm>
            <a:off x="276366" y="-1"/>
            <a:ext cx="11883743" cy="1143000"/>
          </a:xfrm>
        </p:spPr>
        <p:txBody>
          <a:bodyPr anchor="ctr" anchorCtr="0"/>
          <a:lstStyle>
            <a:lvl1pPr>
              <a:defRPr sz="3200">
                <a:solidFill>
                  <a:schemeClr val="bg1"/>
                </a:solidFill>
              </a:defRPr>
            </a:lvl1pPr>
          </a:lstStyle>
          <a:p>
            <a:pPr lvl="0"/>
            <a:r>
              <a:rPr lang="en-US" dirty="0" smtClean="0"/>
              <a:t>Click to add title</a:t>
            </a:r>
            <a:endParaRPr lang="en-US" dirty="0"/>
          </a:p>
        </p:txBody>
      </p:sp>
      <p:sp>
        <p:nvSpPr>
          <p:cNvPr id="8"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bg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3" name="Date Placeholder 3"/>
          <p:cNvSpPr txBox="1">
            <a:spLocks/>
          </p:cNvSpPr>
          <p:nvPr userDrawn="1"/>
        </p:nvSpPr>
        <p:spPr>
          <a:xfrm>
            <a:off x="10271236" y="6355519"/>
            <a:ext cx="1371600" cy="467381"/>
          </a:xfrm>
          <a:prstGeom prst="rect">
            <a:avLst/>
          </a:prstGeom>
        </p:spPr>
        <p:txBody>
          <a:bodyPr vert="horz" lIns="0" tIns="55513" rIns="0" bIns="55513"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dirty="0" smtClean="0">
                <a:solidFill>
                  <a:schemeClr val="bg1"/>
                </a:solidFill>
              </a:rPr>
              <a:t>© comScore, Inc. Proprietary.</a:t>
            </a:r>
            <a:endParaRPr lang="en-US" dirty="0">
              <a:solidFill>
                <a:schemeClr val="bg1"/>
              </a:solidFill>
            </a:endParaRPr>
          </a:p>
        </p:txBody>
      </p:sp>
      <p:pic>
        <p:nvPicPr>
          <p:cNvPr id="15" name="Picture 14" descr="comScore_Logo_2016_1c_White_TRBG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8328" y="6502262"/>
            <a:ext cx="1795669" cy="347472"/>
          </a:xfrm>
          <a:prstGeom prst="rect">
            <a:avLst/>
          </a:prstGeom>
        </p:spPr>
      </p:pic>
    </p:spTree>
    <p:extLst>
      <p:ext uri="{BB962C8B-B14F-4D97-AF65-F5344CB8AC3E}">
        <p14:creationId xmlns:p14="http://schemas.microsoft.com/office/powerpoint/2010/main" val="74853581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 3-column with background">
    <p:spTree>
      <p:nvGrpSpPr>
        <p:cNvPr id="1" name=""/>
        <p:cNvGrpSpPr/>
        <p:nvPr/>
      </p:nvGrpSpPr>
      <p:grpSpPr>
        <a:xfrm>
          <a:off x="0" y="0"/>
          <a:ext cx="0" cy="0"/>
          <a:chOff x="0" y="0"/>
          <a:chExt cx="0" cy="0"/>
        </a:xfrm>
      </p:grpSpPr>
      <p:sp>
        <p:nvSpPr>
          <p:cNvPr id="14" name="Text Placeholder 4"/>
          <p:cNvSpPr>
            <a:spLocks noGrp="1"/>
          </p:cNvSpPr>
          <p:nvPr>
            <p:ph type="body" sz="quarter" idx="18" hasCustomPrompt="1"/>
          </p:nvPr>
        </p:nvSpPr>
        <p:spPr>
          <a:xfrm>
            <a:off x="2159" y="1142999"/>
            <a:ext cx="12434317" cy="5148073"/>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10" name="Content Placeholder 2"/>
          <p:cNvSpPr>
            <a:spLocks noGrp="1"/>
          </p:cNvSpPr>
          <p:nvPr>
            <p:ph sz="quarter" idx="19"/>
          </p:nvPr>
        </p:nvSpPr>
        <p:spPr>
          <a:xfrm>
            <a:off x="276225" y="1261872"/>
            <a:ext cx="3778669"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27"/>
          </p:nvPr>
        </p:nvSpPr>
        <p:spPr>
          <a:xfrm>
            <a:off x="4327424" y="1261872"/>
            <a:ext cx="3778669"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28"/>
          </p:nvPr>
        </p:nvSpPr>
        <p:spPr>
          <a:xfrm>
            <a:off x="8381440" y="1261872"/>
            <a:ext cx="3778669" cy="5029200"/>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5"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9"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288676895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 quad with background">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a:xfrm>
            <a:off x="2158" y="1147951"/>
            <a:ext cx="12434317" cy="5148074"/>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11" name="Content Placeholder 2"/>
          <p:cNvSpPr>
            <a:spLocks noGrp="1"/>
          </p:cNvSpPr>
          <p:nvPr>
            <p:ph sz="quarter" idx="19"/>
          </p:nvPr>
        </p:nvSpPr>
        <p:spPr>
          <a:xfrm>
            <a:off x="276225" y="1352484"/>
            <a:ext cx="579851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29"/>
          </p:nvPr>
        </p:nvSpPr>
        <p:spPr>
          <a:xfrm>
            <a:off x="6354605" y="1352484"/>
            <a:ext cx="579851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sz="quarter" idx="30"/>
          </p:nvPr>
        </p:nvSpPr>
        <p:spPr>
          <a:xfrm>
            <a:off x="276225" y="3926521"/>
            <a:ext cx="579851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sz="quarter" idx="31"/>
          </p:nvPr>
        </p:nvSpPr>
        <p:spPr>
          <a:xfrm>
            <a:off x="6354605" y="3926521"/>
            <a:ext cx="5798515" cy="2369504"/>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8"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5"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9198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1-column with background">
    <p:spTree>
      <p:nvGrpSpPr>
        <p:cNvPr id="1" name=""/>
        <p:cNvGrpSpPr/>
        <p:nvPr/>
      </p:nvGrpSpPr>
      <p:grpSpPr>
        <a:xfrm>
          <a:off x="0" y="0"/>
          <a:ext cx="0" cy="0"/>
          <a:chOff x="0" y="0"/>
          <a:chExt cx="0" cy="0"/>
        </a:xfrm>
      </p:grpSpPr>
      <p:sp>
        <p:nvSpPr>
          <p:cNvPr id="15" name="Text Placeholder 4"/>
          <p:cNvSpPr>
            <a:spLocks noGrp="1"/>
          </p:cNvSpPr>
          <p:nvPr>
            <p:ph type="body" sz="quarter" idx="18" hasCustomPrompt="1"/>
          </p:nvPr>
        </p:nvSpPr>
        <p:spPr>
          <a:xfrm>
            <a:off x="2159" y="1857820"/>
            <a:ext cx="12434317" cy="326411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8" name="Content Placeholder 2"/>
          <p:cNvSpPr>
            <a:spLocks noGrp="1"/>
          </p:cNvSpPr>
          <p:nvPr>
            <p:ph sz="quarter" idx="19"/>
          </p:nvPr>
        </p:nvSpPr>
        <p:spPr>
          <a:xfrm>
            <a:off x="276366" y="2062352"/>
            <a:ext cx="11883112"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9"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225231998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2-column with background">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a:xfrm>
            <a:off x="2159" y="1857820"/>
            <a:ext cx="12434317" cy="326411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8" name="Content Placeholder 2"/>
          <p:cNvSpPr>
            <a:spLocks noGrp="1"/>
          </p:cNvSpPr>
          <p:nvPr>
            <p:ph sz="quarter" idx="19"/>
          </p:nvPr>
        </p:nvSpPr>
        <p:spPr>
          <a:xfrm>
            <a:off x="276366" y="2062352"/>
            <a:ext cx="5798374"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26"/>
          </p:nvPr>
        </p:nvSpPr>
        <p:spPr>
          <a:xfrm>
            <a:off x="6354605" y="2062352"/>
            <a:ext cx="5798374"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8"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5"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1622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3-column with background">
    <p:spTree>
      <p:nvGrpSpPr>
        <p:cNvPr id="1" name=""/>
        <p:cNvGrpSpPr/>
        <p:nvPr/>
      </p:nvGrpSpPr>
      <p:grpSpPr>
        <a:xfrm>
          <a:off x="0" y="0"/>
          <a:ext cx="0" cy="0"/>
          <a:chOff x="0" y="0"/>
          <a:chExt cx="0" cy="0"/>
        </a:xfrm>
      </p:grpSpPr>
      <p:sp>
        <p:nvSpPr>
          <p:cNvPr id="22" name="Text Placeholder 4"/>
          <p:cNvSpPr>
            <a:spLocks noGrp="1"/>
          </p:cNvSpPr>
          <p:nvPr>
            <p:ph type="body" sz="quarter" idx="18" hasCustomPrompt="1"/>
          </p:nvPr>
        </p:nvSpPr>
        <p:spPr>
          <a:xfrm>
            <a:off x="2159" y="1857820"/>
            <a:ext cx="12434317" cy="3264112"/>
          </a:xfrm>
          <a:solidFill>
            <a:srgbClr val="2674BA"/>
          </a:solidFill>
        </p:spPr>
        <p:txBody>
          <a:bodyPr vert="horz" lIns="222053" tIns="166540" rIns="111026" bIns="55513" rtlCol="0">
            <a:normAutofit/>
          </a:bodyPr>
          <a:lstStyle>
            <a:lvl1pPr>
              <a:defRPr lang="en-US" sz="1700" kern="1200" dirty="0" smtClean="0">
                <a:solidFill>
                  <a:schemeClr val="tx1"/>
                </a:solidFill>
                <a:cs typeface="Arial"/>
              </a:defRPr>
            </a:lvl1pPr>
          </a:lstStyle>
          <a:p>
            <a:pPr lvl="0" algn="l" defTabSz="555132" rtl="0" latinLnBrk="0"/>
            <a:r>
              <a:rPr lang="en-US" dirty="0" smtClean="0"/>
              <a:t> </a:t>
            </a:r>
          </a:p>
        </p:txBody>
      </p:sp>
      <p:sp>
        <p:nvSpPr>
          <p:cNvPr id="9" name="Content Placeholder 2"/>
          <p:cNvSpPr>
            <a:spLocks noGrp="1"/>
          </p:cNvSpPr>
          <p:nvPr>
            <p:ph sz="quarter" idx="19"/>
          </p:nvPr>
        </p:nvSpPr>
        <p:spPr>
          <a:xfrm>
            <a:off x="276366" y="2062352"/>
            <a:ext cx="3778530"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27"/>
          </p:nvPr>
        </p:nvSpPr>
        <p:spPr>
          <a:xfrm>
            <a:off x="4327426" y="2062352"/>
            <a:ext cx="3778530"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28"/>
          </p:nvPr>
        </p:nvSpPr>
        <p:spPr>
          <a:xfrm>
            <a:off x="8383989" y="2062352"/>
            <a:ext cx="3778530" cy="3058331"/>
          </a:xfrm>
          <a:noFill/>
        </p:spPr>
        <p:txBody>
          <a:bodyPr/>
          <a:lstStyle>
            <a:lvl1pPr>
              <a:spcBef>
                <a:spcPts val="900"/>
              </a:spcBef>
              <a:spcAft>
                <a:spcPts val="600"/>
              </a:spcAft>
              <a:defRPr sz="2400">
                <a:solidFill>
                  <a:schemeClr val="bg1"/>
                </a:solidFill>
              </a:defRPr>
            </a:lvl1pPr>
            <a:lvl2pPr>
              <a:spcBef>
                <a:spcPts val="0"/>
              </a:spcBef>
              <a:spcAft>
                <a:spcPts val="600"/>
              </a:spcAft>
              <a:buClr>
                <a:schemeClr val="bg1"/>
              </a:buClr>
              <a:defRPr sz="2400">
                <a:solidFill>
                  <a:schemeClr val="bg1"/>
                </a:solidFill>
              </a:defRPr>
            </a:lvl2pPr>
            <a:lvl3pPr>
              <a:spcBef>
                <a:spcPts val="0"/>
              </a:spcBef>
              <a:spcAft>
                <a:spcPts val="600"/>
              </a:spcAft>
              <a:buClrTx/>
              <a:defRPr sz="1800">
                <a:solidFill>
                  <a:schemeClr val="bg1"/>
                </a:solidFill>
              </a:defRPr>
            </a:lvl3pPr>
            <a:lvl4pPr>
              <a:spcBef>
                <a:spcPts val="0"/>
              </a:spcBef>
              <a:spcAft>
                <a:spcPts val="600"/>
              </a:spcAft>
              <a:buClrTx/>
              <a:defRPr sz="1800">
                <a:solidFill>
                  <a:schemeClr val="bg1"/>
                </a:solidFill>
              </a:defRPr>
            </a:lvl4pPr>
            <a:lvl5pPr>
              <a:spcBef>
                <a:spcPts val="0"/>
              </a:spcBef>
              <a:spcAft>
                <a:spcPts val="600"/>
              </a:spcAft>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20"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1" name="Title 2"/>
          <p:cNvSpPr>
            <a:spLocks noGrp="1"/>
          </p:cNvSpPr>
          <p:nvPr>
            <p:ph type="title"/>
          </p:nvPr>
        </p:nvSpPr>
        <p:spPr>
          <a:xfrm>
            <a:off x="276366" y="-1"/>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0243032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demo 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l="-323"/>
          <a:stretch/>
        </p:blipFill>
        <p:spPr>
          <a:xfrm>
            <a:off x="-40171" y="-1"/>
            <a:ext cx="12482493" cy="6994525"/>
          </a:xfrm>
          <a:prstGeom prst="rect">
            <a:avLst/>
          </a:prstGeom>
        </p:spPr>
      </p:pic>
      <p:sp>
        <p:nvSpPr>
          <p:cNvPr id="23" name="Date Placeholder 3"/>
          <p:cNvSpPr txBox="1">
            <a:spLocks/>
          </p:cNvSpPr>
          <p:nvPr userDrawn="1"/>
        </p:nvSpPr>
        <p:spPr>
          <a:xfrm>
            <a:off x="10271236" y="6355519"/>
            <a:ext cx="1371600" cy="467381"/>
          </a:xfrm>
          <a:prstGeom prst="rect">
            <a:avLst/>
          </a:prstGeom>
        </p:spPr>
        <p:txBody>
          <a:bodyPr vert="horz" lIns="0" tIns="55513" rIns="0" bIns="55513"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dirty="0" smtClean="0">
                <a:solidFill>
                  <a:schemeClr val="bg1"/>
                </a:solidFill>
              </a:rPr>
              <a:t>© comScore, Inc. Proprietary.</a:t>
            </a:r>
            <a:endParaRPr lang="en-US" dirty="0">
              <a:solidFill>
                <a:schemeClr val="bg1"/>
              </a:solidFill>
            </a:endParaRPr>
          </a:p>
        </p:txBody>
      </p:sp>
      <p:sp>
        <p:nvSpPr>
          <p:cNvPr id="26" name="TextBox 25"/>
          <p:cNvSpPr txBox="1"/>
          <p:nvPr userDrawn="1"/>
        </p:nvSpPr>
        <p:spPr>
          <a:xfrm>
            <a:off x="11642836" y="6355519"/>
            <a:ext cx="793639" cy="467380"/>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chemeClr val="bg1"/>
                </a:solidFill>
              </a:rPr>
              <a:pPr lvl="0"/>
              <a:t>‹#›</a:t>
            </a:fld>
            <a:endParaRPr lang="en-US" sz="1200" dirty="0">
              <a:solidFill>
                <a:schemeClr val="bg1"/>
              </a:solidFill>
            </a:endParaRPr>
          </a:p>
        </p:txBody>
      </p:sp>
      <p:sp>
        <p:nvSpPr>
          <p:cNvPr id="20" name="Title 1"/>
          <p:cNvSpPr>
            <a:spLocks noGrp="1"/>
          </p:cNvSpPr>
          <p:nvPr>
            <p:ph type="ctrTitle" hasCustomPrompt="1"/>
          </p:nvPr>
        </p:nvSpPr>
        <p:spPr>
          <a:xfrm>
            <a:off x="276367" y="1844483"/>
            <a:ext cx="11883743" cy="1644145"/>
          </a:xfrm>
        </p:spPr>
        <p:txBody>
          <a:bodyPr tIns="0" anchor="t">
            <a:noAutofit/>
          </a:bodyPr>
          <a:lstStyle>
            <a:lvl1pPr>
              <a:defRPr sz="5400" b="0" baseline="0">
                <a:solidFill>
                  <a:srgbClr val="FFFFFF"/>
                </a:solidFill>
              </a:defRPr>
            </a:lvl1pPr>
          </a:lstStyle>
          <a:p>
            <a:r>
              <a:rPr lang="en-US" dirty="0" smtClean="0"/>
              <a:t>Click to edit Master section divider style</a:t>
            </a:r>
            <a:endParaRPr lang="en-US" dirty="0"/>
          </a:p>
        </p:txBody>
      </p:sp>
      <p:sp>
        <p:nvSpPr>
          <p:cNvPr id="21" name="Subtitle 2"/>
          <p:cNvSpPr>
            <a:spLocks noGrp="1"/>
          </p:cNvSpPr>
          <p:nvPr>
            <p:ph type="subTitle" idx="1"/>
          </p:nvPr>
        </p:nvSpPr>
        <p:spPr>
          <a:xfrm>
            <a:off x="276366" y="3497263"/>
            <a:ext cx="11883743" cy="1619103"/>
          </a:xfrm>
        </p:spPr>
        <p:txBody>
          <a:bodyPr anchor="ctr">
            <a:noAutofit/>
          </a:bodyPr>
          <a:lstStyle>
            <a:lvl1pPr marL="0" indent="0" algn="l">
              <a:buNone/>
              <a:defRPr sz="1900" b="0">
                <a:solidFill>
                  <a:srgbClr val="FFFFFF"/>
                </a:solidFill>
              </a:defRPr>
            </a:lvl1pPr>
            <a:lvl2pPr marL="555132" indent="0" algn="ctr">
              <a:buNone/>
              <a:defRPr>
                <a:solidFill>
                  <a:schemeClr val="tx1">
                    <a:tint val="75000"/>
                  </a:schemeClr>
                </a:solidFill>
              </a:defRPr>
            </a:lvl2pPr>
            <a:lvl3pPr marL="1110264" indent="0" algn="ctr">
              <a:buNone/>
              <a:defRPr>
                <a:solidFill>
                  <a:schemeClr val="tx1">
                    <a:tint val="75000"/>
                  </a:schemeClr>
                </a:solidFill>
              </a:defRPr>
            </a:lvl3pPr>
            <a:lvl4pPr marL="1665397" indent="0" algn="ctr">
              <a:buNone/>
              <a:defRPr>
                <a:solidFill>
                  <a:schemeClr val="tx1">
                    <a:tint val="75000"/>
                  </a:schemeClr>
                </a:solidFill>
              </a:defRPr>
            </a:lvl4pPr>
            <a:lvl5pPr marL="2220529" indent="0" algn="ctr">
              <a:buNone/>
              <a:defRPr>
                <a:solidFill>
                  <a:schemeClr val="tx1">
                    <a:tint val="75000"/>
                  </a:schemeClr>
                </a:solidFill>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rgbClr val="FFFFFF"/>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pic>
        <p:nvPicPr>
          <p:cNvPr id="9" name="Picture 8" descr="comScore_Logo_2016_1c_White_TRBG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8328" y="6502262"/>
            <a:ext cx="1795669" cy="347472"/>
          </a:xfrm>
          <a:prstGeom prst="rect">
            <a:avLst/>
          </a:prstGeom>
        </p:spPr>
      </p:pic>
    </p:spTree>
    <p:extLst>
      <p:ext uri="{BB962C8B-B14F-4D97-AF65-F5344CB8AC3E}">
        <p14:creationId xmlns:p14="http://schemas.microsoft.com/office/powerpoint/2010/main" val="284420976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_USglobal">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userDrawn="1"/>
        </p:nvPicPr>
        <p:blipFill rotWithShape="1">
          <a:blip r:embed="rId2" cstate="print">
            <a:extLst>
              <a:ext uri="{28A0092B-C50C-407E-A947-70E740481C1C}">
                <a14:useLocalDpi xmlns:a14="http://schemas.microsoft.com/office/drawing/2010/main"/>
              </a:ext>
            </a:extLst>
          </a:blip>
          <a:srcRect l="-2" t="-18"/>
          <a:stretch/>
        </p:blipFill>
        <p:spPr>
          <a:xfrm>
            <a:off x="1" y="0"/>
            <a:ext cx="12447424" cy="6994525"/>
          </a:xfrm>
          <a:prstGeom prst="rect">
            <a:avLst/>
          </a:prstGeom>
        </p:spPr>
      </p:pic>
      <p:sp>
        <p:nvSpPr>
          <p:cNvPr id="3" name="Subtitle 2"/>
          <p:cNvSpPr>
            <a:spLocks noGrp="1"/>
          </p:cNvSpPr>
          <p:nvPr>
            <p:ph type="subTitle" idx="1"/>
          </p:nvPr>
        </p:nvSpPr>
        <p:spPr>
          <a:xfrm>
            <a:off x="274320" y="1847088"/>
            <a:ext cx="9601197" cy="2686611"/>
          </a:xfrm>
          <a:noFill/>
        </p:spPr>
        <p:txBody>
          <a:bodyPr vert="horz" lIns="111026" tIns="0" rIns="111026" bIns="55513" rtlCol="0" anchor="t">
            <a:noAutofit/>
          </a:bodyPr>
          <a:lstStyle>
            <a:lvl1pPr>
              <a:lnSpc>
                <a:spcPct val="100000"/>
              </a:lnSpc>
              <a:defRPr lang="en-US" sz="5400" b="0" kern="0" dirty="0">
                <a:solidFill>
                  <a:srgbClr val="FFFFFF"/>
                </a:solidFill>
              </a:defRPr>
            </a:lvl1pPr>
          </a:lstStyle>
          <a:p>
            <a:pPr lvl="0" algn="l" defTabSz="914400" rtl="0" latinLnBrk="0"/>
            <a:r>
              <a:rPr lang="en-US" smtClean="0"/>
              <a:t>Click to edit Master subtitle style</a:t>
            </a:r>
            <a:endParaRPr lang="en-US" dirty="0"/>
          </a:p>
        </p:txBody>
      </p:sp>
      <p:sp>
        <p:nvSpPr>
          <p:cNvPr id="11" name="Text Placeholder 2"/>
          <p:cNvSpPr txBox="1">
            <a:spLocks/>
          </p:cNvSpPr>
          <p:nvPr userDrawn="1"/>
        </p:nvSpPr>
        <p:spPr>
          <a:xfrm>
            <a:off x="272049" y="6557634"/>
            <a:ext cx="12093342" cy="436891"/>
          </a:xfrm>
          <a:prstGeom prst="rect">
            <a:avLst/>
          </a:prstGeom>
        </p:spPr>
        <p:txBody>
          <a:bodyPr vert="horz" lIns="91440" tIns="55513" rIns="222053" bIns="55513"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http://comscore.com/About_comScore/Patents</a:t>
            </a:r>
            <a:endParaRPr lang="en-US" sz="900" kern="500" dirty="0">
              <a:solidFill>
                <a:schemeClr val="bg1"/>
              </a:solidFill>
            </a:endParaRPr>
          </a:p>
        </p:txBody>
      </p:sp>
      <p:sp>
        <p:nvSpPr>
          <p:cNvPr id="17" name="Rectangle 16"/>
          <p:cNvSpPr/>
          <p:nvPr userDrawn="1"/>
        </p:nvSpPr>
        <p:spPr bwMode="auto">
          <a:xfrm>
            <a:off x="-10949" y="4799611"/>
            <a:ext cx="12447423"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userDrawn="1"/>
        </p:nvSpPr>
        <p:spPr>
          <a:xfrm>
            <a:off x="282749" y="4857002"/>
            <a:ext cx="12153725" cy="312165"/>
          </a:xfrm>
          <a:prstGeom prst="rect">
            <a:avLst/>
          </a:prstGeom>
          <a:noFill/>
        </p:spPr>
        <p:txBody>
          <a:bodyPr wrap="square" lIns="111026" tIns="55513" rIns="111026" bIns="55513" rtlCol="0" anchor="t">
            <a:spAutoFit/>
          </a:bodyPr>
          <a:lstStyle/>
          <a:p>
            <a:pPr marL="0" marR="0" indent="0" algn="l" defTabSz="555132"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en-US" sz="1300" dirty="0" smtClean="0">
                <a:solidFill>
                  <a:srgbClr val="444444"/>
                </a:solidFill>
                <a:hlinkClick r:id="rId4"/>
              </a:rPr>
              <a:t>@comScore</a:t>
            </a:r>
            <a:r>
              <a:rPr lang="en-US" sz="1300" baseline="0" dirty="0" smtClean="0">
                <a:solidFill>
                  <a:srgbClr val="444444"/>
                </a:solidFill>
              </a:rPr>
              <a:t>      </a:t>
            </a:r>
            <a:r>
              <a:rPr lang="en-US" sz="130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47618" y="4887790"/>
            <a:ext cx="253349" cy="253349"/>
          </a:xfrm>
          <a:prstGeom prst="rect">
            <a:avLst/>
          </a:prstGeom>
        </p:spPr>
      </p:pic>
      <p:pic>
        <p:nvPicPr>
          <p:cNvPr id="5" name="Picture 4" descr="Twitter_logo_blu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242645" y="4907755"/>
            <a:ext cx="296937" cy="241408"/>
          </a:xfrm>
          <a:prstGeom prst="rect">
            <a:avLst/>
          </a:prstGeom>
        </p:spPr>
      </p:pic>
      <p:pic>
        <p:nvPicPr>
          <p:cNvPr id="7" name="Picture 6" descr="LinkedIn-InBug-2C.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913287" y="4887790"/>
            <a:ext cx="290325" cy="256925"/>
          </a:xfrm>
          <a:prstGeom prst="rect">
            <a:avLst/>
          </a:prstGeom>
        </p:spPr>
      </p:pic>
      <p:pic>
        <p:nvPicPr>
          <p:cNvPr id="13" name="Picture 12" descr="comScore_Logo_2016_1c_White_TRBGR.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76368" y="5914162"/>
            <a:ext cx="2362513" cy="457160"/>
          </a:xfrm>
          <a:prstGeom prst="rect">
            <a:avLst/>
          </a:prstGeom>
        </p:spPr>
      </p:pic>
    </p:spTree>
    <p:extLst>
      <p:ext uri="{BB962C8B-B14F-4D97-AF65-F5344CB8AC3E}">
        <p14:creationId xmlns:p14="http://schemas.microsoft.com/office/powerpoint/2010/main" val="270967532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_EMEA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userDrawn="1"/>
        </p:nvPicPr>
        <p:blipFill rotWithShape="1">
          <a:blip r:embed="rId2" cstate="print">
            <a:extLst>
              <a:ext uri="{28A0092B-C50C-407E-A947-70E740481C1C}">
                <a14:useLocalDpi xmlns:a14="http://schemas.microsoft.com/office/drawing/2010/main"/>
              </a:ext>
            </a:extLst>
          </a:blip>
          <a:srcRect l="-2" t="-18"/>
          <a:stretch/>
        </p:blipFill>
        <p:spPr>
          <a:xfrm>
            <a:off x="1" y="0"/>
            <a:ext cx="12447424" cy="6994525"/>
          </a:xfrm>
          <a:prstGeom prst="rect">
            <a:avLst/>
          </a:prstGeom>
        </p:spPr>
      </p:pic>
      <p:sp>
        <p:nvSpPr>
          <p:cNvPr id="3" name="Subtitle 2"/>
          <p:cNvSpPr>
            <a:spLocks noGrp="1"/>
          </p:cNvSpPr>
          <p:nvPr>
            <p:ph type="subTitle" idx="1"/>
          </p:nvPr>
        </p:nvSpPr>
        <p:spPr>
          <a:xfrm>
            <a:off x="274320" y="1847088"/>
            <a:ext cx="9601197" cy="2686611"/>
          </a:xfrm>
          <a:noFill/>
        </p:spPr>
        <p:txBody>
          <a:bodyPr vert="horz" lIns="111026" tIns="0" rIns="111026" bIns="55513" rtlCol="0" anchor="t">
            <a:noAutofit/>
          </a:bodyPr>
          <a:lstStyle>
            <a:lvl1pPr>
              <a:lnSpc>
                <a:spcPct val="100000"/>
              </a:lnSpc>
              <a:defRPr lang="en-US" sz="5400" b="0" kern="0" dirty="0">
                <a:solidFill>
                  <a:srgbClr val="FFFFFF"/>
                </a:solidFill>
              </a:defRPr>
            </a:lvl1pPr>
          </a:lstStyle>
          <a:p>
            <a:pPr lvl="0" algn="l" defTabSz="914400" rtl="0" latinLnBrk="0"/>
            <a:r>
              <a:rPr lang="en-US" smtClean="0"/>
              <a:t>Click to edit Master subtitle style</a:t>
            </a:r>
            <a:endParaRPr lang="en-US" dirty="0"/>
          </a:p>
        </p:txBody>
      </p:sp>
      <p:sp>
        <p:nvSpPr>
          <p:cNvPr id="11" name="Text Placeholder 2"/>
          <p:cNvSpPr txBox="1">
            <a:spLocks/>
          </p:cNvSpPr>
          <p:nvPr userDrawn="1"/>
        </p:nvSpPr>
        <p:spPr>
          <a:xfrm>
            <a:off x="272049" y="6557634"/>
            <a:ext cx="12093342" cy="436891"/>
          </a:xfrm>
          <a:prstGeom prst="rect">
            <a:avLst/>
          </a:prstGeom>
        </p:spPr>
        <p:txBody>
          <a:bodyPr vert="horz" lIns="91440" tIns="55513" rIns="222053" bIns="55513"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http://comscore.com/About_comScore/Patents</a:t>
            </a:r>
            <a:endParaRPr lang="en-US" sz="900" kern="500" dirty="0">
              <a:solidFill>
                <a:schemeClr val="bg1"/>
              </a:solidFill>
            </a:endParaRPr>
          </a:p>
        </p:txBody>
      </p:sp>
      <p:sp>
        <p:nvSpPr>
          <p:cNvPr id="17" name="Rectangle 16"/>
          <p:cNvSpPr/>
          <p:nvPr userDrawn="1"/>
        </p:nvSpPr>
        <p:spPr bwMode="auto">
          <a:xfrm>
            <a:off x="-10949" y="4799611"/>
            <a:ext cx="12447423"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userDrawn="1"/>
        </p:nvSpPr>
        <p:spPr>
          <a:xfrm>
            <a:off x="282749" y="4857002"/>
            <a:ext cx="12153725" cy="312165"/>
          </a:xfrm>
          <a:prstGeom prst="rect">
            <a:avLst/>
          </a:prstGeom>
          <a:noFill/>
        </p:spPr>
        <p:txBody>
          <a:bodyPr wrap="square" lIns="111026" tIns="55513" rIns="111026" bIns="55513" rtlCol="0" anchor="t">
            <a:spAutoFit/>
          </a:bodyPr>
          <a:lstStyle/>
          <a:p>
            <a:pPr marL="0" marR="0" indent="0" algn="l" defTabSz="555132"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fr-FR" sz="1300" dirty="0" smtClean="0">
                <a:solidFill>
                  <a:srgbClr val="444444"/>
                </a:solidFill>
                <a:hlinkClick r:id="rId4"/>
              </a:rPr>
              <a:t>@comScoreEMEA</a:t>
            </a:r>
            <a:r>
              <a:rPr lang="en-US" sz="1300" baseline="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790852" y="4887790"/>
            <a:ext cx="253349" cy="253349"/>
          </a:xfrm>
          <a:prstGeom prst="rect">
            <a:avLst/>
          </a:prstGeom>
        </p:spPr>
      </p:pic>
      <p:pic>
        <p:nvPicPr>
          <p:cNvPr id="5" name="Picture 4" descr="Twitter_logo_blu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242645" y="4907755"/>
            <a:ext cx="296937" cy="241408"/>
          </a:xfrm>
          <a:prstGeom prst="rect">
            <a:avLst/>
          </a:prstGeom>
        </p:spPr>
      </p:pic>
      <p:pic>
        <p:nvPicPr>
          <p:cNvPr id="7" name="Picture 6" descr="LinkedIn-InBug-2C.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317297" y="4887790"/>
            <a:ext cx="290325" cy="256925"/>
          </a:xfrm>
          <a:prstGeom prst="rect">
            <a:avLst/>
          </a:prstGeom>
        </p:spPr>
      </p:pic>
      <p:pic>
        <p:nvPicPr>
          <p:cNvPr id="13" name="Picture 12" descr="comScore_Logo_2016_1c_White_TRBGR.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76368" y="5914162"/>
            <a:ext cx="2362513" cy="457160"/>
          </a:xfrm>
          <a:prstGeom prst="rect">
            <a:avLst/>
          </a:prstGeom>
        </p:spPr>
      </p:pic>
    </p:spTree>
    <p:extLst>
      <p:ext uri="{BB962C8B-B14F-4D97-AF65-F5344CB8AC3E}">
        <p14:creationId xmlns:p14="http://schemas.microsoft.com/office/powerpoint/2010/main" val="2541432720"/>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_LATAM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userDrawn="1"/>
        </p:nvPicPr>
        <p:blipFill rotWithShape="1">
          <a:blip r:embed="rId2" cstate="print">
            <a:extLst>
              <a:ext uri="{28A0092B-C50C-407E-A947-70E740481C1C}">
                <a14:useLocalDpi xmlns:a14="http://schemas.microsoft.com/office/drawing/2010/main"/>
              </a:ext>
            </a:extLst>
          </a:blip>
          <a:srcRect l="-2" t="-18"/>
          <a:stretch/>
        </p:blipFill>
        <p:spPr>
          <a:xfrm>
            <a:off x="1" y="0"/>
            <a:ext cx="12447424" cy="6994525"/>
          </a:xfrm>
          <a:prstGeom prst="rect">
            <a:avLst/>
          </a:prstGeom>
        </p:spPr>
      </p:pic>
      <p:sp>
        <p:nvSpPr>
          <p:cNvPr id="3" name="Subtitle 2"/>
          <p:cNvSpPr>
            <a:spLocks noGrp="1"/>
          </p:cNvSpPr>
          <p:nvPr>
            <p:ph type="subTitle" idx="1"/>
          </p:nvPr>
        </p:nvSpPr>
        <p:spPr>
          <a:xfrm>
            <a:off x="274320" y="1847088"/>
            <a:ext cx="9601197" cy="2686611"/>
          </a:xfrm>
          <a:noFill/>
        </p:spPr>
        <p:txBody>
          <a:bodyPr vert="horz" lIns="111026" tIns="0" rIns="111026" bIns="55513" rtlCol="0" anchor="t">
            <a:noAutofit/>
          </a:bodyPr>
          <a:lstStyle>
            <a:lvl1pPr>
              <a:lnSpc>
                <a:spcPct val="100000"/>
              </a:lnSpc>
              <a:defRPr lang="en-US" sz="5400" b="0" kern="0" dirty="0">
                <a:solidFill>
                  <a:srgbClr val="FFFFFF"/>
                </a:solidFill>
              </a:defRPr>
            </a:lvl1pPr>
          </a:lstStyle>
          <a:p>
            <a:pPr lvl="0" algn="l" defTabSz="914400" rtl="0" latinLnBrk="0"/>
            <a:r>
              <a:rPr lang="en-US" smtClean="0"/>
              <a:t>Click to edit Master subtitle style</a:t>
            </a:r>
            <a:endParaRPr lang="en-US" dirty="0"/>
          </a:p>
        </p:txBody>
      </p:sp>
      <p:sp>
        <p:nvSpPr>
          <p:cNvPr id="11" name="Text Placeholder 2"/>
          <p:cNvSpPr txBox="1">
            <a:spLocks/>
          </p:cNvSpPr>
          <p:nvPr userDrawn="1"/>
        </p:nvSpPr>
        <p:spPr>
          <a:xfrm>
            <a:off x="272049" y="6557634"/>
            <a:ext cx="12093342" cy="436891"/>
          </a:xfrm>
          <a:prstGeom prst="rect">
            <a:avLst/>
          </a:prstGeom>
        </p:spPr>
        <p:txBody>
          <a:bodyPr vert="horz" lIns="91440" tIns="55513" rIns="222053" bIns="55513"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http://comscore.com/About_comScore/Patents</a:t>
            </a:r>
            <a:endParaRPr lang="en-US" sz="900" kern="500" dirty="0">
              <a:solidFill>
                <a:schemeClr val="bg1"/>
              </a:solidFill>
            </a:endParaRPr>
          </a:p>
        </p:txBody>
      </p:sp>
      <p:sp>
        <p:nvSpPr>
          <p:cNvPr id="17" name="Rectangle 16"/>
          <p:cNvSpPr/>
          <p:nvPr userDrawn="1"/>
        </p:nvSpPr>
        <p:spPr bwMode="auto">
          <a:xfrm>
            <a:off x="-10949" y="4799611"/>
            <a:ext cx="12447423"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userDrawn="1"/>
        </p:nvSpPr>
        <p:spPr>
          <a:xfrm>
            <a:off x="282749" y="4857002"/>
            <a:ext cx="12153725" cy="312165"/>
          </a:xfrm>
          <a:prstGeom prst="rect">
            <a:avLst/>
          </a:prstGeom>
          <a:noFill/>
        </p:spPr>
        <p:txBody>
          <a:bodyPr wrap="square" lIns="111026" tIns="55513" rIns="111026" bIns="55513" rtlCol="0" anchor="t">
            <a:spAutoFit/>
          </a:bodyPr>
          <a:lstStyle/>
          <a:p>
            <a:pPr marL="0" marR="0" indent="0" algn="l" defTabSz="555132"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fr-FR" sz="1300" dirty="0" smtClean="0">
                <a:solidFill>
                  <a:srgbClr val="444444"/>
                </a:solidFill>
                <a:hlinkClick r:id="rId4"/>
              </a:rPr>
              <a:t>@comScoreLATAM</a:t>
            </a:r>
            <a:r>
              <a:rPr lang="en-US" sz="1300" baseline="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790852" y="4887790"/>
            <a:ext cx="253349" cy="253349"/>
          </a:xfrm>
          <a:prstGeom prst="rect">
            <a:avLst/>
          </a:prstGeom>
        </p:spPr>
      </p:pic>
      <p:pic>
        <p:nvPicPr>
          <p:cNvPr id="5" name="Picture 4" descr="Twitter_logo_blu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242645" y="4907755"/>
            <a:ext cx="296937" cy="241408"/>
          </a:xfrm>
          <a:prstGeom prst="rect">
            <a:avLst/>
          </a:prstGeom>
        </p:spPr>
      </p:pic>
      <p:pic>
        <p:nvPicPr>
          <p:cNvPr id="7" name="Picture 6" descr="LinkedIn-InBug-2C.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317297" y="4887790"/>
            <a:ext cx="290325" cy="256925"/>
          </a:xfrm>
          <a:prstGeom prst="rect">
            <a:avLst/>
          </a:prstGeom>
        </p:spPr>
      </p:pic>
      <p:pic>
        <p:nvPicPr>
          <p:cNvPr id="13" name="Picture 12" descr="comScore_Logo_2016_1c_White_TRBG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76368" y="5914162"/>
            <a:ext cx="2362513" cy="457160"/>
          </a:xfrm>
          <a:prstGeom prst="rect">
            <a:avLst/>
          </a:prstGeom>
        </p:spPr>
      </p:pic>
    </p:spTree>
    <p:extLst>
      <p:ext uri="{BB962C8B-B14F-4D97-AF65-F5344CB8AC3E}">
        <p14:creationId xmlns:p14="http://schemas.microsoft.com/office/powerpoint/2010/main" val="1658202850"/>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losing_APAC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userDrawn="1"/>
        </p:nvPicPr>
        <p:blipFill rotWithShape="1">
          <a:blip r:embed="rId2" cstate="print">
            <a:extLst>
              <a:ext uri="{28A0092B-C50C-407E-A947-70E740481C1C}">
                <a14:useLocalDpi xmlns:a14="http://schemas.microsoft.com/office/drawing/2010/main"/>
              </a:ext>
            </a:extLst>
          </a:blip>
          <a:srcRect l="-2" t="-18"/>
          <a:stretch/>
        </p:blipFill>
        <p:spPr>
          <a:xfrm>
            <a:off x="1" y="0"/>
            <a:ext cx="12447424" cy="6994525"/>
          </a:xfrm>
          <a:prstGeom prst="rect">
            <a:avLst/>
          </a:prstGeom>
        </p:spPr>
      </p:pic>
      <p:sp>
        <p:nvSpPr>
          <p:cNvPr id="3" name="Subtitle 2"/>
          <p:cNvSpPr>
            <a:spLocks noGrp="1"/>
          </p:cNvSpPr>
          <p:nvPr>
            <p:ph type="subTitle" idx="1"/>
          </p:nvPr>
        </p:nvSpPr>
        <p:spPr>
          <a:xfrm>
            <a:off x="274320" y="1847088"/>
            <a:ext cx="9601197" cy="2686611"/>
          </a:xfrm>
          <a:noFill/>
        </p:spPr>
        <p:txBody>
          <a:bodyPr vert="horz" lIns="111026" tIns="0" rIns="111026" bIns="55513" rtlCol="0" anchor="t">
            <a:noAutofit/>
          </a:bodyPr>
          <a:lstStyle>
            <a:lvl1pPr>
              <a:lnSpc>
                <a:spcPct val="100000"/>
              </a:lnSpc>
              <a:defRPr lang="en-US" sz="5400" b="0" kern="0" dirty="0">
                <a:solidFill>
                  <a:srgbClr val="FFFFFF"/>
                </a:solidFill>
              </a:defRPr>
            </a:lvl1pPr>
          </a:lstStyle>
          <a:p>
            <a:pPr lvl="0" algn="l" defTabSz="914400" rtl="0" latinLnBrk="0"/>
            <a:r>
              <a:rPr lang="en-US" smtClean="0"/>
              <a:t>Click to edit Master subtitle style</a:t>
            </a:r>
            <a:endParaRPr lang="en-US" dirty="0"/>
          </a:p>
        </p:txBody>
      </p:sp>
      <p:sp>
        <p:nvSpPr>
          <p:cNvPr id="11" name="Text Placeholder 2"/>
          <p:cNvSpPr txBox="1">
            <a:spLocks/>
          </p:cNvSpPr>
          <p:nvPr userDrawn="1"/>
        </p:nvSpPr>
        <p:spPr>
          <a:xfrm>
            <a:off x="272049" y="6557634"/>
            <a:ext cx="12093342" cy="436891"/>
          </a:xfrm>
          <a:prstGeom prst="rect">
            <a:avLst/>
          </a:prstGeom>
        </p:spPr>
        <p:txBody>
          <a:bodyPr vert="horz" lIns="91440" tIns="55513" rIns="222053" bIns="55513"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http://comscore.com/About_comScore/Patents</a:t>
            </a:r>
            <a:endParaRPr lang="en-US" sz="900" kern="500" dirty="0">
              <a:solidFill>
                <a:schemeClr val="bg1"/>
              </a:solidFill>
            </a:endParaRPr>
          </a:p>
        </p:txBody>
      </p:sp>
      <p:sp>
        <p:nvSpPr>
          <p:cNvPr id="17" name="Rectangle 16"/>
          <p:cNvSpPr/>
          <p:nvPr userDrawn="1"/>
        </p:nvSpPr>
        <p:spPr bwMode="auto">
          <a:xfrm>
            <a:off x="-10949" y="4799611"/>
            <a:ext cx="12447423"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userDrawn="1"/>
        </p:nvSpPr>
        <p:spPr>
          <a:xfrm>
            <a:off x="282749" y="4857002"/>
            <a:ext cx="12153725" cy="312165"/>
          </a:xfrm>
          <a:prstGeom prst="rect">
            <a:avLst/>
          </a:prstGeom>
          <a:noFill/>
        </p:spPr>
        <p:txBody>
          <a:bodyPr wrap="square" lIns="111026" tIns="55513" rIns="111026" bIns="55513" rtlCol="0" anchor="t">
            <a:spAutoFit/>
          </a:bodyPr>
          <a:lstStyle/>
          <a:p>
            <a:pPr marL="0" marR="0" indent="0" algn="l" defTabSz="555132"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en-US" sz="1300" dirty="0" smtClean="0">
                <a:solidFill>
                  <a:srgbClr val="444444"/>
                </a:solidFill>
                <a:hlinkClick r:id="rId4"/>
              </a:rPr>
              <a:t>@comScoreAPAC</a:t>
            </a:r>
            <a:r>
              <a:rPr lang="en-US" sz="1300" baseline="0" dirty="0" smtClean="0">
                <a:solidFill>
                  <a:srgbClr val="444444"/>
                </a:solidFill>
              </a:rPr>
              <a:t>               </a:t>
            </a:r>
            <a:r>
              <a:rPr lang="pl-PL" sz="1300" dirty="0" smtClean="0">
                <a:solidFill>
                  <a:srgbClr val="444444"/>
                </a:solidFill>
                <a:hlinkClick r:id="rId5"/>
              </a:rPr>
              <a:t>www.linkedin.com/company/comscore</a:t>
            </a:r>
            <a:r>
              <a:rPr lang="en-US" sz="1300" baseline="0" dirty="0" smtClean="0">
                <a:solidFill>
                  <a:srgbClr val="444444"/>
                </a:solidFill>
              </a:rPr>
              <a:t>	           </a:t>
            </a:r>
            <a:r>
              <a:rPr lang="en-US" sz="1300" dirty="0" smtClean="0">
                <a:solidFill>
                  <a:srgbClr val="444444"/>
                </a:solidFill>
                <a:hlinkClick r:id="rId6"/>
              </a:rPr>
              <a:t>www.facebook.com/comscoreinc</a:t>
            </a:r>
            <a:endParaRPr lang="en-US" sz="1300" dirty="0" smtClean="0">
              <a:solidFill>
                <a:srgbClr val="444444"/>
              </a:solidFill>
            </a:endParaRPr>
          </a:p>
        </p:txBody>
      </p:sp>
      <p:pic>
        <p:nvPicPr>
          <p:cNvPr id="4" name="Picture 3" descr="FB-f-Logo__blue_51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790852" y="4887790"/>
            <a:ext cx="253349" cy="253349"/>
          </a:xfrm>
          <a:prstGeom prst="rect">
            <a:avLst/>
          </a:prstGeom>
        </p:spPr>
      </p:pic>
      <p:pic>
        <p:nvPicPr>
          <p:cNvPr id="5" name="Picture 4" descr="Twitter_logo_blue.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242645" y="4907755"/>
            <a:ext cx="296937" cy="241408"/>
          </a:xfrm>
          <a:prstGeom prst="rect">
            <a:avLst/>
          </a:prstGeom>
        </p:spPr>
      </p:pic>
      <p:pic>
        <p:nvPicPr>
          <p:cNvPr id="7" name="Picture 6" descr="LinkedIn-InBug-2C.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317297" y="4887790"/>
            <a:ext cx="290325" cy="256925"/>
          </a:xfrm>
          <a:prstGeom prst="rect">
            <a:avLst/>
          </a:prstGeom>
        </p:spPr>
      </p:pic>
      <p:pic>
        <p:nvPicPr>
          <p:cNvPr id="13" name="Picture 12" descr="comScore_Logo_2016_1c_White_TRBGR.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76368" y="5914162"/>
            <a:ext cx="2362513" cy="457160"/>
          </a:xfrm>
          <a:prstGeom prst="rect">
            <a:avLst/>
          </a:prstGeom>
        </p:spPr>
      </p:pic>
    </p:spTree>
    <p:extLst>
      <p:ext uri="{BB962C8B-B14F-4D97-AF65-F5344CB8AC3E}">
        <p14:creationId xmlns:p14="http://schemas.microsoft.com/office/powerpoint/2010/main" val="13485992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436476" cy="6994525"/>
          </a:xfrm>
          <a:prstGeom prst="rect">
            <a:avLst/>
          </a:prstGeom>
        </p:spPr>
      </p:pic>
      <p:sp>
        <p:nvSpPr>
          <p:cNvPr id="23" name="Date Placeholder 3"/>
          <p:cNvSpPr txBox="1">
            <a:spLocks/>
          </p:cNvSpPr>
          <p:nvPr userDrawn="1"/>
        </p:nvSpPr>
        <p:spPr>
          <a:xfrm>
            <a:off x="10271236" y="6355519"/>
            <a:ext cx="1371600" cy="467381"/>
          </a:xfrm>
          <a:prstGeom prst="rect">
            <a:avLst/>
          </a:prstGeom>
        </p:spPr>
        <p:txBody>
          <a:bodyPr vert="horz" lIns="0" tIns="55513" rIns="0" bIns="55513"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dirty="0" smtClean="0">
                <a:solidFill>
                  <a:schemeClr val="bg1"/>
                </a:solidFill>
              </a:rPr>
              <a:t>© comScore, Inc. Proprietary.</a:t>
            </a:r>
            <a:endParaRPr lang="en-US" dirty="0">
              <a:solidFill>
                <a:schemeClr val="bg1"/>
              </a:solidFill>
            </a:endParaRPr>
          </a:p>
        </p:txBody>
      </p:sp>
      <p:sp>
        <p:nvSpPr>
          <p:cNvPr id="26" name="TextBox 25"/>
          <p:cNvSpPr txBox="1"/>
          <p:nvPr userDrawn="1"/>
        </p:nvSpPr>
        <p:spPr>
          <a:xfrm>
            <a:off x="11642836" y="6355519"/>
            <a:ext cx="793639" cy="467380"/>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chemeClr val="bg1"/>
                </a:solidFill>
              </a:rPr>
              <a:pPr lvl="0"/>
              <a:t>‹#›</a:t>
            </a:fld>
            <a:endParaRPr lang="en-US" sz="1200" dirty="0">
              <a:solidFill>
                <a:schemeClr val="bg1"/>
              </a:solidFill>
            </a:endParaRPr>
          </a:p>
        </p:txBody>
      </p:sp>
      <p:sp>
        <p:nvSpPr>
          <p:cNvPr id="20" name="Title 1"/>
          <p:cNvSpPr>
            <a:spLocks noGrp="1"/>
          </p:cNvSpPr>
          <p:nvPr>
            <p:ph type="ctrTitle" hasCustomPrompt="1"/>
          </p:nvPr>
        </p:nvSpPr>
        <p:spPr>
          <a:xfrm>
            <a:off x="276367" y="1844483"/>
            <a:ext cx="11883743" cy="1644145"/>
          </a:xfrm>
        </p:spPr>
        <p:txBody>
          <a:bodyPr anchor="t">
            <a:noAutofit/>
          </a:bodyPr>
          <a:lstStyle>
            <a:lvl1pPr>
              <a:defRPr sz="5400" b="0" baseline="0">
                <a:solidFill>
                  <a:srgbClr val="FFFFFF"/>
                </a:solidFill>
              </a:defRPr>
            </a:lvl1pPr>
          </a:lstStyle>
          <a:p>
            <a:r>
              <a:rPr lang="en-US" dirty="0" smtClean="0"/>
              <a:t>Click to edit Master section divider style</a:t>
            </a:r>
            <a:endParaRPr lang="en-US" dirty="0"/>
          </a:p>
        </p:txBody>
      </p:sp>
      <p:sp>
        <p:nvSpPr>
          <p:cNvPr id="21" name="Subtitle 2"/>
          <p:cNvSpPr>
            <a:spLocks noGrp="1"/>
          </p:cNvSpPr>
          <p:nvPr>
            <p:ph type="subTitle" idx="1"/>
          </p:nvPr>
        </p:nvSpPr>
        <p:spPr>
          <a:xfrm>
            <a:off x="276366" y="3497263"/>
            <a:ext cx="11883743" cy="1619103"/>
          </a:xfrm>
        </p:spPr>
        <p:txBody>
          <a:bodyPr anchor="ctr">
            <a:noAutofit/>
          </a:bodyPr>
          <a:lstStyle>
            <a:lvl1pPr marL="0" indent="0" algn="l">
              <a:buNone/>
              <a:defRPr sz="1900" b="0">
                <a:solidFill>
                  <a:srgbClr val="FFFFFF"/>
                </a:solidFill>
              </a:defRPr>
            </a:lvl1pPr>
            <a:lvl2pPr marL="555132" indent="0" algn="ctr">
              <a:buNone/>
              <a:defRPr>
                <a:solidFill>
                  <a:schemeClr val="tx1">
                    <a:tint val="75000"/>
                  </a:schemeClr>
                </a:solidFill>
              </a:defRPr>
            </a:lvl2pPr>
            <a:lvl3pPr marL="1110264" indent="0" algn="ctr">
              <a:buNone/>
              <a:defRPr>
                <a:solidFill>
                  <a:schemeClr val="tx1">
                    <a:tint val="75000"/>
                  </a:schemeClr>
                </a:solidFill>
              </a:defRPr>
            </a:lvl3pPr>
            <a:lvl4pPr marL="1665397" indent="0" algn="ctr">
              <a:buNone/>
              <a:defRPr>
                <a:solidFill>
                  <a:schemeClr val="tx1">
                    <a:tint val="75000"/>
                  </a:schemeClr>
                </a:solidFill>
              </a:defRPr>
            </a:lvl4pPr>
            <a:lvl5pPr marL="2220529" indent="0" algn="ctr">
              <a:buNone/>
              <a:defRPr>
                <a:solidFill>
                  <a:schemeClr val="tx1">
                    <a:tint val="75000"/>
                  </a:schemeClr>
                </a:solidFill>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omScore_Logo_2016_1c_White_TRBG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8328" y="6502262"/>
            <a:ext cx="1795669" cy="347472"/>
          </a:xfrm>
          <a:prstGeom prst="rect">
            <a:avLst/>
          </a:prstGeom>
        </p:spPr>
      </p:pic>
    </p:spTree>
    <p:extLst>
      <p:ext uri="{BB962C8B-B14F-4D97-AF65-F5344CB8AC3E}">
        <p14:creationId xmlns:p14="http://schemas.microsoft.com/office/powerpoint/2010/main" val="237600326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_APAC_no_twitter">
    <p:spTree>
      <p:nvGrpSpPr>
        <p:cNvPr id="1" name=""/>
        <p:cNvGrpSpPr/>
        <p:nvPr/>
      </p:nvGrpSpPr>
      <p:grpSpPr>
        <a:xfrm>
          <a:off x="0" y="0"/>
          <a:ext cx="0" cy="0"/>
          <a:chOff x="0" y="0"/>
          <a:chExt cx="0" cy="0"/>
        </a:xfrm>
      </p:grpSpPr>
      <p:pic>
        <p:nvPicPr>
          <p:cNvPr id="12" name="Content Placeholder 8" descr="DustCoverSlide_blank.png"/>
          <p:cNvPicPr>
            <a:picLocks noChangeAspect="1"/>
          </p:cNvPicPr>
          <p:nvPr userDrawn="1"/>
        </p:nvPicPr>
        <p:blipFill rotWithShape="1">
          <a:blip r:embed="rId2" cstate="print">
            <a:extLst>
              <a:ext uri="{28A0092B-C50C-407E-A947-70E740481C1C}">
                <a14:useLocalDpi xmlns:a14="http://schemas.microsoft.com/office/drawing/2010/main"/>
              </a:ext>
            </a:extLst>
          </a:blip>
          <a:srcRect l="-2" t="-18"/>
          <a:stretch/>
        </p:blipFill>
        <p:spPr>
          <a:xfrm>
            <a:off x="1" y="0"/>
            <a:ext cx="12447424" cy="6994525"/>
          </a:xfrm>
          <a:prstGeom prst="rect">
            <a:avLst/>
          </a:prstGeom>
        </p:spPr>
      </p:pic>
      <p:sp>
        <p:nvSpPr>
          <p:cNvPr id="3" name="Subtitle 2"/>
          <p:cNvSpPr>
            <a:spLocks noGrp="1"/>
          </p:cNvSpPr>
          <p:nvPr>
            <p:ph type="subTitle" idx="1"/>
          </p:nvPr>
        </p:nvSpPr>
        <p:spPr>
          <a:xfrm>
            <a:off x="274320" y="1847088"/>
            <a:ext cx="9601197" cy="2686611"/>
          </a:xfrm>
          <a:noFill/>
        </p:spPr>
        <p:txBody>
          <a:bodyPr vert="horz" lIns="111026" tIns="0" rIns="111026" bIns="55513" rtlCol="0" anchor="t">
            <a:noAutofit/>
          </a:bodyPr>
          <a:lstStyle>
            <a:lvl1pPr>
              <a:lnSpc>
                <a:spcPct val="100000"/>
              </a:lnSpc>
              <a:defRPr lang="en-US" sz="5400" b="0" kern="0" dirty="0">
                <a:solidFill>
                  <a:srgbClr val="FFFFFF"/>
                </a:solidFill>
              </a:defRPr>
            </a:lvl1pPr>
          </a:lstStyle>
          <a:p>
            <a:pPr lvl="0" algn="l" defTabSz="914400" rtl="0" latinLnBrk="0"/>
            <a:r>
              <a:rPr lang="en-US" smtClean="0"/>
              <a:t>Click to edit Master subtitle style</a:t>
            </a:r>
            <a:endParaRPr lang="en-US" dirty="0"/>
          </a:p>
        </p:txBody>
      </p:sp>
      <p:sp>
        <p:nvSpPr>
          <p:cNvPr id="11" name="Text Placeholder 2"/>
          <p:cNvSpPr txBox="1">
            <a:spLocks/>
          </p:cNvSpPr>
          <p:nvPr userDrawn="1"/>
        </p:nvSpPr>
        <p:spPr>
          <a:xfrm>
            <a:off x="272049" y="6557634"/>
            <a:ext cx="12093342" cy="436891"/>
          </a:xfrm>
          <a:prstGeom prst="rect">
            <a:avLst/>
          </a:prstGeom>
        </p:spPr>
        <p:txBody>
          <a:bodyPr vert="horz" lIns="91440" tIns="55513" rIns="222053" bIns="55513" rtlCol="0" anchor="ctr"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algn="l"/>
            <a:r>
              <a:rPr lang="en-US" sz="900" kern="500" spc="-10" dirty="0" smtClean="0">
                <a:solidFill>
                  <a:schemeClr val="bg1"/>
                </a:solidFill>
              </a:rPr>
              <a:t>For info about the proprietary </a:t>
            </a:r>
            <a:r>
              <a:rPr lang="en-US" sz="900" kern="500" dirty="0" smtClean="0">
                <a:solidFill>
                  <a:schemeClr val="bg1"/>
                </a:solidFill>
              </a:rPr>
              <a:t>technology used in comScore products, refer to http://comscore.com/About_comScore/Patents</a:t>
            </a:r>
            <a:endParaRPr lang="en-US" sz="900" kern="500" dirty="0">
              <a:solidFill>
                <a:schemeClr val="bg1"/>
              </a:solidFill>
            </a:endParaRPr>
          </a:p>
        </p:txBody>
      </p:sp>
      <p:sp>
        <p:nvSpPr>
          <p:cNvPr id="17" name="Rectangle 16"/>
          <p:cNvSpPr/>
          <p:nvPr userDrawn="1"/>
        </p:nvSpPr>
        <p:spPr bwMode="auto">
          <a:xfrm>
            <a:off x="-10949" y="4799611"/>
            <a:ext cx="12447423" cy="474651"/>
          </a:xfrm>
          <a:prstGeom prst="rect">
            <a:avLst/>
          </a:prstGeom>
          <a:solidFill>
            <a:srgbClr val="FFFFFF"/>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19" name="TextBox 18"/>
          <p:cNvSpPr txBox="1"/>
          <p:nvPr userDrawn="1"/>
        </p:nvSpPr>
        <p:spPr>
          <a:xfrm>
            <a:off x="282749" y="4857002"/>
            <a:ext cx="12153725" cy="312165"/>
          </a:xfrm>
          <a:prstGeom prst="rect">
            <a:avLst/>
          </a:prstGeom>
          <a:noFill/>
        </p:spPr>
        <p:txBody>
          <a:bodyPr wrap="square" lIns="111026" tIns="55513" rIns="111026" bIns="55513" rtlCol="0" anchor="t">
            <a:spAutoFit/>
          </a:bodyPr>
          <a:lstStyle/>
          <a:p>
            <a:pPr marL="0" marR="0" indent="0" algn="l" defTabSz="555132" rtl="0" eaLnBrk="1" fontAlgn="auto" latinLnBrk="0" hangingPunct="1">
              <a:lnSpc>
                <a:spcPct val="100000"/>
              </a:lnSpc>
              <a:spcBef>
                <a:spcPts val="0"/>
              </a:spcBef>
              <a:spcAft>
                <a:spcPts val="0"/>
              </a:spcAft>
              <a:buClrTx/>
              <a:buSzTx/>
              <a:buFontTx/>
              <a:buNone/>
              <a:tabLst/>
              <a:defRPr/>
            </a:pPr>
            <a:r>
              <a:rPr lang="en-US" sz="1300" dirty="0" smtClean="0">
                <a:solidFill>
                  <a:srgbClr val="444444"/>
                </a:solidFill>
                <a:hlinkClick r:id="rId3"/>
              </a:rPr>
              <a:t>www.comscore.com</a:t>
            </a:r>
            <a:r>
              <a:rPr lang="en-US" sz="1300" dirty="0" smtClean="0">
                <a:solidFill>
                  <a:srgbClr val="444444"/>
                </a:solidFill>
              </a:rPr>
              <a:t>		</a:t>
            </a:r>
            <a:r>
              <a:rPr lang="pl-PL" sz="1300" dirty="0" smtClean="0">
                <a:solidFill>
                  <a:srgbClr val="444444"/>
                </a:solidFill>
                <a:hlinkClick r:id="rId4"/>
              </a:rPr>
              <a:t>www.linkedin.com/company/comscore</a:t>
            </a:r>
            <a:r>
              <a:rPr lang="en-US" sz="1300" baseline="0" dirty="0" smtClean="0">
                <a:solidFill>
                  <a:srgbClr val="444444"/>
                </a:solidFill>
              </a:rPr>
              <a:t>	     </a:t>
            </a:r>
            <a:r>
              <a:rPr lang="en-US" sz="1300" dirty="0" smtClean="0">
                <a:solidFill>
                  <a:srgbClr val="444444"/>
                </a:solidFill>
                <a:hlinkClick r:id="rId5"/>
              </a:rPr>
              <a:t>www.facebook.com/comscoreinc</a:t>
            </a:r>
            <a:endParaRPr lang="en-US" sz="1300" dirty="0" smtClean="0">
              <a:solidFill>
                <a:srgbClr val="444444"/>
              </a:solidFill>
            </a:endParaRPr>
          </a:p>
        </p:txBody>
      </p:sp>
      <p:pic>
        <p:nvPicPr>
          <p:cNvPr id="4" name="Picture 3" descr="FB-f-Logo__blue_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800101" y="4887790"/>
            <a:ext cx="253349" cy="253349"/>
          </a:xfrm>
          <a:prstGeom prst="rect">
            <a:avLst/>
          </a:prstGeom>
        </p:spPr>
      </p:pic>
      <p:pic>
        <p:nvPicPr>
          <p:cNvPr id="7" name="Picture 6" descr="LinkedIn-InBug-2C.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257899" y="4887790"/>
            <a:ext cx="290325" cy="256925"/>
          </a:xfrm>
          <a:prstGeom prst="rect">
            <a:avLst/>
          </a:prstGeom>
        </p:spPr>
      </p:pic>
      <p:pic>
        <p:nvPicPr>
          <p:cNvPr id="10" name="Picture 9" descr="comScore_Logo_2016_1c_White_TRBGR.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76368" y="5914162"/>
            <a:ext cx="2362513" cy="457160"/>
          </a:xfrm>
          <a:prstGeom prst="rect">
            <a:avLst/>
          </a:prstGeom>
        </p:spPr>
      </p:pic>
    </p:spTree>
    <p:extLst>
      <p:ext uri="{BB962C8B-B14F-4D97-AF65-F5344CB8AC3E}">
        <p14:creationId xmlns:p14="http://schemas.microsoft.com/office/powerpoint/2010/main" val="79168829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a:solidFill>
                  <a:schemeClr val="accent3"/>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5"/>
          </p:nvPr>
        </p:nvSpPr>
        <p:spPr>
          <a:xfrm>
            <a:off x="6529149" y="6295073"/>
            <a:ext cx="5596414" cy="582877"/>
          </a:xfrm>
        </p:spPr>
        <p:txBody>
          <a:bodyPr bIns="100584" anchor="b" anchorCtr="0">
            <a:noAutofit/>
          </a:bodyPr>
          <a:lstStyle>
            <a:lvl1pPr marL="0" indent="0" algn="l">
              <a:spcBef>
                <a:spcPts val="306"/>
              </a:spcBef>
              <a:spcAft>
                <a:spcPts val="306"/>
              </a:spcAft>
              <a:buFont typeface="Wingdings" pitchFamily="2" charset="2"/>
              <a:buNone/>
              <a:defRPr sz="816" b="0">
                <a:solidFill>
                  <a:schemeClr val="tx1"/>
                </a:solidFill>
              </a:defRPr>
            </a:lvl1pPr>
            <a:lvl2pPr marL="0" indent="0">
              <a:buClr>
                <a:schemeClr val="tx1"/>
              </a:buClr>
              <a:buFontTx/>
              <a:buNone/>
              <a:defRPr sz="1428" b="1">
                <a:solidFill>
                  <a:schemeClr val="tx1"/>
                </a:solidFill>
              </a:defRPr>
            </a:lvl2pPr>
            <a:lvl3pPr marL="233149" indent="0">
              <a:defRPr>
                <a:solidFill>
                  <a:schemeClr val="accent3"/>
                </a:solidFill>
              </a:defRPr>
            </a:lvl3pPr>
            <a:lvl4pPr marL="233149" indent="0">
              <a:defRPr sz="1428" b="0">
                <a:solidFill>
                  <a:schemeClr val="tx1"/>
                </a:solidFill>
              </a:defRPr>
            </a:lvl4pPr>
            <a:lvl5pPr marL="233149" indent="0">
              <a:defRPr/>
            </a:lvl5pPr>
          </a:lstStyle>
          <a:p>
            <a:pPr lvl="0"/>
            <a:r>
              <a:rPr lang="en-US" smtClean="0"/>
              <a:t>Click to edit Master text styles</a:t>
            </a:r>
          </a:p>
        </p:txBody>
      </p:sp>
      <p:sp>
        <p:nvSpPr>
          <p:cNvPr id="6" name="TextBox 5"/>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Tree>
    <p:extLst>
      <p:ext uri="{BB962C8B-B14F-4D97-AF65-F5344CB8AC3E}">
        <p14:creationId xmlns:p14="http://schemas.microsoft.com/office/powerpoint/2010/main" val="781388314"/>
      </p:ext>
    </p:extLst>
  </p:cSld>
  <p:clrMapOvr>
    <a:masterClrMapping/>
  </p:clrMapOvr>
  <p:transition xmlns:p14="http://schemas.microsoft.com/office/powerpoint/2010/main">
    <p:wipe dir="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S Non-Bulleted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10912" y="1165754"/>
            <a:ext cx="11814651" cy="5129318"/>
          </a:xfrm>
        </p:spPr>
        <p:txBody>
          <a:bodyPr/>
          <a:lstStyle>
            <a:lvl1pPr marL="0" indent="0">
              <a:lnSpc>
                <a:spcPct val="150000"/>
              </a:lnSpc>
              <a:spcBef>
                <a:spcPts val="1224"/>
              </a:spcBef>
              <a:buNone/>
              <a:defRPr sz="2448"/>
            </a:lvl1pPr>
            <a:lvl2pPr marL="0" indent="0">
              <a:lnSpc>
                <a:spcPct val="150000"/>
              </a:lnSpc>
              <a:spcBef>
                <a:spcPts val="1224"/>
              </a:spcBef>
              <a:spcAft>
                <a:spcPts val="612"/>
              </a:spcAft>
              <a:buNone/>
              <a:defRPr sz="1836" b="1" i="0">
                <a:solidFill>
                  <a:schemeClr val="tx1"/>
                </a:solidFill>
              </a:defRPr>
            </a:lvl2pPr>
            <a:lvl3pPr marL="0" indent="0">
              <a:lnSpc>
                <a:spcPct val="150000"/>
              </a:lnSpc>
              <a:spcAft>
                <a:spcPts val="306"/>
              </a:spcAft>
              <a:defRPr sz="1632" b="0"/>
            </a:lvl3pPr>
            <a:lvl4pPr>
              <a:lnSpc>
                <a:spcPct val="150000"/>
              </a:lnSpc>
              <a:defRPr sz="1428">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5"/>
          </p:nvPr>
        </p:nvSpPr>
        <p:spPr>
          <a:xfrm>
            <a:off x="6529149" y="6295073"/>
            <a:ext cx="5596414" cy="582877"/>
          </a:xfrm>
        </p:spPr>
        <p:txBody>
          <a:bodyPr bIns="100584" anchor="b" anchorCtr="0">
            <a:noAutofit/>
          </a:bodyPr>
          <a:lstStyle>
            <a:lvl1pPr marL="0" indent="0" algn="l">
              <a:spcBef>
                <a:spcPts val="306"/>
              </a:spcBef>
              <a:spcAft>
                <a:spcPts val="306"/>
              </a:spcAft>
              <a:buFont typeface="Wingdings" pitchFamily="2" charset="2"/>
              <a:buNone/>
              <a:defRPr sz="816" b="0">
                <a:solidFill>
                  <a:schemeClr val="tx1"/>
                </a:solidFill>
              </a:defRPr>
            </a:lvl1pPr>
            <a:lvl2pPr marL="0" indent="0">
              <a:buClr>
                <a:schemeClr val="tx1"/>
              </a:buClr>
              <a:buFontTx/>
              <a:buNone/>
              <a:defRPr sz="1428" b="1">
                <a:solidFill>
                  <a:schemeClr val="tx1"/>
                </a:solidFill>
              </a:defRPr>
            </a:lvl2pPr>
            <a:lvl3pPr marL="233149" indent="0">
              <a:defRPr>
                <a:solidFill>
                  <a:schemeClr val="accent3"/>
                </a:solidFill>
              </a:defRPr>
            </a:lvl3pPr>
            <a:lvl4pPr marL="233149" indent="0">
              <a:defRPr sz="1428" b="0">
                <a:solidFill>
                  <a:schemeClr val="tx1"/>
                </a:solidFill>
              </a:defRPr>
            </a:lvl4pPr>
            <a:lvl5pPr marL="233149" indent="0">
              <a:defRPr/>
            </a:lvl5pPr>
          </a:lstStyle>
          <a:p>
            <a:pPr lvl="0"/>
            <a:r>
              <a:rPr lang="en-US" smtClean="0"/>
              <a:t>Click to edit Master text styles</a:t>
            </a:r>
          </a:p>
        </p:txBody>
      </p:sp>
      <p:sp>
        <p:nvSpPr>
          <p:cNvPr id="6" name="TextBox 5"/>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Tree>
    <p:extLst>
      <p:ext uri="{BB962C8B-B14F-4D97-AF65-F5344CB8AC3E}">
        <p14:creationId xmlns:p14="http://schemas.microsoft.com/office/powerpoint/2010/main" val="1653987240"/>
      </p:ext>
    </p:extLst>
  </p:cSld>
  <p:clrMapOvr>
    <a:masterClrMapping/>
  </p:clrMapOvr>
  <p:transition xmlns:p14="http://schemas.microsoft.com/office/powerpoint/2010/mai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3878A4"/>
                </a:solidFill>
              </a:defRPr>
            </a:lvl2pPr>
            <a:lvl3pPr marL="396875" marR="0" indent="-166688" defTabSz="914400" eaLnBrk="1" fontAlgn="auto" latinLnBrk="0" hangingPunct="1">
              <a:lnSpc>
                <a:spcPct val="120000"/>
              </a:lnSpc>
              <a:spcBef>
                <a:spcPts val="0"/>
              </a:spcBef>
              <a:spcAft>
                <a:spcPts val="600"/>
              </a:spcAft>
              <a:buClr>
                <a:schemeClr val="tx2"/>
              </a:buClr>
              <a:buSzTx/>
              <a:buFont typeface="Arial" panose="020B0604020202020204" pitchFamily="34" charset="0"/>
              <a:buChar char="̵"/>
              <a:tabLst/>
              <a:defRPr/>
            </a:lvl3pPr>
          </a:lstStyle>
          <a:p>
            <a:pPr lvl="0"/>
            <a:r>
              <a:rPr lang="en-US" dirty="0" smtClean="0"/>
              <a:t>Click to edit Master text styles</a:t>
            </a:r>
          </a:p>
          <a:p>
            <a:pPr marL="396875" marR="0" lvl="2" indent="-166688" defTabSz="914400" eaLnBrk="1" fontAlgn="auto" latinLnBrk="0" hangingPunct="1">
              <a:lnSpc>
                <a:spcPct val="120000"/>
              </a:lnSpc>
              <a:spcBef>
                <a:spcPts val="0"/>
              </a:spcBef>
              <a:spcAft>
                <a:spcPts val="600"/>
              </a:spcAft>
              <a:buClr>
                <a:schemeClr val="tx2"/>
              </a:buClr>
              <a:buSzTx/>
              <a:buFont typeface="Arial" panose="020B0604020202020204" pitchFamily="34" charset="0"/>
              <a:buChar char="̵"/>
              <a:tabLst/>
              <a:defRPr/>
            </a:pPr>
            <a:r>
              <a:rPr lang="en-US" dirty="0" smtClean="0"/>
              <a:t>Third </a:t>
            </a:r>
            <a:r>
              <a:rPr lang="en-US" dirty="0" err="1" smtClean="0"/>
              <a:t>levelSecond</a:t>
            </a:r>
            <a:r>
              <a:rPr lang="en-US" dirty="0" smtClean="0"/>
              <a:t> level</a:t>
            </a:r>
          </a:p>
          <a:p>
            <a:pPr lvl="2"/>
            <a:endParaRPr lang="en-US" dirty="0" smtClean="0"/>
          </a:p>
          <a:p>
            <a:pPr lvl="3"/>
            <a:r>
              <a:rPr lang="en-US" dirty="0" smtClean="0"/>
              <a:t>Fourth level</a:t>
            </a:r>
          </a:p>
          <a:p>
            <a:pPr lvl="4"/>
            <a:r>
              <a:rPr lang="en-US" dirty="0" smtClean="0"/>
              <a:t>Fifth level</a:t>
            </a:r>
            <a:endParaRPr lang="en-US" dirty="0"/>
          </a:p>
        </p:txBody>
      </p:sp>
      <p:sp>
        <p:nvSpPr>
          <p:cNvPr id="5" name="Slide Number Placeholder 3"/>
          <p:cNvSpPr txBox="1">
            <a:spLocks/>
          </p:cNvSpPr>
          <p:nvPr userDrawn="1"/>
        </p:nvSpPr>
        <p:spPr>
          <a:xfrm>
            <a:off x="11702378" y="6856902"/>
            <a:ext cx="734097" cy="124670"/>
          </a:xfrm>
          <a:prstGeom prst="rect">
            <a:avLst/>
          </a:prstGeom>
        </p:spPr>
        <p:txBody>
          <a:bodyPr vert="horz" lIns="93260" tIns="46630" rIns="93260" bIns="46630" rtlCol="0" anchor="ctr"/>
          <a:lstStyle>
            <a:lvl1pPr>
              <a:defRPr/>
            </a:lvl1pPr>
          </a:lstStyle>
          <a:p>
            <a:pPr marL="0" marR="0" lvl="0" indent="0" algn="r" defTabSz="932597" rtl="0" eaLnBrk="1" fontAlgn="auto" latinLnBrk="0" hangingPunct="1">
              <a:lnSpc>
                <a:spcPct val="100000"/>
              </a:lnSpc>
              <a:spcBef>
                <a:spcPts val="0"/>
              </a:spcBef>
              <a:spcAft>
                <a:spcPts val="0"/>
              </a:spcAft>
              <a:buClrTx/>
              <a:buSzTx/>
              <a:buFontTx/>
              <a:buNone/>
              <a:tabLst/>
              <a:defRPr/>
            </a:pPr>
            <a:fld id="{567B8CD1-2673-45CE-AA1B-9435AAFF5E06}" type="slidenum">
              <a:rPr kumimoji="0" lang="en-US" sz="1224" b="0" i="0" u="none" strike="noStrike" kern="1200" cap="none" spc="0" normalizeH="0" baseline="0" noProof="0" smtClean="0">
                <a:ln>
                  <a:noFill/>
                </a:ln>
                <a:solidFill>
                  <a:schemeClr val="bg1"/>
                </a:solidFill>
                <a:effectLst/>
                <a:uLnTx/>
                <a:uFillTx/>
                <a:latin typeface="+mn-lt"/>
                <a:ea typeface="+mn-ea"/>
                <a:cs typeface="+mn-cs"/>
              </a:rPr>
              <a:pPr marL="0" marR="0" lvl="0" indent="0" algn="r" defTabSz="932597" rtl="0" eaLnBrk="1" fontAlgn="auto" latinLnBrk="0" hangingPunct="1">
                <a:lnSpc>
                  <a:spcPct val="100000"/>
                </a:lnSpc>
                <a:spcBef>
                  <a:spcPts val="0"/>
                </a:spcBef>
                <a:spcAft>
                  <a:spcPts val="0"/>
                </a:spcAft>
                <a:buClrTx/>
                <a:buSzTx/>
                <a:buFontTx/>
                <a:buNone/>
                <a:tabLst/>
                <a:defRPr/>
              </a:pPr>
              <a:t>‹#›</a:t>
            </a:fld>
            <a:endParaRPr kumimoji="0" lang="en-US" sz="1224"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extBox 5"/>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Tree>
    <p:extLst>
      <p:ext uri="{BB962C8B-B14F-4D97-AF65-F5344CB8AC3E}">
        <p14:creationId xmlns:p14="http://schemas.microsoft.com/office/powerpoint/2010/main" val="142736496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 and callouts">
    <p:bg>
      <p:bgRef idx="1001">
        <a:schemeClr val="bg1"/>
      </p:bgRef>
    </p:bg>
    <p:spTree>
      <p:nvGrpSpPr>
        <p:cNvPr id="1" name=""/>
        <p:cNvGrpSpPr/>
        <p:nvPr/>
      </p:nvGrpSpPr>
      <p:grpSpPr>
        <a:xfrm>
          <a:off x="0" y="0"/>
          <a:ext cx="0" cy="0"/>
          <a:chOff x="0" y="0"/>
          <a:chExt cx="0" cy="0"/>
        </a:xfrm>
      </p:grpSpPr>
      <p:sp>
        <p:nvSpPr>
          <p:cNvPr id="16" name="Text Placeholder 4"/>
          <p:cNvSpPr>
            <a:spLocks noGrp="1"/>
          </p:cNvSpPr>
          <p:nvPr>
            <p:ph type="body" sz="quarter" idx="15" hasCustomPrompt="1"/>
          </p:nvPr>
        </p:nvSpPr>
        <p:spPr>
          <a:xfrm>
            <a:off x="0" y="-1"/>
            <a:ext cx="12434317" cy="6291073"/>
          </a:xfrm>
          <a:solidFill>
            <a:schemeClr val="accent3"/>
          </a:solidFill>
        </p:spPr>
        <p:txBody>
          <a:bodyPr vert="horz" lIns="222053" tIns="166540" rIns="111026" bIns="55513" rtlCol="0">
            <a:normAutofit/>
          </a:bodyPr>
          <a:lstStyle>
            <a:lvl1pPr>
              <a:defRPr lang="en-US" sz="1700" kern="1200" dirty="0" smtClean="0">
                <a:solidFill>
                  <a:srgbClr val="FFFFFF"/>
                </a:solidFill>
                <a:cs typeface="Arial"/>
              </a:defRPr>
            </a:lvl1pPr>
          </a:lstStyle>
          <a:p>
            <a:pPr lvl="0" algn="l" defTabSz="555132" rtl="0" latinLnBrk="0"/>
            <a:r>
              <a:rPr lang="en-US" dirty="0" smtClean="0"/>
              <a:t> </a:t>
            </a:r>
          </a:p>
        </p:txBody>
      </p:sp>
      <p:sp>
        <p:nvSpPr>
          <p:cNvPr id="7" name="Content Placeholder 6"/>
          <p:cNvSpPr>
            <a:spLocks noGrp="1"/>
          </p:cNvSpPr>
          <p:nvPr>
            <p:ph sz="quarter" idx="14"/>
          </p:nvPr>
        </p:nvSpPr>
        <p:spPr>
          <a:xfrm>
            <a:off x="276366" y="1261872"/>
            <a:ext cx="11883743" cy="5029200"/>
          </a:xfrm>
        </p:spPr>
        <p:txBody>
          <a:bodyPr vert="horz" lIns="111026" tIns="55513" rIns="111026" bIns="55513" rtlCol="0">
            <a:normAutofit/>
          </a:bodyPr>
          <a:lstStyle>
            <a:lvl1pPr>
              <a:spcBef>
                <a:spcPts val="2400"/>
              </a:spcBef>
              <a:defRPr lang="en-US" sz="5400" dirty="0" smtClean="0">
                <a:solidFill>
                  <a:schemeClr val="bg1"/>
                </a:solidFill>
              </a:defRPr>
            </a:lvl1pPr>
            <a:lvl2pPr marL="344488" indent="-344488">
              <a:spcBef>
                <a:spcPts val="1200"/>
              </a:spcBef>
              <a:buClr>
                <a:schemeClr val="bg1"/>
              </a:buClr>
              <a:buFont typeface="Wingdings" charset="2"/>
              <a:buChar char="§"/>
              <a:defRPr lang="en-US" sz="3200" b="0" baseline="0" dirty="0" smtClean="0">
                <a:solidFill>
                  <a:schemeClr val="bg1"/>
                </a:solidFill>
              </a:defRPr>
            </a:lvl2pPr>
            <a:lvl3pPr marL="210950" indent="-421901">
              <a:spcBef>
                <a:spcPts val="364"/>
              </a:spcBef>
              <a:buFont typeface="Wingdings" charset="2"/>
              <a:buChar char="§"/>
              <a:defRPr lang="en-US" sz="3400"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1" name="TextBox 10"/>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444444"/>
                </a:solidFill>
              </a:rPr>
              <a:pPr lvl="0"/>
              <a:t>‹#›</a:t>
            </a:fld>
            <a:endParaRPr lang="en-US" sz="1200" dirty="0">
              <a:solidFill>
                <a:srgbClr val="444444"/>
              </a:solidFill>
            </a:endParaRPr>
          </a:p>
        </p:txBody>
      </p:sp>
      <p:sp>
        <p:nvSpPr>
          <p:cNvPr id="9" name="Title 2"/>
          <p:cNvSpPr>
            <a:spLocks noGrp="1"/>
          </p:cNvSpPr>
          <p:nvPr>
            <p:ph type="title"/>
          </p:nvPr>
        </p:nvSpPr>
        <p:spPr>
          <a:xfrm>
            <a:off x="276366" y="-1"/>
            <a:ext cx="11883743" cy="1143000"/>
          </a:xfrm>
        </p:spPr>
        <p:txBody>
          <a:bodyPr anchor="ctr" anchorCtr="0"/>
          <a:lstStyle>
            <a:lvl1pPr>
              <a:defRPr sz="3200">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Tree>
    <p:extLst>
      <p:ext uri="{BB962C8B-B14F-4D97-AF65-F5344CB8AC3E}">
        <p14:creationId xmlns:p14="http://schemas.microsoft.com/office/powerpoint/2010/main" val="343088904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Content Placeholder 3"/>
          <p:cNvSpPr>
            <a:spLocks noGrp="1"/>
          </p:cNvSpPr>
          <p:nvPr>
            <p:ph sz="quarter" idx="19"/>
          </p:nvPr>
        </p:nvSpPr>
        <p:spPr>
          <a:xfrm>
            <a:off x="276225" y="1262063"/>
            <a:ext cx="1188402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2"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66" y="0"/>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752305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with grey header">
    <p:spTree>
      <p:nvGrpSpPr>
        <p:cNvPr id="1" name=""/>
        <p:cNvGrpSpPr/>
        <p:nvPr/>
      </p:nvGrpSpPr>
      <p:grpSpPr>
        <a:xfrm>
          <a:off x="0" y="0"/>
          <a:ext cx="0" cy="0"/>
          <a:chOff x="0" y="0"/>
          <a:chExt cx="0" cy="0"/>
        </a:xfrm>
      </p:grpSpPr>
      <p:sp>
        <p:nvSpPr>
          <p:cNvPr id="11" name="Rectangle 10"/>
          <p:cNvSpPr/>
          <p:nvPr userDrawn="1"/>
        </p:nvSpPr>
        <p:spPr>
          <a:xfrm>
            <a:off x="0" y="0"/>
            <a:ext cx="12436475" cy="1143000"/>
          </a:xfrm>
          <a:prstGeom prst="rect">
            <a:avLst/>
          </a:prstGeom>
          <a:solidFill>
            <a:schemeClr val="tx1">
              <a:lumMod val="50000"/>
            </a:schemeClr>
          </a:solidFill>
          <a:ln>
            <a:noFill/>
          </a:ln>
        </p:spPr>
        <p:style>
          <a:lnRef idx="2">
            <a:schemeClr val="accent3"/>
          </a:lnRef>
          <a:fillRef idx="1">
            <a:schemeClr val="lt1"/>
          </a:fillRef>
          <a:effectRef idx="0">
            <a:schemeClr val="accent3"/>
          </a:effectRef>
          <a:fontRef idx="minor">
            <a:schemeClr val="dk1"/>
          </a:fontRef>
        </p:style>
        <p:txBody>
          <a:bodyPr lIns="111026" tIns="55513" rIns="111026" bIns="55513" rtlCol="0" anchor="ctr"/>
          <a:lstStyle/>
          <a:p>
            <a:pPr algn="r"/>
            <a:endParaRPr lang="en-US" dirty="0"/>
          </a:p>
        </p:txBody>
      </p:sp>
      <p:sp>
        <p:nvSpPr>
          <p:cNvPr id="8" name="TextBox 7"/>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19" name="Title 2"/>
          <p:cNvSpPr>
            <a:spLocks noGrp="1"/>
          </p:cNvSpPr>
          <p:nvPr>
            <p:ph type="title"/>
          </p:nvPr>
        </p:nvSpPr>
        <p:spPr>
          <a:xfrm>
            <a:off x="276366" y="-2"/>
            <a:ext cx="11883743" cy="1143001"/>
          </a:xfrm>
        </p:spPr>
        <p:txBody>
          <a:bodyPr anchor="ctr"/>
          <a:lstStyle>
            <a:lvl1pPr>
              <a:defRPr sz="3200" b="1">
                <a:solidFill>
                  <a:schemeClr val="bg1"/>
                </a:solidFill>
              </a:defRPr>
            </a:lvl1pPr>
          </a:lstStyle>
          <a:p>
            <a:r>
              <a:rPr lang="en-US" smtClean="0"/>
              <a:t>Click to edit Master title style</a:t>
            </a:r>
            <a:endParaRPr lang="en-US" dirty="0"/>
          </a:p>
        </p:txBody>
      </p:sp>
      <p:sp>
        <p:nvSpPr>
          <p:cNvPr id="15"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7" name="Content Placeholder 3"/>
          <p:cNvSpPr>
            <a:spLocks noGrp="1"/>
          </p:cNvSpPr>
          <p:nvPr>
            <p:ph sz="quarter" idx="19"/>
          </p:nvPr>
        </p:nvSpPr>
        <p:spPr>
          <a:xfrm>
            <a:off x="276225" y="1262063"/>
            <a:ext cx="1188402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523051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with grey footer">
    <p:spTree>
      <p:nvGrpSpPr>
        <p:cNvPr id="1" name=""/>
        <p:cNvGrpSpPr/>
        <p:nvPr/>
      </p:nvGrpSpPr>
      <p:grpSpPr>
        <a:xfrm>
          <a:off x="0" y="0"/>
          <a:ext cx="0" cy="0"/>
          <a:chOff x="0" y="0"/>
          <a:chExt cx="0" cy="0"/>
        </a:xfrm>
      </p:grpSpPr>
      <p:sp>
        <p:nvSpPr>
          <p:cNvPr id="2" name="Rectangle 1"/>
          <p:cNvSpPr/>
          <p:nvPr userDrawn="1"/>
        </p:nvSpPr>
        <p:spPr bwMode="auto">
          <a:xfrm>
            <a:off x="0" y="6291072"/>
            <a:ext cx="12436475" cy="703453"/>
          </a:xfrm>
          <a:prstGeom prst="rect">
            <a:avLst/>
          </a:prstGeom>
          <a:solidFill>
            <a:schemeClr val="tx1">
              <a:lumMod val="50000"/>
            </a:schemeClr>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9" name="Rectangle 8"/>
          <p:cNvSpPr/>
          <p:nvPr userDrawn="1"/>
        </p:nvSpPr>
        <p:spPr bwMode="auto">
          <a:xfrm>
            <a:off x="0" y="1"/>
            <a:ext cx="12436475" cy="6291072"/>
          </a:xfrm>
          <a:prstGeom prst="rect">
            <a:avLst/>
          </a:prstGeom>
          <a:solidFill>
            <a:schemeClr val="bg1"/>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8" name="TextBox 7"/>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12"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rgbClr val="FFFFFF"/>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66" y="0"/>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11" name="Date Placeholder 3"/>
          <p:cNvSpPr txBox="1">
            <a:spLocks/>
          </p:cNvSpPr>
          <p:nvPr userDrawn="1"/>
        </p:nvSpPr>
        <p:spPr>
          <a:xfrm>
            <a:off x="10271236" y="6355519"/>
            <a:ext cx="1371600" cy="467381"/>
          </a:xfrm>
          <a:prstGeom prst="rect">
            <a:avLst/>
          </a:prstGeom>
        </p:spPr>
        <p:txBody>
          <a:bodyPr vert="horz" lIns="0" tIns="55513" rIns="0" bIns="55513"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dirty="0" smtClean="0">
                <a:solidFill>
                  <a:schemeClr val="bg1"/>
                </a:solidFill>
              </a:rPr>
              <a:t>© comScore, Inc. Proprietary.</a:t>
            </a:r>
            <a:endParaRPr lang="en-US" dirty="0">
              <a:solidFill>
                <a:schemeClr val="bg1"/>
              </a:solidFill>
            </a:endParaRPr>
          </a:p>
        </p:txBody>
      </p:sp>
      <p:sp>
        <p:nvSpPr>
          <p:cNvPr id="13" name="Content Placeholder 3"/>
          <p:cNvSpPr>
            <a:spLocks noGrp="1"/>
          </p:cNvSpPr>
          <p:nvPr>
            <p:ph sz="quarter" idx="19"/>
          </p:nvPr>
        </p:nvSpPr>
        <p:spPr>
          <a:xfrm>
            <a:off x="276225" y="1262063"/>
            <a:ext cx="1188402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Score_Logo_2016_1c_White_TRBG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8328" y="6502262"/>
            <a:ext cx="1795669" cy="347472"/>
          </a:xfrm>
          <a:prstGeom prst="rect">
            <a:avLst/>
          </a:prstGeom>
        </p:spPr>
      </p:pic>
    </p:spTree>
    <p:extLst>
      <p:ext uri="{BB962C8B-B14F-4D97-AF65-F5344CB8AC3E}">
        <p14:creationId xmlns:p14="http://schemas.microsoft.com/office/powerpoint/2010/main" val="29267322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column with orange footer">
    <p:spTree>
      <p:nvGrpSpPr>
        <p:cNvPr id="1" name=""/>
        <p:cNvGrpSpPr/>
        <p:nvPr/>
      </p:nvGrpSpPr>
      <p:grpSpPr>
        <a:xfrm>
          <a:off x="0" y="0"/>
          <a:ext cx="0" cy="0"/>
          <a:chOff x="0" y="0"/>
          <a:chExt cx="0" cy="0"/>
        </a:xfrm>
      </p:grpSpPr>
      <p:pic>
        <p:nvPicPr>
          <p:cNvPr id="6" name="Content Placeholder 8" descr="DustCoverSlide_blank.png"/>
          <p:cNvPicPr>
            <a:picLocks noChangeAspect="1"/>
          </p:cNvPicPr>
          <p:nvPr userDrawn="1"/>
        </p:nvPicPr>
        <p:blipFill rotWithShape="1">
          <a:blip r:embed="rId2" cstate="print">
            <a:extLst>
              <a:ext uri="{28A0092B-C50C-407E-A947-70E740481C1C}">
                <a14:useLocalDpi xmlns:a14="http://schemas.microsoft.com/office/drawing/2010/main"/>
              </a:ext>
            </a:extLst>
          </a:blip>
          <a:srcRect l="-2" t="-18"/>
          <a:stretch/>
        </p:blipFill>
        <p:spPr>
          <a:xfrm>
            <a:off x="1" y="0"/>
            <a:ext cx="12447424" cy="6994525"/>
          </a:xfrm>
          <a:prstGeom prst="rect">
            <a:avLst/>
          </a:prstGeom>
        </p:spPr>
      </p:pic>
      <p:sp>
        <p:nvSpPr>
          <p:cNvPr id="9" name="Rectangle 8"/>
          <p:cNvSpPr/>
          <p:nvPr userDrawn="1"/>
        </p:nvSpPr>
        <p:spPr bwMode="auto">
          <a:xfrm>
            <a:off x="0" y="1"/>
            <a:ext cx="12436475" cy="6291072"/>
          </a:xfrm>
          <a:prstGeom prst="rect">
            <a:avLst/>
          </a:prstGeom>
          <a:solidFill>
            <a:schemeClr val="bg1"/>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endParaRPr>
          </a:p>
        </p:txBody>
      </p:sp>
      <p:sp>
        <p:nvSpPr>
          <p:cNvPr id="8" name="TextBox 7"/>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solidFill>
                  <a:srgbClr val="FFFFFF"/>
                </a:solidFill>
              </a:rPr>
              <a:pPr lvl="0"/>
              <a:t>‹#›</a:t>
            </a:fld>
            <a:endParaRPr lang="en-US" sz="1200" dirty="0">
              <a:solidFill>
                <a:srgbClr val="FFFFFF"/>
              </a:solidFill>
            </a:endParaRPr>
          </a:p>
        </p:txBody>
      </p:sp>
      <p:sp>
        <p:nvSpPr>
          <p:cNvPr id="12"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rgbClr val="FFFFFF"/>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0" name="Title 2"/>
          <p:cNvSpPr>
            <a:spLocks noGrp="1"/>
          </p:cNvSpPr>
          <p:nvPr>
            <p:ph type="title"/>
          </p:nvPr>
        </p:nvSpPr>
        <p:spPr>
          <a:xfrm>
            <a:off x="276366" y="0"/>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
        <p:nvSpPr>
          <p:cNvPr id="11" name="Date Placeholder 3"/>
          <p:cNvSpPr txBox="1">
            <a:spLocks/>
          </p:cNvSpPr>
          <p:nvPr userDrawn="1"/>
        </p:nvSpPr>
        <p:spPr>
          <a:xfrm>
            <a:off x="10271236" y="6355519"/>
            <a:ext cx="1371600" cy="467381"/>
          </a:xfrm>
          <a:prstGeom prst="rect">
            <a:avLst/>
          </a:prstGeom>
        </p:spPr>
        <p:txBody>
          <a:bodyPr vert="horz" lIns="0" tIns="55513" rIns="0" bIns="55513"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dirty="0" smtClean="0">
                <a:solidFill>
                  <a:schemeClr val="bg1"/>
                </a:solidFill>
              </a:rPr>
              <a:t>© comScore, Inc. Proprietary.</a:t>
            </a:r>
            <a:endParaRPr lang="en-US" dirty="0">
              <a:solidFill>
                <a:schemeClr val="bg1"/>
              </a:solidFill>
            </a:endParaRPr>
          </a:p>
        </p:txBody>
      </p:sp>
      <p:sp>
        <p:nvSpPr>
          <p:cNvPr id="13" name="Content Placeholder 3"/>
          <p:cNvSpPr>
            <a:spLocks noGrp="1"/>
          </p:cNvSpPr>
          <p:nvPr>
            <p:ph sz="quarter" idx="19"/>
          </p:nvPr>
        </p:nvSpPr>
        <p:spPr>
          <a:xfrm>
            <a:off x="276225" y="1262063"/>
            <a:ext cx="1188402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Score_Logo_2016_1c_White_TRBG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8328" y="6502262"/>
            <a:ext cx="1795669" cy="347472"/>
          </a:xfrm>
          <a:prstGeom prst="rect">
            <a:avLst/>
          </a:prstGeom>
        </p:spPr>
      </p:pic>
    </p:spTree>
    <p:extLst>
      <p:ext uri="{BB962C8B-B14F-4D97-AF65-F5344CB8AC3E}">
        <p14:creationId xmlns:p14="http://schemas.microsoft.com/office/powerpoint/2010/main" val="211086118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umn with top text">
    <p:spTree>
      <p:nvGrpSpPr>
        <p:cNvPr id="1" name=""/>
        <p:cNvGrpSpPr/>
        <p:nvPr/>
      </p:nvGrpSpPr>
      <p:grpSpPr>
        <a:xfrm>
          <a:off x="0" y="0"/>
          <a:ext cx="0" cy="0"/>
          <a:chOff x="0" y="0"/>
          <a:chExt cx="0" cy="0"/>
        </a:xfrm>
      </p:grpSpPr>
      <p:sp>
        <p:nvSpPr>
          <p:cNvPr id="7" name="Content Placeholder 3"/>
          <p:cNvSpPr>
            <a:spLocks noGrp="1"/>
          </p:cNvSpPr>
          <p:nvPr>
            <p:ph sz="quarter" idx="19"/>
          </p:nvPr>
        </p:nvSpPr>
        <p:spPr>
          <a:xfrm>
            <a:off x="276225" y="2176271"/>
            <a:ext cx="11884025" cy="4114991"/>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11443948" y="6458981"/>
            <a:ext cx="992527" cy="363918"/>
          </a:xfrm>
          <a:prstGeom prst="rect">
            <a:avLst/>
          </a:prstGeom>
        </p:spPr>
        <p:txBody>
          <a:bodyPr vert="horz" lIns="222053" tIns="55513" rIns="222053" bIns="55513"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200" smtClean="0"/>
              <a:pPr lvl="0"/>
              <a:t>‹#›</a:t>
            </a:fld>
            <a:endParaRPr lang="en-US" sz="1200" dirty="0"/>
          </a:p>
        </p:txBody>
      </p:sp>
      <p:sp>
        <p:nvSpPr>
          <p:cNvPr id="22" name="Text Placeholder 7"/>
          <p:cNvSpPr>
            <a:spLocks noGrp="1"/>
          </p:cNvSpPr>
          <p:nvPr>
            <p:ph type="body" sz="quarter" idx="13"/>
          </p:nvPr>
        </p:nvSpPr>
        <p:spPr>
          <a:xfrm>
            <a:off x="276366" y="1261872"/>
            <a:ext cx="11883743" cy="914400"/>
          </a:xfrm>
        </p:spPr>
        <p:txBody>
          <a:bodyPr vert="horz" lIns="111026" tIns="55513" rIns="111026" bIns="55513" rtlCol="0">
            <a:normAutofit/>
          </a:bodyPr>
          <a:lstStyle>
            <a:lvl1pPr>
              <a:defRPr lang="en-US" sz="1700" dirty="0" smtClean="0">
                <a:solidFill>
                  <a:schemeClr val="tx1"/>
                </a:solidFill>
              </a:defRPr>
            </a:lvl1pPr>
            <a:lvl2pPr>
              <a:defRPr lang="en-US" sz="1700" dirty="0" smtClean="0">
                <a:solidFill>
                  <a:schemeClr val="tx1"/>
                </a:solidFill>
              </a:defRPr>
            </a:lvl2pPr>
            <a:lvl3pPr>
              <a:defRPr lang="en-US" sz="1500" dirty="0" smtClean="0">
                <a:solidFill>
                  <a:schemeClr val="accent1"/>
                </a:solidFill>
              </a:defRPr>
            </a:lvl3pPr>
            <a:lvl4pPr>
              <a:defRPr lang="en-US" sz="1200" dirty="0" smtClean="0">
                <a:solidFill>
                  <a:schemeClr val="accent3"/>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15" name="Text Placeholder 2"/>
          <p:cNvSpPr>
            <a:spLocks noGrp="1"/>
          </p:cNvSpPr>
          <p:nvPr>
            <p:ph type="body" sz="quarter" idx="17" hasCustomPrompt="1"/>
          </p:nvPr>
        </p:nvSpPr>
        <p:spPr>
          <a:xfrm>
            <a:off x="4327426" y="6355519"/>
            <a:ext cx="5869519" cy="466302"/>
          </a:xfrm>
          <a:noFill/>
        </p:spPr>
        <p:txBody>
          <a:bodyPr vert="horz" lIns="91440" tIns="55513" rIns="222053" bIns="55513" rtlCol="0" anchor="b" anchorCtr="0">
            <a:normAutofit/>
          </a:bodyPr>
          <a:lstStyle>
            <a:lvl1pPr>
              <a:defRPr kumimoji="0" lang="en-US" sz="800" b="0" i="0" u="none" strike="noStrike" kern="1200" cap="none" spc="0" normalizeH="0" baseline="0" dirty="0">
                <a:ln>
                  <a:noFill/>
                </a:ln>
                <a:solidFill>
                  <a:schemeClr val="tx1"/>
                </a:solidFill>
                <a:effectLst/>
                <a:uLnTx/>
                <a:uFillTx/>
                <a:latin typeface="Arial" pitchFamily="34" charset="0"/>
                <a:ea typeface="Arial"/>
                <a:cs typeface="Arial"/>
              </a:defRPr>
            </a:lvl1pPr>
          </a:lstStyle>
          <a:p>
            <a:pPr marR="0" lvl="0" algn="l" defTabSz="914400" rtl="0" fontAlgn="auto" latinLnBrk="0">
              <a:spcAft>
                <a:spcPts val="0"/>
              </a:spcAft>
              <a:buClrTx/>
              <a:buSzTx/>
              <a:buFontTx/>
              <a:buNone/>
              <a:tabLst/>
            </a:pPr>
            <a:r>
              <a:rPr lang="en-US" dirty="0" smtClean="0"/>
              <a:t>Click to enter footnote</a:t>
            </a:r>
            <a:endParaRPr lang="en-US" dirty="0"/>
          </a:p>
        </p:txBody>
      </p:sp>
      <p:sp>
        <p:nvSpPr>
          <p:cNvPr id="12" name="Title 2"/>
          <p:cNvSpPr>
            <a:spLocks noGrp="1"/>
          </p:cNvSpPr>
          <p:nvPr>
            <p:ph type="title"/>
          </p:nvPr>
        </p:nvSpPr>
        <p:spPr>
          <a:xfrm>
            <a:off x="276366" y="0"/>
            <a:ext cx="11883743" cy="1143000"/>
          </a:xfrm>
        </p:spPr>
        <p:txBody>
          <a:bodyPr anchor="ctr" anchorCtr="0"/>
          <a:lstStyle>
            <a:lvl1pPr>
              <a:defRPr sz="32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16369445"/>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35"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 Placeholder 13"/>
          <p:cNvSpPr>
            <a:spLocks noGrp="1"/>
          </p:cNvSpPr>
          <p:nvPr>
            <p:ph type="body" idx="1"/>
          </p:nvPr>
        </p:nvSpPr>
        <p:spPr>
          <a:xfrm>
            <a:off x="276366" y="1265765"/>
            <a:ext cx="11883743" cy="5029200"/>
          </a:xfrm>
          <a:prstGeom prst="rect">
            <a:avLst/>
          </a:prstGeom>
        </p:spPr>
        <p:txBody>
          <a:bodyPr vert="horz" lIns="111026" tIns="55513" rIns="111026" bIns="555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276366" y="-1"/>
            <a:ext cx="11883743" cy="1143000"/>
          </a:xfrm>
          <a:prstGeom prst="rect">
            <a:avLst/>
          </a:prstGeom>
        </p:spPr>
        <p:txBody>
          <a:bodyPr vert="horz" lIns="111026" tIns="0" rIns="111026" bIns="55513" rtlCol="0" anchor="ctr" anchorCtr="0">
            <a:noAutofit/>
          </a:bodyPr>
          <a:lstStyle/>
          <a:p>
            <a:r>
              <a:rPr lang="en-US" smtClean="0"/>
              <a:t>Click to edit Master title style</a:t>
            </a:r>
            <a:endParaRPr lang="en-US" dirty="0"/>
          </a:p>
        </p:txBody>
      </p:sp>
      <p:sp>
        <p:nvSpPr>
          <p:cNvPr id="8" name="Date Placeholder 3"/>
          <p:cNvSpPr txBox="1">
            <a:spLocks/>
          </p:cNvSpPr>
          <p:nvPr/>
        </p:nvSpPr>
        <p:spPr>
          <a:xfrm>
            <a:off x="10271236" y="6355519"/>
            <a:ext cx="1371600" cy="467381"/>
          </a:xfrm>
          <a:prstGeom prst="rect">
            <a:avLst/>
          </a:prstGeom>
        </p:spPr>
        <p:txBody>
          <a:bodyPr vert="horz" lIns="0" tIns="55513" rIns="0" bIns="55513"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789"/>
              </a:lnSpc>
            </a:pPr>
            <a:r>
              <a:rPr lang="en-US" dirty="0" smtClean="0"/>
              <a:t>© comScore, Inc. Proprietary.</a:t>
            </a:r>
            <a:endParaRPr lang="en-US" dirty="0"/>
          </a:p>
        </p:txBody>
      </p:sp>
      <p:pic>
        <p:nvPicPr>
          <p:cNvPr id="6" name="Picture 5" descr="comScore_Logo_2016_RGB.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334663" y="6502539"/>
            <a:ext cx="1804231" cy="349129"/>
          </a:xfrm>
          <a:prstGeom prst="rect">
            <a:avLst/>
          </a:prstGeom>
        </p:spPr>
      </p:pic>
    </p:spTree>
  </p:cSld>
  <p:clrMap bg1="lt1" tx1="dk1" bg2="lt2" tx2="dk2" accent1="accent1" accent2="accent2" accent3="accent3" accent4="accent4" accent5="accent5" accent6="accent6" hlink="hlink" folHlink="folHlink"/>
  <p:sldLayoutIdLst>
    <p:sldLayoutId id="2147483892" r:id="rId1"/>
    <p:sldLayoutId id="2147483868" r:id="rId2"/>
    <p:sldLayoutId id="2147483880" r:id="rId3"/>
    <p:sldLayoutId id="2147483895" r:id="rId4"/>
    <p:sldLayoutId id="2147483873" r:id="rId5"/>
    <p:sldLayoutId id="2147483875" r:id="rId6"/>
    <p:sldLayoutId id="2147483893" r:id="rId7"/>
    <p:sldLayoutId id="2147483889" r:id="rId8"/>
    <p:sldLayoutId id="2147483871" r:id="rId9"/>
    <p:sldLayoutId id="2147483849" r:id="rId10"/>
    <p:sldLayoutId id="2147483876" r:id="rId11"/>
    <p:sldLayoutId id="2147483872" r:id="rId12"/>
    <p:sldLayoutId id="2147483852" r:id="rId13"/>
    <p:sldLayoutId id="2147483874" r:id="rId14"/>
    <p:sldLayoutId id="2147483877" r:id="rId15"/>
    <p:sldLayoutId id="2147483845" r:id="rId16"/>
    <p:sldLayoutId id="2147483846" r:id="rId17"/>
    <p:sldLayoutId id="2147483847" r:id="rId18"/>
    <p:sldLayoutId id="2147483850" r:id="rId19"/>
    <p:sldLayoutId id="2147483853" r:id="rId20"/>
    <p:sldLayoutId id="2147483891" r:id="rId21"/>
    <p:sldLayoutId id="2147483859" r:id="rId22"/>
    <p:sldLayoutId id="2147483862" r:id="rId23"/>
    <p:sldLayoutId id="2147483865" r:id="rId24"/>
    <p:sldLayoutId id="2147483894" r:id="rId25"/>
    <p:sldLayoutId id="2147483896" r:id="rId26"/>
    <p:sldLayoutId id="2147483888" r:id="rId27"/>
    <p:sldLayoutId id="2147483899" r:id="rId28"/>
    <p:sldLayoutId id="2147483898" r:id="rId29"/>
    <p:sldLayoutId id="2147483897" r:id="rId30"/>
    <p:sldLayoutId id="2147483900" r:id="rId31"/>
    <p:sldLayoutId id="2147483901" r:id="rId32"/>
    <p:sldLayoutId id="2147483902" r:id="rId33"/>
  </p:sldLayoutIdLst>
  <p:timing>
    <p:tnLst>
      <p:par>
        <p:cTn xmlns:p14="http://schemas.microsoft.com/office/powerpoint/2010/main" id="1" dur="indefinite" restart="never" nodeType="tmRoot"/>
      </p:par>
    </p:tnLst>
  </p:timing>
  <p:hf sldNum="0" hdr="0" ftr="0"/>
  <p:txStyles>
    <p:titleStyle>
      <a:lvl1pPr eaLnBrk="1" hangingPunct="1">
        <a:defRPr sz="3200" b="1">
          <a:solidFill>
            <a:schemeClr val="tx2"/>
          </a:solidFill>
          <a:latin typeface="+mn-lt"/>
          <a:cs typeface="Arial"/>
        </a:defRPr>
      </a:lvl1pPr>
    </p:titleStyle>
    <p:bodyStyle>
      <a:lvl1pPr marL="0" indent="0" eaLnBrk="1" hangingPunct="1">
        <a:lnSpc>
          <a:spcPct val="120000"/>
        </a:lnSpc>
        <a:spcBef>
          <a:spcPts val="900"/>
        </a:spcBef>
        <a:spcAft>
          <a:spcPts val="600"/>
        </a:spcAft>
        <a:defRPr lang="en-US" sz="2400" b="1" dirty="0" smtClean="0">
          <a:solidFill>
            <a:schemeClr val="tx2"/>
          </a:solidFill>
          <a:latin typeface="+mn-lt"/>
          <a:ea typeface="+mn-ea"/>
          <a:cs typeface="+mn-cs"/>
        </a:defRPr>
      </a:lvl1pPr>
      <a:lvl2pPr marL="230188" indent="-230188" eaLnBrk="1" hangingPunct="1">
        <a:lnSpc>
          <a:spcPct val="120000"/>
        </a:lnSpc>
        <a:spcBef>
          <a:spcPts val="0"/>
        </a:spcBef>
        <a:spcAft>
          <a:spcPts val="600"/>
        </a:spcAft>
        <a:buClr>
          <a:schemeClr val="tx2"/>
        </a:buClr>
        <a:buFont typeface="Wingdings" pitchFamily="2" charset="2"/>
        <a:buChar char="§"/>
        <a:defRPr lang="en-US" sz="2400" b="0" kern="0" baseline="0" dirty="0" smtClean="0">
          <a:solidFill>
            <a:schemeClr val="tx2"/>
          </a:solidFill>
          <a:latin typeface="+mn-lt"/>
          <a:ea typeface="+mn-ea"/>
          <a:cs typeface="+mn-cs"/>
        </a:defRPr>
      </a:lvl2pPr>
      <a:lvl3pPr marL="396875" indent="-166688" eaLnBrk="1" hangingPunct="1">
        <a:lnSpc>
          <a:spcPct val="120000"/>
        </a:lnSpc>
        <a:spcBef>
          <a:spcPts val="0"/>
        </a:spcBef>
        <a:spcAft>
          <a:spcPts val="600"/>
        </a:spcAft>
        <a:buClr>
          <a:schemeClr val="tx2"/>
        </a:buClr>
        <a:buFont typeface="Arial" panose="020B0604020202020204" pitchFamily="34" charset="0"/>
        <a:buChar char="̵"/>
        <a:defRPr lang="en-US" sz="1800" b="0" kern="0" spc="-10" baseline="0" dirty="0">
          <a:solidFill>
            <a:schemeClr val="bg2"/>
          </a:solidFill>
          <a:latin typeface="+mn-lt"/>
          <a:ea typeface="+mn-ea"/>
          <a:cs typeface="+mn-cs"/>
        </a:defRPr>
      </a:lvl3pPr>
      <a:lvl4pPr marL="628650" indent="-227013" eaLnBrk="1" hangingPunct="1">
        <a:lnSpc>
          <a:spcPct val="120000"/>
        </a:lnSpc>
        <a:spcBef>
          <a:spcPts val="0"/>
        </a:spcBef>
        <a:spcAft>
          <a:spcPts val="600"/>
        </a:spcAft>
        <a:buClr>
          <a:schemeClr val="tx2"/>
        </a:buClr>
        <a:buFont typeface="Arial" panose="020B0604020202020204" pitchFamily="34" charset="0"/>
        <a:buChar char="•"/>
        <a:tabLst/>
        <a:defRPr lang="en-US" sz="1800" b="1" i="0" baseline="0" dirty="0" smtClean="0">
          <a:solidFill>
            <a:schemeClr val="bg1">
              <a:lumMod val="50000"/>
            </a:schemeClr>
          </a:solidFill>
          <a:latin typeface="+mn-lt"/>
          <a:ea typeface="+mn-ea"/>
          <a:cs typeface="+mn-cs"/>
        </a:defRPr>
      </a:lvl4pPr>
      <a:lvl5pPr marL="628650" indent="0" algn="l" rtl="0" eaLnBrk="1" fontAlgn="base" hangingPunct="1">
        <a:lnSpc>
          <a:spcPct val="120000"/>
        </a:lnSpc>
        <a:spcBef>
          <a:spcPts val="0"/>
        </a:spcBef>
        <a:spcAft>
          <a:spcPts val="600"/>
        </a:spcAft>
        <a:buClr>
          <a:srgbClr val="000000"/>
        </a:buClr>
        <a:buFontTx/>
        <a:buNone/>
        <a:tabLst>
          <a:tab pos="1532397" algn="l"/>
        </a:tabLst>
        <a:defRPr lang="en-US" sz="1500" b="0" dirty="0">
          <a:solidFill>
            <a:schemeClr val="accent3"/>
          </a:solidFill>
          <a:latin typeface="+mn-lt"/>
          <a:ea typeface="+mn-ea"/>
          <a:cs typeface="+mn-cs"/>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hyperlink" Target="https://bbfg.itracks.com/BBFG4/en-US/MediaLogin.aspx?d=WuVcn96g7BFSxTh9TvnHeg2" TargetMode="External"/><Relationship Id="rId4" Type="http://schemas.openxmlformats.org/officeDocument/2006/relationships/image" Target="../media/image11.png"/><Relationship Id="rId1" Type="http://schemas.openxmlformats.org/officeDocument/2006/relationships/slideLayout" Target="../slideLayouts/slideLayout31.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3.wmf"/><Relationship Id="rId6" Type="http://schemas.openxmlformats.org/officeDocument/2006/relationships/oleObject" Target="../embeddings/oleObject2.bin"/><Relationship Id="rId7" Type="http://schemas.openxmlformats.org/officeDocument/2006/relationships/package" Target="../embeddings/Microsoft_Word_Document2.docx"/><Relationship Id="rId8"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Future of Privacy Forum Discussion Report</a:t>
            </a:r>
            <a:endParaRPr lang="en-US" dirty="0"/>
          </a:p>
        </p:txBody>
      </p:sp>
      <p:sp>
        <p:nvSpPr>
          <p:cNvPr id="9" name="Subtitle 8"/>
          <p:cNvSpPr>
            <a:spLocks noGrp="1"/>
          </p:cNvSpPr>
          <p:nvPr>
            <p:ph type="subTitle" idx="1"/>
          </p:nvPr>
        </p:nvSpPr>
        <p:spPr/>
        <p:txBody>
          <a:bodyPr/>
          <a:lstStyle/>
          <a:p>
            <a:r>
              <a:rPr lang="en-US" dirty="0" smtClean="0"/>
              <a:t>March 2016</a:t>
            </a:r>
            <a:endParaRPr lang="en-US" dirty="0"/>
          </a:p>
        </p:txBody>
      </p:sp>
      <p:sp>
        <p:nvSpPr>
          <p:cNvPr id="10" name="Text Placeholder 9"/>
          <p:cNvSpPr>
            <a:spLocks noGrp="1"/>
          </p:cNvSpPr>
          <p:nvPr>
            <p:ph type="body" sz="quarter" idx="12"/>
          </p:nvPr>
        </p:nvSpPr>
        <p:spPr>
          <a:xfrm>
            <a:off x="276368" y="3656610"/>
            <a:ext cx="7927832" cy="1828800"/>
          </a:xfrm>
        </p:spPr>
        <p:txBody>
          <a:bodyPr/>
          <a:lstStyle/>
          <a:p>
            <a:r>
              <a:rPr lang="en-US" dirty="0" smtClean="0"/>
              <a:t>Justin </a:t>
            </a:r>
            <a:r>
              <a:rPr lang="en-US" dirty="0"/>
              <a:t>Roy, Research Director  |  </a:t>
            </a:r>
            <a:r>
              <a:rPr lang="en-US" b="0" dirty="0"/>
              <a:t>comScore</a:t>
            </a:r>
          </a:p>
          <a:p>
            <a:r>
              <a:rPr lang="en-US" dirty="0"/>
              <a:t>Richard Weaver, Deputy Privacy Officer |  </a:t>
            </a:r>
            <a:r>
              <a:rPr lang="en-US" b="0" dirty="0"/>
              <a:t>comScore</a:t>
            </a:r>
          </a:p>
          <a:p>
            <a:endParaRPr lang="en-US" dirty="0"/>
          </a:p>
        </p:txBody>
      </p:sp>
    </p:spTree>
    <p:extLst>
      <p:ext uri="{BB962C8B-B14F-4D97-AF65-F5344CB8AC3E}">
        <p14:creationId xmlns:p14="http://schemas.microsoft.com/office/powerpoint/2010/main" val="7997130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9685768"/>
              </p:ext>
            </p:extLst>
          </p:nvPr>
        </p:nvGraphicFramePr>
        <p:xfrm>
          <a:off x="420914" y="2193289"/>
          <a:ext cx="11393715" cy="3692018"/>
        </p:xfrm>
        <a:graphic>
          <a:graphicData uri="http://schemas.openxmlformats.org/drawingml/2006/table">
            <a:tbl>
              <a:tblPr firstRow="1" bandRow="1">
                <a:tableStyleId>{5C22544A-7EE6-4342-B048-85BDC9FD1C3A}</a:tableStyleId>
              </a:tblPr>
              <a:tblGrid>
                <a:gridCol w="2443013"/>
                <a:gridCol w="8950702"/>
              </a:tblGrid>
              <a:tr h="5895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4394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baseline="0" dirty="0" smtClean="0">
                          <a:solidFill>
                            <a:schemeClr val="dk1"/>
                          </a:solidFill>
                          <a:latin typeface="+mn-lt"/>
                          <a:ea typeface="+mn-ea"/>
                          <a:cs typeface="+mn-cs"/>
                        </a:rPr>
                        <a:t>Most participants exit or avoid sites that have an overwhelming amount of ads</a:t>
                      </a: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don't play the click through ad garbage.  In this day and age I can get the information I'm looking for in several locations and I will find the path of least resistance to get it.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My time is valuable and I am not going to jump through hoops to view a website. I would give up, close the page and probably not come back to it.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would probably just avoid the website in the future, there are many website in the web that offer the same or a better experience without having to go through a bunch of ads.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would try reloading it if it was slow as a result and if it took too long I would probably just give up, close the page and never bother trying to visit the site again.</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4394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baseline="0" dirty="0" smtClean="0">
                          <a:solidFill>
                            <a:schemeClr val="dk1"/>
                          </a:solidFill>
                          <a:latin typeface="+mn-lt"/>
                          <a:ea typeface="+mn-ea"/>
                          <a:cs typeface="+mn-cs"/>
                        </a:rPr>
                        <a:t>Some participants choose to click through ads when seeking specific content available only on that page.</a:t>
                      </a: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…if the site contained important information that I needed for some special purpose, I would most likely wait for the page to load and click through any ads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If the content that I am trying to reach is enticing or interesting enough (an article, coupon, or video I really wanted to access) I would wait for the page to load and click through the ads.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dont avoid any website loaded with ads as long as it provides a good or service i like or find useful.</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189474"/>
            <a:ext cx="12002258" cy="1194486"/>
          </a:xfrm>
        </p:spPr>
        <p:txBody>
          <a:bodyPr anchor="t"/>
          <a:lstStyle/>
          <a:p>
            <a:pPr defTabSz="466298">
              <a:spcBef>
                <a:spcPts val="1224"/>
              </a:spcBef>
              <a:spcAft>
                <a:spcPts val="1224"/>
              </a:spcAft>
              <a:defRPr/>
            </a:pPr>
            <a:r>
              <a:rPr lang="en-US" sz="2800" dirty="0" smtClean="0">
                <a:solidFill>
                  <a:schemeClr val="tx1"/>
                </a:solidFill>
              </a:rPr>
              <a:t>An excessive amount of ads or intrusive ads may discourage site visitation unless the content is unavailable elsewhere.</a:t>
            </a:r>
            <a:endParaRPr lang="en-US" sz="2800" dirty="0">
              <a:solidFill>
                <a:schemeClr val="tx1"/>
              </a:solidFill>
            </a:endParaRPr>
          </a:p>
        </p:txBody>
      </p:sp>
    </p:spTree>
    <p:extLst>
      <p:ext uri="{BB962C8B-B14F-4D97-AF65-F5344CB8AC3E}">
        <p14:creationId xmlns:p14="http://schemas.microsoft.com/office/powerpoint/2010/main" val="136773653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0997588"/>
              </p:ext>
            </p:extLst>
          </p:nvPr>
        </p:nvGraphicFramePr>
        <p:xfrm>
          <a:off x="478971" y="2057400"/>
          <a:ext cx="11393715" cy="3248025"/>
        </p:xfrm>
        <a:graphic>
          <a:graphicData uri="http://schemas.openxmlformats.org/drawingml/2006/table">
            <a:tbl>
              <a:tblPr firstRow="1" bandRow="1">
                <a:tableStyleId>{5C22544A-7EE6-4342-B048-85BDC9FD1C3A}</a:tableStyleId>
              </a:tblPr>
              <a:tblGrid>
                <a:gridCol w="2443013"/>
                <a:gridCol w="8950702"/>
              </a:tblGrid>
              <a:tr h="6564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71963">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There was common</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curiosity about how and why internet</a:t>
                      </a:r>
                      <a:r>
                        <a:rPr lang="en-US" sz="1400" kern="1200" baseline="0" dirty="0" smtClean="0">
                          <a:solidFill>
                            <a:schemeClr val="dk1"/>
                          </a:solidFill>
                          <a:latin typeface="+mn-lt"/>
                          <a:ea typeface="+mn-ea"/>
                          <a:cs typeface="+mn-cs"/>
                        </a:rPr>
                        <a:t> users are being tracked.</a:t>
                      </a:r>
                      <a:endParaRPr lang="en-US" sz="1400" kern="12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effectLst/>
                          <a:latin typeface="+mn-lt"/>
                          <a:ea typeface="+mn-ea"/>
                          <a:cs typeface="+mn-cs"/>
                        </a:rPr>
                        <a:t>What's the reason behind it, why do they  need that information?  I feel like I'm being spied on.</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effectLst/>
                          <a:latin typeface="+mn-lt"/>
                          <a:ea typeface="+mn-ea"/>
                          <a:cs typeface="+mn-cs"/>
                        </a:rPr>
                        <a:t>But I wish companies would be more open about the hows and whys of tracking.</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effectLst/>
                          <a:latin typeface="+mn-lt"/>
                          <a:ea typeface="+mn-ea"/>
                          <a:cs typeface="+mn-cs"/>
                        </a:rPr>
                        <a:t>I would have to know the why and more about them, but it might still cause me to be wary</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19598">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baseline="0" dirty="0" smtClean="0">
                          <a:solidFill>
                            <a:schemeClr val="dk1"/>
                          </a:solidFill>
                          <a:latin typeface="+mn-lt"/>
                          <a:ea typeface="+mn-ea"/>
                          <a:cs typeface="+mn-cs"/>
                        </a:rPr>
                        <a:t>Many participants simply did not like the idea of having their online behavior monitored.</a:t>
                      </a: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don't like the word tracking, because we all know what that means. Someone is watching us. I would have to say on the websites I trust I don't mind it otherwise I don't like that someone is tracking 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we are already tracked enough I shouldn't have to worry about the sites I visit tracking my activities.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do mind those sites that track you as I never know what the result is or how deeply involved they get in tracking you. </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189474"/>
            <a:ext cx="11887200" cy="1194486"/>
          </a:xfrm>
        </p:spPr>
        <p:txBody>
          <a:bodyPr anchor="t"/>
          <a:lstStyle/>
          <a:p>
            <a:pPr defTabSz="466298">
              <a:spcBef>
                <a:spcPts val="1224"/>
              </a:spcBef>
              <a:spcAft>
                <a:spcPts val="1224"/>
              </a:spcAft>
              <a:defRPr/>
            </a:pPr>
            <a:r>
              <a:rPr lang="en-US" sz="2800" dirty="0">
                <a:solidFill>
                  <a:schemeClr val="tx1"/>
                </a:solidFill>
              </a:rPr>
              <a:t>Many participants did not understand why and how deeply their online behavior is </a:t>
            </a:r>
            <a:r>
              <a:rPr lang="en-US" sz="2800" dirty="0" smtClean="0">
                <a:solidFill>
                  <a:schemeClr val="tx1"/>
                </a:solidFill>
              </a:rPr>
              <a:t>tracked, but felt that it was an </a:t>
            </a:r>
            <a:r>
              <a:rPr lang="en-US" sz="2800" dirty="0">
                <a:solidFill>
                  <a:schemeClr val="tx1"/>
                </a:solidFill>
              </a:rPr>
              <a:t>intrusion of their privacy. </a:t>
            </a:r>
          </a:p>
        </p:txBody>
      </p:sp>
    </p:spTree>
    <p:extLst>
      <p:ext uri="{BB962C8B-B14F-4D97-AF65-F5344CB8AC3E}">
        <p14:creationId xmlns:p14="http://schemas.microsoft.com/office/powerpoint/2010/main" val="379522842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6879707"/>
              </p:ext>
            </p:extLst>
          </p:nvPr>
        </p:nvGraphicFramePr>
        <p:xfrm>
          <a:off x="478971" y="1425034"/>
          <a:ext cx="11393715" cy="5057058"/>
        </p:xfrm>
        <a:graphic>
          <a:graphicData uri="http://schemas.openxmlformats.org/drawingml/2006/table">
            <a:tbl>
              <a:tblPr firstRow="1" bandRow="1">
                <a:tableStyleId>{5C22544A-7EE6-4342-B048-85BDC9FD1C3A}</a:tableStyleId>
              </a:tblPr>
              <a:tblGrid>
                <a:gridCol w="2443013"/>
                <a:gridCol w="8950702"/>
              </a:tblGrid>
              <a:tr h="5895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090331">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tx1"/>
                          </a:solidFill>
                          <a:effectLst/>
                          <a:latin typeface="+mn-lt"/>
                          <a:ea typeface="+mn-ea"/>
                          <a:cs typeface="+mn-cs"/>
                        </a:rPr>
                        <a:t>Some participants disliked ads that reminded them of being tracked.</a:t>
                      </a: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find it creepy and invasive, and proof that my information is being sold. I don't like targeted ads at all.</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don't like the fact that they can track my previous searches and purchases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The ones that seem targeted directly to me are very creepy and intrusive. And I have literally never bought anything from an ad like that, so I don't see any benefits to them</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611823">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baseline="0" dirty="0" smtClean="0">
                          <a:solidFill>
                            <a:schemeClr val="dk1"/>
                          </a:solidFill>
                          <a:latin typeface="+mn-lt"/>
                          <a:ea typeface="+mn-ea"/>
                          <a:cs typeface="+mn-cs"/>
                        </a:rPr>
                        <a:t>Some participants had mixed feelings, wanting privacy yet also voicing a preference for targeted ads.</a:t>
                      </a: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t>I </a:t>
                      </a:r>
                      <a:r>
                        <a:rPr lang="en-US" sz="1100" dirty="0" smtClean="0">
                          <a:solidFill>
                            <a:schemeClr val="dk1"/>
                          </a:solidFill>
                          <a:latin typeface="+mn-lt"/>
                          <a:ea typeface="+mn-ea"/>
                          <a:cs typeface="+mn-cs"/>
                        </a:rPr>
                        <a:t>think ads targeted directly at me are a little creepy, knowing they are watching your every move. But at the same time I'd rather see ads hat interest me than ads I don't care about at all.</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latin typeface="+mn-lt"/>
                          <a:ea typeface="+mn-ea"/>
                          <a:cs typeface="+mn-cs"/>
                        </a:rPr>
                        <a:t>I prefer ones geared toward what I like but it's creepy because clearly what I do is being watched if they can tell what I like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latin typeface="+mn-lt"/>
                          <a:ea typeface="+mn-ea"/>
                          <a:cs typeface="+mn-cs"/>
                        </a:rPr>
                        <a:t>Targeted ads are more relevant, I'm more likely to notice them… I hate that they are tracking my searches.  It feels very invasive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latin typeface="+mn-lt"/>
                          <a:ea typeface="+mn-ea"/>
                          <a:cs typeface="+mn-cs"/>
                        </a:rPr>
                        <a:t>Those ads that are based directly to me are the ones that are tracking my browsing and what sites i go to. it's very unbecoming and does nothing but create irritation and frustration… Though i do prefer these ads compared to the more general ads. general ads have no advantage to me while targeted ads have about 5% advantage for me</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765305">
                <a:tc>
                  <a:txBody>
                    <a:bodyPr/>
                    <a:lstStyle/>
                    <a:p>
                      <a:r>
                        <a:rPr lang="en-US" sz="1400" kern="1200" baseline="0" dirty="0" smtClean="0">
                          <a:solidFill>
                            <a:schemeClr val="dk1"/>
                          </a:solidFill>
                          <a:latin typeface="+mn-lt"/>
                          <a:ea typeface="+mn-ea"/>
                          <a:cs typeface="+mn-cs"/>
                        </a:rPr>
                        <a:t>Some others enjoyed the benefits of targeted ads.</a:t>
                      </a:r>
                      <a:endParaRPr lang="en-US" sz="1400" kern="1200" baseline="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latin typeface="+mn-lt"/>
                          <a:ea typeface="+mn-ea"/>
                          <a:cs typeface="+mn-cs"/>
                        </a:rPr>
                        <a:t>I look at targeted advertising as the silver lining of a dark cloud.  I don't like ads in general, but if I'm forced to see them at least make it something that might interest 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latin typeface="+mn-lt"/>
                          <a:ea typeface="+mn-ea"/>
                          <a:cs typeface="+mn-cs"/>
                        </a:rPr>
                        <a:t>Youre being watching anyway, so now you just get the benefit of the ads towards your purpose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latin typeface="+mn-lt"/>
                          <a:ea typeface="+mn-ea"/>
                          <a:cs typeface="+mn-cs"/>
                        </a:rPr>
                        <a:t>I prefer ads that appear to be targeted directly to me because they generally contain some type of information about a service or product that is pertinent to some aspect of my life based on previous search histories. In many instances, I am exposed to new information that is generally helpful in some way</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latin typeface="+mn-lt"/>
                          <a:ea typeface="+mn-ea"/>
                          <a:cs typeface="+mn-cs"/>
                        </a:rPr>
                        <a:t>I do prefer the ads that are targeted directly to me. I like the fact that they are showing me relevant stuff that I am interested in at that particular moment</a:t>
                      </a:r>
                      <a:endParaRPr lang="en-US" dirty="0"/>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302737"/>
            <a:ext cx="11887200" cy="1194486"/>
          </a:xfrm>
        </p:spPr>
        <p:txBody>
          <a:bodyPr anchor="t"/>
          <a:lstStyle/>
          <a:p>
            <a:pPr defTabSz="466298">
              <a:spcBef>
                <a:spcPts val="1224"/>
              </a:spcBef>
              <a:spcAft>
                <a:spcPts val="1224"/>
              </a:spcAft>
              <a:defRPr/>
            </a:pPr>
            <a:r>
              <a:rPr lang="en-US" sz="2800" dirty="0">
                <a:solidFill>
                  <a:schemeClr val="tx1"/>
                </a:solidFill>
              </a:rPr>
              <a:t>Participants had mixed opinions of targeted ads; often feeling that while “intrusive” and “creepy” they were preferred over general ads.</a:t>
            </a:r>
          </a:p>
        </p:txBody>
      </p:sp>
    </p:spTree>
    <p:extLst>
      <p:ext uri="{BB962C8B-B14F-4D97-AF65-F5344CB8AC3E}">
        <p14:creationId xmlns:p14="http://schemas.microsoft.com/office/powerpoint/2010/main" val="102182066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Protecting Oneself Online</a:t>
            </a:r>
            <a:endParaRPr lang="en-US" dirty="0"/>
          </a:p>
        </p:txBody>
      </p:sp>
    </p:spTree>
    <p:extLst>
      <p:ext uri="{BB962C8B-B14F-4D97-AF65-F5344CB8AC3E}">
        <p14:creationId xmlns:p14="http://schemas.microsoft.com/office/powerpoint/2010/main" val="19424236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224199" y="3795122"/>
            <a:ext cx="3744687" cy="814109"/>
          </a:xfrm>
          <a:prstGeom prst="wedgeEllipseCallout">
            <a:avLst>
              <a:gd name="adj1" fmla="val 66916"/>
              <a:gd name="adj2" fmla="val -70769"/>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always use a </a:t>
            </a:r>
            <a:r>
              <a:rPr lang="en-US" sz="1050" b="1" dirty="0"/>
              <a:t>secured page </a:t>
            </a:r>
            <a:r>
              <a:rPr lang="en-US" sz="1050" dirty="0"/>
              <a:t>when I do any transaction and have </a:t>
            </a:r>
            <a:r>
              <a:rPr lang="en-US" sz="1050" b="1" dirty="0"/>
              <a:t>security software</a:t>
            </a:r>
            <a:r>
              <a:rPr lang="en-US" sz="1050" dirty="0"/>
              <a:t> that alerts me when any questionable sites appear</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35" name="Oval Callout 34"/>
          <p:cNvSpPr/>
          <p:nvPr/>
        </p:nvSpPr>
        <p:spPr>
          <a:xfrm>
            <a:off x="515786" y="4954205"/>
            <a:ext cx="3744687" cy="467434"/>
          </a:xfrm>
          <a:prstGeom prst="wedgeEllipseCallout">
            <a:avLst>
              <a:gd name="adj1" fmla="val 63618"/>
              <a:gd name="adj2" fmla="val -23648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use </a:t>
            </a:r>
            <a:r>
              <a:rPr lang="en-US" sz="1050" b="1" dirty="0"/>
              <a:t>strong passwords</a:t>
            </a:r>
            <a:r>
              <a:rPr lang="en-US" sz="1050" dirty="0"/>
              <a:t>, and </a:t>
            </a:r>
            <a:r>
              <a:rPr lang="en-US" sz="1050" b="1" dirty="0"/>
              <a:t>keep my anti-virus/malware/firewall current</a:t>
            </a:r>
            <a:r>
              <a:rPr lang="en-US" sz="1050" dirty="0"/>
              <a:t>.</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42" name="Oval Callout 41"/>
          <p:cNvSpPr/>
          <p:nvPr/>
        </p:nvSpPr>
        <p:spPr>
          <a:xfrm>
            <a:off x="5649394" y="5646690"/>
            <a:ext cx="3506420" cy="627503"/>
          </a:xfrm>
          <a:prstGeom prst="wedgeEllipseCallout">
            <a:avLst>
              <a:gd name="adj1" fmla="val -31324"/>
              <a:gd name="adj2" fmla="val -285386"/>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have </a:t>
            </a:r>
            <a:r>
              <a:rPr lang="en-US" sz="1050" b="1" dirty="0"/>
              <a:t>virus protection </a:t>
            </a:r>
            <a:r>
              <a:rPr lang="en-US" sz="1050" dirty="0"/>
              <a:t>and always try to </a:t>
            </a:r>
            <a:r>
              <a:rPr lang="en-US" sz="1050" b="1" dirty="0"/>
              <a:t>avoid fishy sites </a:t>
            </a:r>
            <a:r>
              <a:rPr lang="en-US" sz="1050" dirty="0"/>
              <a:t>and do a </a:t>
            </a:r>
            <a:r>
              <a:rPr lang="en-US" sz="1050" b="1" dirty="0"/>
              <a:t>monthly </a:t>
            </a:r>
            <a:r>
              <a:rPr lang="en-US" sz="1050" b="1" dirty="0" smtClean="0"/>
              <a:t>maintenance</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50" name="Oval Callout 49"/>
          <p:cNvSpPr/>
          <p:nvPr/>
        </p:nvSpPr>
        <p:spPr>
          <a:xfrm>
            <a:off x="2759626" y="5503424"/>
            <a:ext cx="2620094" cy="770769"/>
          </a:xfrm>
          <a:prstGeom prst="wedgeEllipseCallout">
            <a:avLst>
              <a:gd name="adj1" fmla="val 36137"/>
              <a:gd name="adj2" fmla="val -232419"/>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have a </a:t>
            </a:r>
            <a:r>
              <a:rPr lang="en-US" sz="1050" b="1" dirty="0"/>
              <a:t>blocker</a:t>
            </a:r>
            <a:r>
              <a:rPr lang="en-US" sz="1050" dirty="0"/>
              <a:t> and </a:t>
            </a:r>
            <a:r>
              <a:rPr lang="en-US" sz="1050" b="1" dirty="0"/>
              <a:t>anti viruses</a:t>
            </a:r>
            <a:r>
              <a:rPr lang="en-US" sz="1050" dirty="0"/>
              <a:t> program that protects me from tracking software.</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60" name="Oval Callout 59"/>
          <p:cNvSpPr/>
          <p:nvPr/>
        </p:nvSpPr>
        <p:spPr>
          <a:xfrm>
            <a:off x="9960198" y="5503424"/>
            <a:ext cx="2306319" cy="736538"/>
          </a:xfrm>
          <a:prstGeom prst="wedgeEllipseCallout">
            <a:avLst>
              <a:gd name="adj1" fmla="val -180301"/>
              <a:gd name="adj2" fmla="val -237658"/>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have an </a:t>
            </a:r>
            <a:r>
              <a:rPr lang="en-US" sz="1050" b="1" dirty="0"/>
              <a:t>ad blocker </a:t>
            </a:r>
            <a:r>
              <a:rPr lang="en-US" sz="1050" dirty="0"/>
              <a:t>and a </a:t>
            </a:r>
            <a:r>
              <a:rPr lang="en-US" sz="1050" b="1" dirty="0"/>
              <a:t>fire wall </a:t>
            </a:r>
            <a:r>
              <a:rPr lang="en-US" sz="1050" dirty="0"/>
              <a:t>and </a:t>
            </a:r>
            <a:r>
              <a:rPr lang="en-US" sz="1050" b="1" dirty="0"/>
              <a:t>don't visit unsafe sites</a:t>
            </a:r>
            <a:r>
              <a:rPr lang="en-US" sz="1050" dirty="0"/>
              <a:t>.</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61" name="Oval Callout 60"/>
          <p:cNvSpPr/>
          <p:nvPr/>
        </p:nvSpPr>
        <p:spPr>
          <a:xfrm>
            <a:off x="9960198" y="4016748"/>
            <a:ext cx="2306319" cy="592483"/>
          </a:xfrm>
          <a:prstGeom prst="wedgeEllipseCallout">
            <a:avLst>
              <a:gd name="adj1" fmla="val -180118"/>
              <a:gd name="adj2" fmla="val -110439"/>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try to make my </a:t>
            </a:r>
            <a:r>
              <a:rPr lang="en-US" sz="1050" b="1" dirty="0"/>
              <a:t>passwords as secure </a:t>
            </a:r>
            <a:r>
              <a:rPr lang="en-US" sz="1050" dirty="0"/>
              <a:t>as possible.</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62" name="Oval Callout 61"/>
          <p:cNvSpPr/>
          <p:nvPr/>
        </p:nvSpPr>
        <p:spPr>
          <a:xfrm>
            <a:off x="9639301" y="2761827"/>
            <a:ext cx="2680672" cy="549976"/>
          </a:xfrm>
          <a:prstGeom prst="wedgeEllipseCallout">
            <a:avLst>
              <a:gd name="adj1" fmla="val -169403"/>
              <a:gd name="adj2" fmla="val 35299"/>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only give my personal information to </a:t>
            </a:r>
            <a:r>
              <a:rPr lang="en-US" sz="1050" b="1" dirty="0"/>
              <a:t>sites I know are reputable</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44" name="Oval Callout 43"/>
          <p:cNvSpPr/>
          <p:nvPr/>
        </p:nvSpPr>
        <p:spPr>
          <a:xfrm>
            <a:off x="7402604" y="4604066"/>
            <a:ext cx="2899230" cy="467434"/>
          </a:xfrm>
          <a:prstGeom prst="wedgeEllipseCallout">
            <a:avLst>
              <a:gd name="adj1" fmla="val -63563"/>
              <a:gd name="adj2" fmla="val -16591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frequently </a:t>
            </a:r>
            <a:r>
              <a:rPr lang="en-US" sz="1050" b="1" dirty="0"/>
              <a:t>clear the browser cookies and cache</a:t>
            </a:r>
            <a:r>
              <a:rPr lang="en-US" sz="1050" dirty="0"/>
              <a:t>.</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5" name="Title 2"/>
          <p:cNvSpPr txBox="1">
            <a:spLocks/>
          </p:cNvSpPr>
          <p:nvPr/>
        </p:nvSpPr>
        <p:spPr>
          <a:xfrm>
            <a:off x="4429693" y="3853496"/>
            <a:ext cx="2736845" cy="376184"/>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endParaRPr lang="en-US" sz="2000" kern="0" dirty="0">
              <a:solidFill>
                <a:srgbClr val="FF0000"/>
              </a:solidFill>
            </a:endParaRPr>
          </a:p>
        </p:txBody>
      </p:sp>
      <p:sp>
        <p:nvSpPr>
          <p:cNvPr id="24" name="Oval Callout 23"/>
          <p:cNvSpPr/>
          <p:nvPr/>
        </p:nvSpPr>
        <p:spPr>
          <a:xfrm>
            <a:off x="7691410" y="3311803"/>
            <a:ext cx="2674489" cy="587318"/>
          </a:xfrm>
          <a:prstGeom prst="wedgeEllipseCallout">
            <a:avLst>
              <a:gd name="adj1" fmla="val -71919"/>
              <a:gd name="adj2" fmla="val -7017"/>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b="1" dirty="0"/>
              <a:t>Adblock</a:t>
            </a:r>
            <a:r>
              <a:rPr lang="en-US" sz="1050" dirty="0"/>
              <a:t> , Kaspersky </a:t>
            </a:r>
            <a:r>
              <a:rPr lang="en-US" sz="1050" b="1" dirty="0"/>
              <a:t>Internet Security </a:t>
            </a:r>
            <a:r>
              <a:rPr lang="en-US" sz="1050" dirty="0"/>
              <a:t>and </a:t>
            </a:r>
            <a:r>
              <a:rPr lang="en-US" sz="1050" b="1" dirty="0"/>
              <a:t>do not track</a:t>
            </a:r>
            <a:r>
              <a:rPr lang="en-US" sz="1050" dirty="0"/>
              <a:t> </a:t>
            </a:r>
            <a:r>
              <a:rPr lang="en-US" sz="1050" dirty="0" smtClean="0"/>
              <a:t>options” </a:t>
            </a:r>
            <a:endParaRPr lang="en-US" sz="1020" i="1" kern="0" dirty="0">
              <a:solidFill>
                <a:schemeClr val="tx2"/>
              </a:solidFill>
              <a:latin typeface="Tahoma" pitchFamily="34" charset="0"/>
              <a:ea typeface="Tahoma" pitchFamily="34" charset="0"/>
              <a:cs typeface="Tahoma" pitchFamily="34" charset="0"/>
            </a:endParaRPr>
          </a:p>
        </p:txBody>
      </p:sp>
      <p:sp>
        <p:nvSpPr>
          <p:cNvPr id="25" name="Oval Callout 24"/>
          <p:cNvSpPr/>
          <p:nvPr/>
        </p:nvSpPr>
        <p:spPr>
          <a:xfrm>
            <a:off x="158669" y="2693791"/>
            <a:ext cx="3624594" cy="850297"/>
          </a:xfrm>
          <a:prstGeom prst="wedgeEllipseCallout">
            <a:avLst>
              <a:gd name="adj1" fmla="val 71050"/>
              <a:gd name="adj2" fmla="val -818"/>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have several</a:t>
            </a:r>
            <a:r>
              <a:rPr lang="en-US" sz="1050" b="1" dirty="0"/>
              <a:t> "throw away" email addresses </a:t>
            </a:r>
            <a:r>
              <a:rPr lang="en-US" sz="1050" dirty="0"/>
              <a:t>I use just for sites that require that info for access which I don't plan to visit again. </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26" name="Oval Callout 25"/>
          <p:cNvSpPr/>
          <p:nvPr/>
        </p:nvSpPr>
        <p:spPr>
          <a:xfrm>
            <a:off x="554447" y="1578958"/>
            <a:ext cx="4017553" cy="884723"/>
          </a:xfrm>
          <a:prstGeom prst="wedgeEllipseCallout">
            <a:avLst>
              <a:gd name="adj1" fmla="val 52580"/>
              <a:gd name="adj2" fmla="val 100075"/>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have </a:t>
            </a:r>
            <a:r>
              <a:rPr lang="en-US" sz="1050" b="1" dirty="0">
                <a:solidFill>
                  <a:schemeClr val="dk1"/>
                </a:solidFill>
              </a:rPr>
              <a:t>anti spyware</a:t>
            </a:r>
            <a:r>
              <a:rPr lang="en-US" sz="1050" dirty="0">
                <a:solidFill>
                  <a:schemeClr val="dk1"/>
                </a:solidFill>
              </a:rPr>
              <a:t>, and </a:t>
            </a:r>
            <a:r>
              <a:rPr lang="en-US" sz="1050" b="1" dirty="0">
                <a:solidFill>
                  <a:schemeClr val="dk1"/>
                </a:solidFill>
              </a:rPr>
              <a:t>anti virus</a:t>
            </a:r>
            <a:r>
              <a:rPr lang="en-US" sz="1050" dirty="0">
                <a:solidFill>
                  <a:schemeClr val="dk1"/>
                </a:solidFill>
              </a:rPr>
              <a:t>, and </a:t>
            </a:r>
            <a:r>
              <a:rPr lang="en-US" sz="1050" b="1" dirty="0">
                <a:solidFill>
                  <a:schemeClr val="dk1"/>
                </a:solidFill>
              </a:rPr>
              <a:t>ad blocks</a:t>
            </a:r>
            <a:r>
              <a:rPr lang="en-US" sz="1050" dirty="0">
                <a:solidFill>
                  <a:schemeClr val="dk1"/>
                </a:solidFill>
              </a:rPr>
              <a:t>. i </a:t>
            </a:r>
            <a:r>
              <a:rPr lang="en-US" sz="1050" b="1" dirty="0">
                <a:solidFill>
                  <a:schemeClr val="dk1"/>
                </a:solidFill>
              </a:rPr>
              <a:t>clear my cookies </a:t>
            </a:r>
            <a:r>
              <a:rPr lang="en-US" sz="1050" dirty="0">
                <a:solidFill>
                  <a:schemeClr val="dk1"/>
                </a:solidFill>
              </a:rPr>
              <a:t>and </a:t>
            </a:r>
            <a:r>
              <a:rPr lang="en-US" sz="1050" b="1" dirty="0">
                <a:solidFill>
                  <a:schemeClr val="dk1"/>
                </a:solidFill>
              </a:rPr>
              <a:t>clean up my computer with free software everyday</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29" name="Oval Callout 28"/>
          <p:cNvSpPr/>
          <p:nvPr/>
        </p:nvSpPr>
        <p:spPr>
          <a:xfrm>
            <a:off x="7248485" y="1861796"/>
            <a:ext cx="4724440" cy="680949"/>
          </a:xfrm>
          <a:prstGeom prst="wedgeEllipseCallout">
            <a:avLst>
              <a:gd name="adj1" fmla="val -58999"/>
              <a:gd name="adj2" fmla="val 87426"/>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use Norton </a:t>
            </a:r>
            <a:r>
              <a:rPr lang="en-US" sz="1050" b="1" dirty="0"/>
              <a:t>antivirus</a:t>
            </a:r>
            <a:r>
              <a:rPr lang="en-US" sz="1050" dirty="0"/>
              <a:t> and </a:t>
            </a:r>
            <a:r>
              <a:rPr lang="en-US" sz="1050" b="1" dirty="0"/>
              <a:t>security software</a:t>
            </a:r>
            <a:r>
              <a:rPr lang="en-US" sz="1050" dirty="0"/>
              <a:t>.  I use </a:t>
            </a:r>
            <a:r>
              <a:rPr lang="en-US" sz="1050" b="1" dirty="0"/>
              <a:t>private windows </a:t>
            </a:r>
            <a:r>
              <a:rPr lang="en-US" sz="1050" dirty="0"/>
              <a:t>when using financial sites. And I </a:t>
            </a:r>
            <a:r>
              <a:rPr lang="en-US" sz="1050" b="1" dirty="0"/>
              <a:t>don't open emails from anyone I dont' know</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30" name="Title 2"/>
          <p:cNvSpPr txBox="1">
            <a:spLocks/>
          </p:cNvSpPr>
          <p:nvPr/>
        </p:nvSpPr>
        <p:spPr>
          <a:xfrm>
            <a:off x="486229" y="335073"/>
            <a:ext cx="11887200" cy="948601"/>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defTabSz="466298">
              <a:spcBef>
                <a:spcPts val="1224"/>
              </a:spcBef>
              <a:spcAft>
                <a:spcPts val="1224"/>
              </a:spcAft>
              <a:defRPr/>
            </a:pPr>
            <a:r>
              <a:rPr lang="en-US" sz="2800" dirty="0">
                <a:solidFill>
                  <a:schemeClr val="tx1"/>
                </a:solidFill>
              </a:rPr>
              <a:t>Participants took multiple approaches to protecting their privacy and personal data online.</a:t>
            </a:r>
          </a:p>
        </p:txBody>
      </p:sp>
      <p:sp>
        <p:nvSpPr>
          <p:cNvPr id="2" name="Rectangle 1"/>
          <p:cNvSpPr/>
          <p:nvPr/>
        </p:nvSpPr>
        <p:spPr>
          <a:xfrm>
            <a:off x="4410464" y="2145043"/>
            <a:ext cx="2793077" cy="1785104"/>
          </a:xfrm>
          <a:prstGeom prst="rect">
            <a:avLst/>
          </a:prstGeom>
        </p:spPr>
        <p:txBody>
          <a:bodyPr wrap="square">
            <a:spAutoFit/>
          </a:bodyPr>
          <a:lstStyle/>
          <a:p>
            <a:pPr algn="ctr"/>
            <a:r>
              <a:rPr lang="en-US" dirty="0">
                <a:solidFill>
                  <a:srgbClr val="FF0000"/>
                </a:solidFill>
              </a:rPr>
              <a:t>What do you currently do to protect and control your personal data online?</a:t>
            </a:r>
          </a:p>
        </p:txBody>
      </p:sp>
    </p:spTree>
    <p:extLst>
      <p:ext uri="{BB962C8B-B14F-4D97-AF65-F5344CB8AC3E}">
        <p14:creationId xmlns:p14="http://schemas.microsoft.com/office/powerpoint/2010/main" val="47022622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231015" y="2426462"/>
            <a:ext cx="2348901" cy="362556"/>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r>
              <a:rPr lang="en-US" sz="2000" kern="0" dirty="0" smtClean="0">
                <a:solidFill>
                  <a:srgbClr val="FF0000"/>
                </a:solidFill>
              </a:rPr>
              <a:t>Clearing cookies and history helps with privacy concerns</a:t>
            </a:r>
            <a:endParaRPr lang="en-US" sz="2000" kern="0" dirty="0">
              <a:solidFill>
                <a:srgbClr val="FF0000"/>
              </a:solidFill>
            </a:endParaRPr>
          </a:p>
        </p:txBody>
      </p:sp>
      <p:sp>
        <p:nvSpPr>
          <p:cNvPr id="9" name="Title 2"/>
          <p:cNvSpPr txBox="1">
            <a:spLocks/>
          </p:cNvSpPr>
          <p:nvPr/>
        </p:nvSpPr>
        <p:spPr>
          <a:xfrm>
            <a:off x="163406" y="4321415"/>
            <a:ext cx="2350003" cy="376184"/>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r>
              <a:rPr lang="en-US" sz="2000" kern="0" dirty="0" smtClean="0">
                <a:solidFill>
                  <a:srgbClr val="FF0000"/>
                </a:solidFill>
              </a:rPr>
              <a:t>Clearing cookies and history speeds up their computers</a:t>
            </a:r>
            <a:endParaRPr lang="en-US" sz="2000" kern="0" dirty="0">
              <a:solidFill>
                <a:srgbClr val="FF0000"/>
              </a:solidFill>
            </a:endParaRPr>
          </a:p>
        </p:txBody>
      </p:sp>
      <p:sp>
        <p:nvSpPr>
          <p:cNvPr id="39" name="Oval Callout 38"/>
          <p:cNvSpPr/>
          <p:nvPr/>
        </p:nvSpPr>
        <p:spPr>
          <a:xfrm>
            <a:off x="9117233" y="2822395"/>
            <a:ext cx="3235479" cy="872524"/>
          </a:xfrm>
          <a:prstGeom prst="wedgeEllipseCallout">
            <a:avLst>
              <a:gd name="adj1" fmla="val -78362"/>
              <a:gd name="adj2" fmla="val -85153"/>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Tracking cookies can be used to gather info about my browsing habits that's then shared between other websites.</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40" name="Oval Callout 39"/>
          <p:cNvSpPr/>
          <p:nvPr/>
        </p:nvSpPr>
        <p:spPr>
          <a:xfrm>
            <a:off x="2999346" y="3548199"/>
            <a:ext cx="3906980" cy="833886"/>
          </a:xfrm>
          <a:prstGeom prst="wedgeEllipseCallout">
            <a:avLst>
              <a:gd name="adj1" fmla="val -64696"/>
              <a:gd name="adj2" fmla="val -6552"/>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clear my cookies and browser history about once a month because my system seems to run slower when there are so many saved</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46" name="Oval Callout 45"/>
          <p:cNvSpPr/>
          <p:nvPr/>
        </p:nvSpPr>
        <p:spPr>
          <a:xfrm>
            <a:off x="558908" y="1731556"/>
            <a:ext cx="3744687" cy="652847"/>
          </a:xfrm>
          <a:prstGeom prst="wedgeEllipseCallout">
            <a:avLst>
              <a:gd name="adj1" fmla="val -30017"/>
              <a:gd name="adj2" fmla="val 197955"/>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It keeps my computers running smoothly and helps websites load up faster and increases my download/upload speeds</a:t>
            </a:r>
            <a:r>
              <a:rPr lang="en-US" sz="1050" dirty="0" smtClean="0"/>
              <a:t>.</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54" name="Title 2"/>
          <p:cNvSpPr txBox="1">
            <a:spLocks/>
          </p:cNvSpPr>
          <p:nvPr/>
        </p:nvSpPr>
        <p:spPr>
          <a:xfrm>
            <a:off x="6196014" y="5163164"/>
            <a:ext cx="2688580" cy="400527"/>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r>
              <a:rPr lang="en-US" sz="2000" kern="0" dirty="0" smtClean="0">
                <a:solidFill>
                  <a:srgbClr val="FF0000"/>
                </a:solidFill>
              </a:rPr>
              <a:t>Clearing cookies and history frees up space</a:t>
            </a:r>
            <a:endParaRPr lang="en-US" sz="2000" kern="0" dirty="0">
              <a:solidFill>
                <a:srgbClr val="FF0000"/>
              </a:solidFill>
            </a:endParaRPr>
          </a:p>
        </p:txBody>
      </p:sp>
      <p:sp>
        <p:nvSpPr>
          <p:cNvPr id="55" name="Oval Callout 54"/>
          <p:cNvSpPr/>
          <p:nvPr/>
        </p:nvSpPr>
        <p:spPr>
          <a:xfrm>
            <a:off x="5893724" y="5825861"/>
            <a:ext cx="4451902" cy="795040"/>
          </a:xfrm>
          <a:prstGeom prst="wedgeEllipseCallout">
            <a:avLst>
              <a:gd name="adj1" fmla="val -3315"/>
              <a:gd name="adj2" fmla="val -91339"/>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clear my browsing history every week or two to keep the size of my browser as small as possible which speeds up the loading of  pages.</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56" name="Oval Callout 55"/>
          <p:cNvSpPr/>
          <p:nvPr/>
        </p:nvSpPr>
        <p:spPr>
          <a:xfrm>
            <a:off x="8749755" y="5098155"/>
            <a:ext cx="3636982" cy="606492"/>
          </a:xfrm>
          <a:prstGeom prst="wedgeEllipseCallout">
            <a:avLst>
              <a:gd name="adj1" fmla="val -45899"/>
              <a:gd name="adj2" fmla="val -57167"/>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have a large hard drive but I have found that lean is mean and I get rid of anything that I consider </a:t>
            </a:r>
            <a:r>
              <a:rPr lang="en-US" sz="1050" dirty="0" smtClean="0"/>
              <a:t>junk”</a:t>
            </a:r>
            <a:endParaRPr lang="en-US" sz="1020" i="1" kern="0" dirty="0">
              <a:solidFill>
                <a:schemeClr val="tx2"/>
              </a:solidFill>
              <a:latin typeface="Tahoma" pitchFamily="34" charset="0"/>
              <a:ea typeface="Tahoma" pitchFamily="34" charset="0"/>
              <a:cs typeface="Tahoma" pitchFamily="34" charset="0"/>
            </a:endParaRPr>
          </a:p>
        </p:txBody>
      </p:sp>
      <p:sp>
        <p:nvSpPr>
          <p:cNvPr id="57" name="Oval Callout 56"/>
          <p:cNvSpPr/>
          <p:nvPr/>
        </p:nvSpPr>
        <p:spPr>
          <a:xfrm>
            <a:off x="7232073" y="3764689"/>
            <a:ext cx="3997901" cy="802232"/>
          </a:xfrm>
          <a:prstGeom prst="wedgeEllipseCallout">
            <a:avLst>
              <a:gd name="adj1" fmla="val -32324"/>
              <a:gd name="adj2" fmla="val -140709"/>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don't like the thought of companies making money off of spying what I'm doing online.</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58" name="Oval Callout 57"/>
          <p:cNvSpPr/>
          <p:nvPr/>
        </p:nvSpPr>
        <p:spPr>
          <a:xfrm>
            <a:off x="9117233" y="1612669"/>
            <a:ext cx="3055654" cy="813793"/>
          </a:xfrm>
          <a:prstGeom prst="wedgeEllipseCallout">
            <a:avLst>
              <a:gd name="adj1" fmla="val -65878"/>
              <a:gd name="adj2" fmla="val 10390"/>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 clear browser history that way no one in my household could see my history of course.</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59" name="Oval Callout 58"/>
          <p:cNvSpPr/>
          <p:nvPr/>
        </p:nvSpPr>
        <p:spPr>
          <a:xfrm>
            <a:off x="2820278" y="2630238"/>
            <a:ext cx="3073446" cy="651423"/>
          </a:xfrm>
          <a:prstGeom prst="wedgeEllipseCallout">
            <a:avLst>
              <a:gd name="adj1" fmla="val -60987"/>
              <a:gd name="adj2" fmla="val 88081"/>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t>“</a:t>
            </a:r>
            <a:r>
              <a:rPr lang="en-US" sz="1050" dirty="0"/>
              <a:t>I try to clear my cookies often because it seems to speed up my web browsing.  </a:t>
            </a:r>
            <a:r>
              <a:rPr lang="en-US" sz="1050" dirty="0" smtClean="0"/>
              <a:t>”</a:t>
            </a:r>
            <a:endParaRPr lang="en-US" sz="1020" i="1" kern="0" dirty="0">
              <a:solidFill>
                <a:schemeClr val="tx2"/>
              </a:solidFill>
              <a:latin typeface="Tahoma" pitchFamily="34" charset="0"/>
              <a:ea typeface="Tahoma" pitchFamily="34" charset="0"/>
              <a:cs typeface="Tahoma" pitchFamily="34" charset="0"/>
            </a:endParaRPr>
          </a:p>
        </p:txBody>
      </p:sp>
      <p:sp>
        <p:nvSpPr>
          <p:cNvPr id="2" name="Title 1"/>
          <p:cNvSpPr>
            <a:spLocks noGrp="1"/>
          </p:cNvSpPr>
          <p:nvPr>
            <p:ph type="title"/>
          </p:nvPr>
        </p:nvSpPr>
        <p:spPr>
          <a:xfrm>
            <a:off x="289144" y="166383"/>
            <a:ext cx="11883743" cy="1143000"/>
          </a:xfrm>
        </p:spPr>
        <p:txBody>
          <a:bodyPr/>
          <a:lstStyle/>
          <a:p>
            <a:r>
              <a:rPr lang="en-US" sz="2800" dirty="0" smtClean="0"/>
              <a:t>Many participants regularly clear their cookies and browser history for perceived performance and privacy benefits.</a:t>
            </a:r>
            <a:endParaRPr lang="en-US" sz="2800" dirty="0"/>
          </a:p>
        </p:txBody>
      </p:sp>
      <p:sp>
        <p:nvSpPr>
          <p:cNvPr id="18" name="Oval Callout 17"/>
          <p:cNvSpPr/>
          <p:nvPr/>
        </p:nvSpPr>
        <p:spPr>
          <a:xfrm>
            <a:off x="163406" y="5783221"/>
            <a:ext cx="4193595" cy="767079"/>
          </a:xfrm>
          <a:prstGeom prst="wedgeEllipseCallout">
            <a:avLst>
              <a:gd name="adj1" fmla="val -15897"/>
              <a:gd name="adj2" fmla="val -196214"/>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solidFill>
                  <a:schemeClr val="dk1"/>
                </a:solidFill>
              </a:rPr>
              <a:t>I clear cookies maybe once every couple of weeks. I clear browser history every few days. I just feel like it keeps things running smoother and </a:t>
            </a:r>
            <a:r>
              <a:rPr lang="en-US" sz="1050" dirty="0" smtClean="0">
                <a:solidFill>
                  <a:schemeClr val="dk1"/>
                </a:solidFill>
              </a:rPr>
              <a:t>faster</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38" name="Oval Callout 37"/>
          <p:cNvSpPr/>
          <p:nvPr/>
        </p:nvSpPr>
        <p:spPr>
          <a:xfrm>
            <a:off x="2592911" y="5199768"/>
            <a:ext cx="2906083" cy="617953"/>
          </a:xfrm>
          <a:prstGeom prst="wedgeEllipseCallout">
            <a:avLst>
              <a:gd name="adj1" fmla="val -64848"/>
              <a:gd name="adj2" fmla="val -16500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Things just seem to run better when you clear things out periodically.</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21" name="Oval Callout 20"/>
          <p:cNvSpPr/>
          <p:nvPr/>
        </p:nvSpPr>
        <p:spPr>
          <a:xfrm>
            <a:off x="2592911" y="4509507"/>
            <a:ext cx="3744687" cy="467434"/>
          </a:xfrm>
          <a:prstGeom prst="wedgeEllipseCallout">
            <a:avLst>
              <a:gd name="adj1" fmla="val -57421"/>
              <a:gd name="adj2" fmla="val -106351"/>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i="1" dirty="0" smtClean="0">
                <a:solidFill>
                  <a:schemeClr val="dk1"/>
                </a:solidFill>
              </a:rPr>
              <a:t>“</a:t>
            </a:r>
            <a:r>
              <a:rPr lang="en-US" sz="1050" dirty="0"/>
              <a:t>it makes my computer load quicker.</a:t>
            </a:r>
            <a:r>
              <a:rPr lang="en-US" sz="1050" i="1"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081059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9947318"/>
              </p:ext>
            </p:extLst>
          </p:nvPr>
        </p:nvGraphicFramePr>
        <p:xfrm>
          <a:off x="333829" y="1875732"/>
          <a:ext cx="11393715" cy="1998724"/>
        </p:xfrm>
        <a:graphic>
          <a:graphicData uri="http://schemas.openxmlformats.org/drawingml/2006/table">
            <a:tbl>
              <a:tblPr firstRow="1" bandRow="1">
                <a:tableStyleId>{5C22544A-7EE6-4342-B048-85BDC9FD1C3A}</a:tableStyleId>
              </a:tblPr>
              <a:tblGrid>
                <a:gridCol w="2443013"/>
                <a:gridCol w="8950702"/>
              </a:tblGrid>
              <a:tr h="4609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37729">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Most participant</a:t>
                      </a:r>
                      <a:r>
                        <a:rPr lang="en-US" sz="1400" kern="1200" baseline="0" dirty="0" smtClean="0">
                          <a:solidFill>
                            <a:schemeClr val="dk1"/>
                          </a:solidFill>
                          <a:latin typeface="+mn-lt"/>
                          <a:ea typeface="+mn-ea"/>
                          <a:cs typeface="+mn-cs"/>
                        </a:rPr>
                        <a:t> chose a browser based on speed and functionality rather than the tracking settings or controls.</a:t>
                      </a:r>
                      <a:endParaRPr lang="en-US" sz="1400" kern="1200" dirty="0" smtClean="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never chosen a browser based on those settings … I have always relied on external programs to protect my online activities.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choose browsers based on speed and ease . I use Chrome because of friends referred me to it and its fast and easy to use , but i dont know to much on my tracking settings in chrome.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personally use Chrome because it is the fastest and allows you to have better add-ons than IE. Firefox is fairly similar when it comes to add-ons as far as I know. I personally use ad-blocker to keep from seeing a ton of ads.</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179891"/>
            <a:ext cx="11887200" cy="1054443"/>
          </a:xfrm>
        </p:spPr>
        <p:txBody>
          <a:bodyPr anchor="t"/>
          <a:lstStyle/>
          <a:p>
            <a:pPr defTabSz="466298">
              <a:spcBef>
                <a:spcPts val="1224"/>
              </a:spcBef>
              <a:spcAft>
                <a:spcPts val="1224"/>
              </a:spcAft>
              <a:defRPr/>
            </a:pPr>
            <a:r>
              <a:rPr lang="en-US" sz="2800" dirty="0">
                <a:solidFill>
                  <a:schemeClr val="tx1"/>
                </a:solidFill>
              </a:rPr>
              <a:t>Browser selection was not based on privacy and tracking considerations. </a:t>
            </a:r>
          </a:p>
        </p:txBody>
      </p:sp>
    </p:spTree>
    <p:extLst>
      <p:ext uri="{BB962C8B-B14F-4D97-AF65-F5344CB8AC3E}">
        <p14:creationId xmlns:p14="http://schemas.microsoft.com/office/powerpoint/2010/main" val="11213784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3970751"/>
              </p:ext>
            </p:extLst>
          </p:nvPr>
        </p:nvGraphicFramePr>
        <p:xfrm>
          <a:off x="478971" y="2508716"/>
          <a:ext cx="11393715" cy="3070361"/>
        </p:xfrm>
        <a:graphic>
          <a:graphicData uri="http://schemas.openxmlformats.org/drawingml/2006/table">
            <a:tbl>
              <a:tblPr firstRow="1" bandRow="1">
                <a:tableStyleId>{5C22544A-7EE6-4342-B048-85BDC9FD1C3A}</a:tableStyleId>
              </a:tblPr>
              <a:tblGrid>
                <a:gridCol w="2443013"/>
                <a:gridCol w="8950702"/>
              </a:tblGrid>
              <a:tr h="6072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189295">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Many participants</a:t>
                      </a:r>
                      <a:r>
                        <a:rPr lang="en-US" sz="1400" kern="1200" baseline="0" dirty="0" smtClean="0">
                          <a:solidFill>
                            <a:schemeClr val="dk1"/>
                          </a:solidFill>
                          <a:latin typeface="+mn-lt"/>
                          <a:ea typeface="+mn-ea"/>
                          <a:cs typeface="+mn-cs"/>
                        </a:rPr>
                        <a:t> were unaware of private viewing settings.</a:t>
                      </a:r>
                      <a:endParaRPr lang="en-US" sz="1400" kern="12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never used these setting as I didn't know until you posted it. I will find out about them now.</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No, I've never heard of this, but it sounds quite appealing.</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would have to research the advantages of it but I am really not computer literate to know the ins and outs of certain features.</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73777">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Most participants who knew</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of private</a:t>
                      </a:r>
                      <a:r>
                        <a:rPr lang="en-US" sz="1400" kern="1200" baseline="0" dirty="0" smtClean="0">
                          <a:solidFill>
                            <a:schemeClr val="dk1"/>
                          </a:solidFill>
                          <a:latin typeface="+mn-lt"/>
                          <a:ea typeface="+mn-ea"/>
                          <a:cs typeface="+mn-cs"/>
                        </a:rPr>
                        <a:t> viewing settings had little use for them, but some liked the convenience and privacy provided.</a:t>
                      </a:r>
                      <a:endParaRPr lang="en-US" sz="1400" kern="12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rarely use the private browsing ability.  I'm just not that paranoid about about sites tracking my online activity.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this to watch adult content or to go to sites where i don't need prying eyes.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Yes im aware of the incognito option , I have used it because then you dont have to go back and delete you browser history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used it before but I don't use it frequently, I guess I don't use it much because I am a tiny bit unclear as to what the benefits of it are</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itle 2"/>
          <p:cNvSpPr txBox="1">
            <a:spLocks/>
          </p:cNvSpPr>
          <p:nvPr/>
        </p:nvSpPr>
        <p:spPr>
          <a:xfrm>
            <a:off x="333829" y="134366"/>
            <a:ext cx="11887200" cy="1054443"/>
          </a:xfrm>
          <a:prstGeom prst="rect">
            <a:avLst/>
          </a:prstGeom>
        </p:spPr>
        <p:txBody>
          <a:bodyPr vert="horz" lIns="111026" tIns="0" rIns="111026" bIns="55513" rtlCol="0" anchor="t" anchorCtr="0">
            <a:noAutofit/>
          </a:bodyPr>
          <a:lstStyle>
            <a:lvl1pPr eaLnBrk="1" hangingPunct="1">
              <a:defRPr sz="3200" b="1">
                <a:solidFill>
                  <a:schemeClr val="tx2"/>
                </a:solidFill>
                <a:latin typeface="+mn-lt"/>
                <a:cs typeface="Arial"/>
              </a:defRPr>
            </a:lvl1pPr>
          </a:lstStyle>
          <a:p>
            <a:pPr defTabSz="466298">
              <a:spcBef>
                <a:spcPts val="1224"/>
              </a:spcBef>
              <a:spcAft>
                <a:spcPts val="1224"/>
              </a:spcAft>
              <a:defRPr/>
            </a:pPr>
            <a:r>
              <a:rPr lang="en-US" sz="2800" dirty="0">
                <a:solidFill>
                  <a:schemeClr val="tx1"/>
                </a:solidFill>
              </a:rPr>
              <a:t>Participants were split between those aware and those unaware of browser private viewing settings, with few actively utilizing this feature.</a:t>
            </a:r>
          </a:p>
        </p:txBody>
      </p:sp>
    </p:spTree>
    <p:extLst>
      <p:ext uri="{BB962C8B-B14F-4D97-AF65-F5344CB8AC3E}">
        <p14:creationId xmlns:p14="http://schemas.microsoft.com/office/powerpoint/2010/main" val="11793771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6378252"/>
              </p:ext>
            </p:extLst>
          </p:nvPr>
        </p:nvGraphicFramePr>
        <p:xfrm>
          <a:off x="478971" y="1430457"/>
          <a:ext cx="11393715" cy="4360313"/>
        </p:xfrm>
        <a:graphic>
          <a:graphicData uri="http://schemas.openxmlformats.org/drawingml/2006/table">
            <a:tbl>
              <a:tblPr firstRow="1" bandRow="1">
                <a:tableStyleId>{5C22544A-7EE6-4342-B048-85BDC9FD1C3A}</a:tableStyleId>
              </a:tblPr>
              <a:tblGrid>
                <a:gridCol w="2443013"/>
                <a:gridCol w="8950702"/>
              </a:tblGrid>
              <a:tr h="426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36731">
                <a:tc>
                  <a:txBody>
                    <a:bodyPr/>
                    <a:lstStyle/>
                    <a:p>
                      <a:r>
                        <a:rPr lang="en-US" sz="1400" dirty="0" smtClean="0"/>
                        <a:t>Most had </a:t>
                      </a:r>
                      <a:r>
                        <a:rPr lang="en-US" sz="1400" baseline="0" dirty="0" smtClean="0"/>
                        <a:t>not heard of or have not used Do Not Track.</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never heard of this. I would think if you turned it on no one could see whhat you were looking at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never heard of this. Judging by the name, I would guess it would provide similar benefits to the "Incognito" modes of web browsers. Namely, that it would keep you hidden from 3rd party trackers.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do not think I have heard of the do not track feature…</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I would think it would not show my browsing history.</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I've never heard of this feature.  I guess it prevents your browser from tracking what you're doing on the internet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not heard of the 'Do Not Track' feature.  I think this feature is similar to the private browsing mode where the browser usage is not tracked (like your IP address is not used, and/or browser cookies are not used).</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181071">
                <a:tc>
                  <a:txBody>
                    <a:bodyPr/>
                    <a:lstStyle/>
                    <a:p>
                      <a:r>
                        <a:rPr lang="en-US" sz="1400" dirty="0" smtClean="0"/>
                        <a:t>Those with experience tended to question its effectiveness.</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tried it before but I think it's pretty useless. It tells the website you visit you don't want to be tracked, but how often do you suppose websites listen to that?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heard of it and I do use it, but websites don't actually have to adhere it it. So it's pretty useless.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used this feature, but I am not really sure that it helps. Supposedly the browser sends a do not track request to a website when you visit it. There is a disclaimer on it though that it might not help, and I don't really think it does.</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181071">
                <a:tc>
                  <a:txBody>
                    <a:bodyPr/>
                    <a:lstStyle/>
                    <a:p>
                      <a:r>
                        <a:rPr lang="en-US" sz="1400" dirty="0" smtClean="0"/>
                        <a:t>Use appeared to be tied to </a:t>
                      </a:r>
                      <a:r>
                        <a:rPr lang="en-US" sz="1400" baseline="0" dirty="0" smtClean="0"/>
                        <a:t>Firefox use.</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Mozilla (Firefox) and use the Do Not Track feature, but I still have quite a few cookies…...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it enabled in Firefox, and I think it's pretty much useless.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Yes, I use this feature in Firefox.  Not sure how effective it really is, though.</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think I've heard that Mozilla has it.  But I have never looked into it.</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58668" y="163707"/>
            <a:ext cx="11961287" cy="954107"/>
          </a:xfrm>
          <a:prstGeom prst="rect">
            <a:avLst/>
          </a:prstGeom>
          <a:noFill/>
        </p:spPr>
        <p:txBody>
          <a:bodyPr wrap="square" rtlCol="0">
            <a:spAutoFit/>
          </a:bodyPr>
          <a:lstStyle/>
          <a:p>
            <a:pPr defTabSz="914400">
              <a:spcBef>
                <a:spcPts val="729"/>
              </a:spcBef>
            </a:pPr>
            <a:r>
              <a:rPr lang="en-US" sz="2800" b="1" kern="0" dirty="0">
                <a:cs typeface="Arial"/>
              </a:rPr>
              <a:t>Most participants were unaware of, or had little interest in, the Do Not Track feature. Those with experience questioned its effectiveness.</a:t>
            </a:r>
          </a:p>
        </p:txBody>
      </p:sp>
    </p:spTree>
    <p:extLst>
      <p:ext uri="{BB962C8B-B14F-4D97-AF65-F5344CB8AC3E}">
        <p14:creationId xmlns:p14="http://schemas.microsoft.com/office/powerpoint/2010/main" val="28877027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66" y="242887"/>
            <a:ext cx="11883743" cy="1143000"/>
          </a:xfrm>
        </p:spPr>
        <p:txBody>
          <a:bodyPr/>
          <a:lstStyle/>
          <a:p>
            <a:r>
              <a:rPr lang="en-US" sz="2800" kern="1200" dirty="0" smtClean="0">
                <a:solidFill>
                  <a:schemeClr val="tx1"/>
                </a:solidFill>
                <a:ea typeface="+mn-ea"/>
              </a:rPr>
              <a:t>Participants did not consider privacy </a:t>
            </a:r>
            <a:r>
              <a:rPr lang="en-US" sz="2800" kern="1200" dirty="0">
                <a:solidFill>
                  <a:schemeClr val="tx1"/>
                </a:solidFill>
                <a:ea typeface="+mn-ea"/>
              </a:rPr>
              <a:t>and ad tracking </a:t>
            </a:r>
            <a:r>
              <a:rPr lang="en-US" sz="2800" kern="1200" dirty="0" smtClean="0">
                <a:solidFill>
                  <a:schemeClr val="tx1"/>
                </a:solidFill>
                <a:ea typeface="+mn-ea"/>
              </a:rPr>
              <a:t>when selecting a search engine, primarily focusing on ease </a:t>
            </a:r>
            <a:r>
              <a:rPr lang="en-US" sz="2800" kern="1200" dirty="0">
                <a:solidFill>
                  <a:schemeClr val="tx1"/>
                </a:solidFill>
                <a:ea typeface="+mn-ea"/>
              </a:rPr>
              <a:t>of use and </a:t>
            </a:r>
            <a:r>
              <a:rPr lang="en-US" sz="2800" kern="1200" dirty="0" smtClean="0">
                <a:solidFill>
                  <a:schemeClr val="tx1"/>
                </a:solidFill>
                <a:ea typeface="+mn-ea"/>
              </a:rPr>
              <a:t>accuracy.</a:t>
            </a:r>
            <a:endParaRPr lang="en-US" sz="2800" kern="1200" dirty="0">
              <a:solidFill>
                <a:schemeClr val="tx1"/>
              </a:solidFill>
              <a:ea typeface="+mn-ea"/>
            </a:endParaRPr>
          </a:p>
        </p:txBody>
      </p:sp>
      <p:sp>
        <p:nvSpPr>
          <p:cNvPr id="7" name="Oval Callout 6"/>
          <p:cNvSpPr/>
          <p:nvPr/>
        </p:nvSpPr>
        <p:spPr>
          <a:xfrm>
            <a:off x="5942014" y="1873949"/>
            <a:ext cx="3902384" cy="584000"/>
          </a:xfrm>
          <a:prstGeom prst="wedgeEllipseCallout">
            <a:avLst>
              <a:gd name="adj1" fmla="val -38215"/>
              <a:gd name="adj2" fmla="val 190585"/>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google because it seems to have better everything and I know how to navigate through it</a:t>
            </a:r>
            <a:r>
              <a:rPr lang="en-US" sz="1050" dirty="0" smtClean="0"/>
              <a: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8" name="Oval Callout 7"/>
          <p:cNvSpPr/>
          <p:nvPr/>
        </p:nvSpPr>
        <p:spPr>
          <a:xfrm>
            <a:off x="6576102" y="5268537"/>
            <a:ext cx="3902384" cy="584000"/>
          </a:xfrm>
          <a:prstGeom prst="wedgeEllipseCallout">
            <a:avLst>
              <a:gd name="adj1" fmla="val -50273"/>
              <a:gd name="adj2" fmla="val -172306"/>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use google because it's well known and been around so I trust </a:t>
            </a:r>
            <a:r>
              <a:rPr lang="en-US" sz="1050" dirty="0" smtClean="0"/>
              <a:t>them</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9" name="Oval Callout 8"/>
          <p:cNvSpPr/>
          <p:nvPr/>
        </p:nvSpPr>
        <p:spPr>
          <a:xfrm>
            <a:off x="7300002" y="4114012"/>
            <a:ext cx="3902384" cy="584000"/>
          </a:xfrm>
          <a:prstGeom prst="wedgeEllipseCallout">
            <a:avLst>
              <a:gd name="adj1" fmla="val -61533"/>
              <a:gd name="adj2" fmla="val -59382"/>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normally use google, I don't know what it's privacy or ad tracking policies are though</a:t>
            </a:r>
            <a:r>
              <a:rPr lang="en-US" sz="1050" dirty="0" smtClean="0"/>
              <a: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0" name="Oval Callout 9"/>
          <p:cNvSpPr/>
          <p:nvPr/>
        </p:nvSpPr>
        <p:spPr>
          <a:xfrm>
            <a:off x="7300002" y="3204325"/>
            <a:ext cx="3902384" cy="584000"/>
          </a:xfrm>
          <a:prstGeom prst="wedgeEllipseCallout">
            <a:avLst>
              <a:gd name="adj1" fmla="val -63237"/>
              <a:gd name="adj2" fmla="val 24599"/>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just use google because it provides the most relevant search results</a:t>
            </a:r>
            <a:r>
              <a:rPr lang="en-US" sz="1050" dirty="0" smtClean="0"/>
              <a: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1" name="Oval Callout 10"/>
          <p:cNvSpPr/>
          <p:nvPr/>
        </p:nvSpPr>
        <p:spPr>
          <a:xfrm>
            <a:off x="1522615" y="1961129"/>
            <a:ext cx="3902384" cy="584000"/>
          </a:xfrm>
          <a:prstGeom prst="wedgeEllipseCallout">
            <a:avLst>
              <a:gd name="adj1" fmla="val 41372"/>
              <a:gd name="adj2" fmla="val 157135"/>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It is mostly based on ease of use and accuracy of results</a:t>
            </a:r>
            <a:r>
              <a:rPr lang="en-US" sz="1050" dirty="0" smtClean="0"/>
              <a: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2" name="Oval Callout 11"/>
          <p:cNvSpPr/>
          <p:nvPr/>
        </p:nvSpPr>
        <p:spPr>
          <a:xfrm>
            <a:off x="532015" y="3204325"/>
            <a:ext cx="3902384" cy="584000"/>
          </a:xfrm>
          <a:prstGeom prst="wedgeEllipseCallout">
            <a:avLst>
              <a:gd name="adj1" fmla="val 68833"/>
              <a:gd name="adj2" fmla="val 34564"/>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not so much for the privacy but for the results I get. </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3" name="Oval Callout 12"/>
          <p:cNvSpPr/>
          <p:nvPr/>
        </p:nvSpPr>
        <p:spPr>
          <a:xfrm>
            <a:off x="532015" y="4114012"/>
            <a:ext cx="3902384" cy="584000"/>
          </a:xfrm>
          <a:prstGeom prst="wedgeEllipseCallout">
            <a:avLst>
              <a:gd name="adj1" fmla="val 65638"/>
              <a:gd name="adj2" fmla="val -69346"/>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use Google because it works. I know they track info--all their services </a:t>
            </a:r>
            <a:r>
              <a:rPr lang="en-US" sz="1050" dirty="0" smtClean="0"/>
              <a:t>do</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4" name="Oval Callout 13"/>
          <p:cNvSpPr/>
          <p:nvPr/>
        </p:nvSpPr>
        <p:spPr>
          <a:xfrm>
            <a:off x="1852815" y="5299438"/>
            <a:ext cx="3902384" cy="584000"/>
          </a:xfrm>
          <a:prstGeom prst="wedgeEllipseCallout">
            <a:avLst>
              <a:gd name="adj1" fmla="val 39478"/>
              <a:gd name="adj2" fmla="val -169776"/>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like the quality of results, I don't even think about privacy and ad tracking</a:t>
            </a:r>
            <a:r>
              <a:rPr lang="en-US" sz="1050" dirty="0" smtClean="0"/>
              <a: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5" name="Rectangle 14"/>
          <p:cNvSpPr/>
          <p:nvPr/>
        </p:nvSpPr>
        <p:spPr>
          <a:xfrm>
            <a:off x="4685109" y="3288280"/>
            <a:ext cx="2513811" cy="1107996"/>
          </a:xfrm>
          <a:prstGeom prst="rect">
            <a:avLst/>
          </a:prstGeom>
        </p:spPr>
        <p:txBody>
          <a:bodyPr wrap="square">
            <a:spAutoFit/>
          </a:bodyPr>
          <a:lstStyle/>
          <a:p>
            <a:pPr algn="ctr"/>
            <a:r>
              <a:rPr lang="en-US" dirty="0" smtClean="0">
                <a:solidFill>
                  <a:srgbClr val="FF0000"/>
                </a:solidFill>
              </a:rPr>
              <a:t>Reasons for considering a search engine</a:t>
            </a:r>
            <a:endParaRPr lang="en-US" dirty="0">
              <a:solidFill>
                <a:srgbClr val="FF0000"/>
              </a:solidFill>
            </a:endParaRPr>
          </a:p>
        </p:txBody>
      </p:sp>
    </p:spTree>
    <p:extLst>
      <p:ext uri="{BB962C8B-B14F-4D97-AF65-F5344CB8AC3E}">
        <p14:creationId xmlns:p14="http://schemas.microsoft.com/office/powerpoint/2010/main" val="92963220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9"/>
            <p:extLst>
              <p:ext uri="{D42A27DB-BD31-4B8C-83A1-F6EECF244321}">
                <p14:modId xmlns:p14="http://schemas.microsoft.com/office/powerpoint/2010/main" val="2349375375"/>
              </p:ext>
            </p:extLst>
          </p:nvPr>
        </p:nvGraphicFramePr>
        <p:xfrm>
          <a:off x="676274" y="1262063"/>
          <a:ext cx="10058401" cy="3342150"/>
        </p:xfrm>
        <a:graphic>
          <a:graphicData uri="http://schemas.openxmlformats.org/drawingml/2006/table">
            <a:tbl>
              <a:tblPr firstRow="1" bandRow="1">
                <a:tableStyleId>{5C22544A-7EE6-4342-B048-85BDC9FD1C3A}</a:tableStyleId>
              </a:tblPr>
              <a:tblGrid>
                <a:gridCol w="8994122"/>
                <a:gridCol w="1064279"/>
              </a:tblGrid>
              <a:tr h="4810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dk1"/>
                          </a:solidFill>
                          <a:latin typeface="+mn-lt"/>
                          <a:ea typeface="+mn-ea"/>
                          <a:cs typeface="+mn-cs"/>
                        </a:rPr>
                        <a:t>Purpose/Research Objectives/ Approach/Reporting Notes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3</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734">
                <a:tc>
                  <a:txBody>
                    <a:bodyPr/>
                    <a:lstStyle/>
                    <a:p>
                      <a:r>
                        <a:rPr lang="en-US" sz="1600" dirty="0" smtClean="0">
                          <a:solidFill>
                            <a:schemeClr val="dk1"/>
                          </a:solidFill>
                          <a:latin typeface="+mn-lt"/>
                          <a:ea typeface="+mn-ea"/>
                          <a:cs typeface="+mn-cs"/>
                        </a:rPr>
                        <a:t>Executive Summary</a:t>
                      </a:r>
                      <a:endParaRPr lang="en-US" sz="16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4</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7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dk1"/>
                          </a:solidFill>
                          <a:latin typeface="+mn-lt"/>
                          <a:ea typeface="+mn-ea"/>
                          <a:cs typeface="+mn-cs"/>
                        </a:rPr>
                        <a:t>General Views Towards </a:t>
                      </a:r>
                      <a:r>
                        <a:rPr lang="en-US" sz="1600" u="none" dirty="0" smtClean="0">
                          <a:solidFill>
                            <a:schemeClr val="dk1"/>
                          </a:solidFill>
                          <a:latin typeface="+mn-lt"/>
                          <a:ea typeface="+mn-ea"/>
                          <a:cs typeface="+mn-cs"/>
                        </a:rPr>
                        <a:t>Online</a:t>
                      </a:r>
                      <a:r>
                        <a:rPr lang="en-US" sz="1600" dirty="0" smtClean="0">
                          <a:solidFill>
                            <a:schemeClr val="dk1"/>
                          </a:solidFill>
                          <a:latin typeface="+mn-lt"/>
                          <a:ea typeface="+mn-ea"/>
                          <a:cs typeface="+mn-cs"/>
                        </a:rPr>
                        <a:t> Ads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8</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734">
                <a:tc>
                  <a:txBody>
                    <a:bodyPr/>
                    <a:lstStyle/>
                    <a:p>
                      <a:pPr algn="l"/>
                      <a:r>
                        <a:rPr lang="en-US" sz="1600" dirty="0" smtClean="0"/>
                        <a:t>Protecting Oneself Online</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13</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734">
                <a:tc>
                  <a:txBody>
                    <a:bodyPr/>
                    <a:lstStyle/>
                    <a:p>
                      <a:pPr algn="l"/>
                      <a:r>
                        <a:rPr lang="en-US" sz="1600" dirty="0" smtClean="0"/>
                        <a:t>Ad Blocking Software</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20</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734">
                <a:tc>
                  <a:txBody>
                    <a:bodyPr/>
                    <a:lstStyle/>
                    <a:p>
                      <a:pPr algn="l"/>
                      <a:r>
                        <a:rPr lang="en-US" sz="1600" dirty="0" smtClean="0"/>
                        <a:t>Additional Online Protection</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30</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734">
                <a:tc>
                  <a:txBody>
                    <a:bodyPr/>
                    <a:lstStyle/>
                    <a:p>
                      <a:pPr algn="l"/>
                      <a:r>
                        <a:rPr lang="en-US" sz="1600" dirty="0" smtClean="0"/>
                        <a:t>General Views Towards Advertising</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36</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8734">
                <a:tc>
                  <a:txBody>
                    <a:bodyPr/>
                    <a:lstStyle/>
                    <a:p>
                      <a:pPr algn="l"/>
                      <a:r>
                        <a:rPr lang="en-US" sz="1600" b="0" dirty="0" smtClean="0">
                          <a:solidFill>
                            <a:schemeClr val="tx1"/>
                          </a:solidFill>
                        </a:rPr>
                        <a:t>Appendix</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0" dirty="0" smtClean="0">
                          <a:solidFill>
                            <a:schemeClr val="tx1"/>
                          </a:solidFill>
                        </a:rPr>
                        <a:t>39</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itle 3"/>
          <p:cNvSpPr>
            <a:spLocks noGrp="1"/>
          </p:cNvSpPr>
          <p:nvPr>
            <p:ph type="title"/>
          </p:nvPr>
        </p:nvSpPr>
        <p:spPr/>
        <p:txBody>
          <a:bodyPr/>
          <a:lstStyle/>
          <a:p>
            <a:r>
              <a:rPr lang="en-US" sz="2800" dirty="0"/>
              <a:t>Table of Contents</a:t>
            </a:r>
          </a:p>
        </p:txBody>
      </p:sp>
    </p:spTree>
    <p:extLst>
      <p:ext uri="{BB962C8B-B14F-4D97-AF65-F5344CB8AC3E}">
        <p14:creationId xmlns:p14="http://schemas.microsoft.com/office/powerpoint/2010/main" val="37914912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 Blocking Software</a:t>
            </a:r>
            <a:endParaRPr lang="en-US" dirty="0"/>
          </a:p>
        </p:txBody>
      </p:sp>
    </p:spTree>
    <p:extLst>
      <p:ext uri="{BB962C8B-B14F-4D97-AF65-F5344CB8AC3E}">
        <p14:creationId xmlns:p14="http://schemas.microsoft.com/office/powerpoint/2010/main" val="31768175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5508821"/>
              </p:ext>
            </p:extLst>
          </p:nvPr>
        </p:nvGraphicFramePr>
        <p:xfrm>
          <a:off x="478971" y="1939592"/>
          <a:ext cx="11393715" cy="3962279"/>
        </p:xfrm>
        <a:graphic>
          <a:graphicData uri="http://schemas.openxmlformats.org/drawingml/2006/table">
            <a:tbl>
              <a:tblPr firstRow="1" bandRow="1">
                <a:tableStyleId>{5C22544A-7EE6-4342-B048-85BDC9FD1C3A}</a:tableStyleId>
              </a:tblPr>
              <a:tblGrid>
                <a:gridCol w="2443013"/>
                <a:gridCol w="8950702"/>
              </a:tblGrid>
              <a:tr h="426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968106">
                <a:tc>
                  <a:txBody>
                    <a:bodyPr/>
                    <a:lstStyle/>
                    <a:p>
                      <a:r>
                        <a:rPr lang="en-US" sz="1400" dirty="0" smtClean="0"/>
                        <a:t>Many thought Ad Blocking software should block intrusive ads and pop-ups.</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An ad blocking software should do exactly that, block ads from web pages…..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Ad blocking software removes or filters some ads.  It will stop things like pop-ups.  It should allow you to block certain things, like popups or ads with pictures or videos…..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Ad blocking software prevents ads from popping up on sites that I"m browsing.  It also prevents ads from popping up when I'm watching youtube videos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Ad blocking software is supposed to prevent ads from popping up in your browser.  My understanding is that it looks for specific urls and blocks them.</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Block you from seeing ads but not sure it would block you being tracked.</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67542">
                <a:tc>
                  <a:txBody>
                    <a:bodyPr/>
                    <a:lstStyle/>
                    <a:p>
                      <a:r>
                        <a:rPr lang="en-US" sz="1400" dirty="0" smtClean="0"/>
                        <a:t>Many thought Ad Blocking software</a:t>
                      </a:r>
                      <a:r>
                        <a:rPr lang="en-US" sz="1400" baseline="0" dirty="0" smtClean="0"/>
                        <a:t> </a:t>
                      </a:r>
                      <a:r>
                        <a:rPr lang="en-US" sz="1400" dirty="0" smtClean="0"/>
                        <a:t>would also provide protection from viruses</a:t>
                      </a:r>
                      <a:r>
                        <a:rPr lang="en-US" sz="1400" baseline="0" dirty="0" smtClean="0"/>
                        <a:t>/malware.</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An ad blocking software would prevent you from getting viruses and Trojans.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do believe that the ad blockers help because some of the ads may have malware or virus and by blocking these, the computer won't be exposed to them.</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Not all ads are bad, but some come with Trojans/viruses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do believe they can prevent malware and viruses but I do not believe any one blocker can be 100% complete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think it would block software and ads that would give virus to your computers  </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208306"/>
            <a:ext cx="11887200" cy="1054443"/>
          </a:xfrm>
        </p:spPr>
        <p:txBody>
          <a:bodyPr anchor="t"/>
          <a:lstStyle/>
          <a:p>
            <a:pPr lvl="2" defTabSz="466298">
              <a:spcBef>
                <a:spcPts val="1224"/>
              </a:spcBef>
              <a:spcAft>
                <a:spcPts val="1224"/>
              </a:spcAft>
              <a:defRPr/>
            </a:pPr>
            <a:r>
              <a:rPr lang="en-US" sz="2800" b="1" kern="1200" dirty="0">
                <a:solidFill>
                  <a:schemeClr val="tx1"/>
                </a:solidFill>
                <a:latin typeface="+mn-lt"/>
                <a:ea typeface="+mn-ea"/>
                <a:cs typeface="Arial"/>
              </a:rPr>
              <a:t>Ad Block software was often seen as doing more than just preventing ads, but also guarding against malware and viruses while enhancing ones browser speed.</a:t>
            </a:r>
          </a:p>
        </p:txBody>
      </p:sp>
    </p:spTree>
    <p:extLst>
      <p:ext uri="{BB962C8B-B14F-4D97-AF65-F5344CB8AC3E}">
        <p14:creationId xmlns:p14="http://schemas.microsoft.com/office/powerpoint/2010/main" val="23714643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3975736"/>
              </p:ext>
            </p:extLst>
          </p:nvPr>
        </p:nvGraphicFramePr>
        <p:xfrm>
          <a:off x="478971" y="2075486"/>
          <a:ext cx="11393715" cy="3752847"/>
        </p:xfrm>
        <a:graphic>
          <a:graphicData uri="http://schemas.openxmlformats.org/drawingml/2006/table">
            <a:tbl>
              <a:tblPr firstRow="1" bandRow="1">
                <a:tableStyleId>{5C22544A-7EE6-4342-B048-85BDC9FD1C3A}</a:tableStyleId>
              </a:tblPr>
              <a:tblGrid>
                <a:gridCol w="2443013"/>
                <a:gridCol w="8950702"/>
              </a:tblGrid>
              <a:tr h="426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36731">
                <a:tc>
                  <a:txBody>
                    <a:bodyPr/>
                    <a:lstStyle/>
                    <a:p>
                      <a:r>
                        <a:rPr lang="en-US" sz="1400" dirty="0" smtClean="0"/>
                        <a:t>Many participants used Adblock Plus</a:t>
                      </a:r>
                      <a:r>
                        <a:rPr lang="en-US" sz="1400" baseline="0" dirty="0" smtClean="0"/>
                        <a:t>.</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have used AdBlock Plus and uBlock, because I got sick of ads absolutely EVERYWHERE, and once people started reporting problems with malware from flash ads, I decided to start using one to protect my computer.</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ad blocker plus because it prevents ads from playing before I watch youtube videos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adblock plus because some sites have many ads that will slow down or crash my browser, which is really annoying.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an adblocker mainly to  help protect me from ads that may contain viruses. I use Adblock plus</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989485">
                <a:tc>
                  <a:txBody>
                    <a:bodyPr/>
                    <a:lstStyle/>
                    <a:p>
                      <a:r>
                        <a:rPr lang="en-US" sz="1400" dirty="0" smtClean="0"/>
                        <a:t>Many participants utilized</a:t>
                      </a:r>
                      <a:r>
                        <a:rPr lang="en-US" sz="1400" baseline="0" dirty="0" smtClean="0"/>
                        <a:t> b</a:t>
                      </a:r>
                      <a:r>
                        <a:rPr lang="en-US" sz="1400" dirty="0" smtClean="0"/>
                        <a:t>rowser add-ons for protection.</a:t>
                      </a:r>
                    </a:p>
                    <a:p>
                      <a:endParaRPr lang="en-US" sz="1400" dirty="0" smtClean="0"/>
                    </a:p>
                    <a:p>
                      <a:r>
                        <a:rPr lang="en-US" sz="1400" baseline="0" dirty="0" smtClean="0"/>
                        <a:t>Only a couple of participants responded that they have used Ghostery.</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the one that comes with Chrome.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Chrome's adblocking software. I've also used Firefox's as well…...</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the free one that came with the Chrome browser, it works really well for 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Firefox has a built in ad blocker. I appreciate it very much for unwanted disturbances.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in IE the Google toolbar pop-up blocker.  In Firefox I use an Add-on, not sure which and on my phone I use one for my Android device Adblock Fast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use Ghostery……I actually like it. It's interesting to know exactly what's going on when it comes to the sites I visit.</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164760"/>
            <a:ext cx="11887200" cy="1054443"/>
          </a:xfrm>
        </p:spPr>
        <p:txBody>
          <a:bodyPr anchor="t"/>
          <a:lstStyle/>
          <a:p>
            <a:pPr defTabSz="466298">
              <a:spcBef>
                <a:spcPts val="1224"/>
              </a:spcBef>
              <a:spcAft>
                <a:spcPts val="1224"/>
              </a:spcAft>
              <a:defRPr/>
            </a:pPr>
            <a:r>
              <a:rPr lang="en-US" sz="2800" kern="1200" dirty="0" smtClean="0">
                <a:solidFill>
                  <a:schemeClr val="tx1"/>
                </a:solidFill>
                <a:ea typeface="+mn-ea"/>
              </a:rPr>
              <a:t>Participants noted using a wide array of Ad Blocker programs, with many choosing Adblock Plus. </a:t>
            </a:r>
            <a:endParaRPr lang="en-US" sz="2800" kern="1200" dirty="0">
              <a:solidFill>
                <a:schemeClr val="tx1"/>
              </a:solidFill>
              <a:ea typeface="+mn-ea"/>
            </a:endParaRPr>
          </a:p>
        </p:txBody>
      </p:sp>
      <p:sp>
        <p:nvSpPr>
          <p:cNvPr id="5" name="Rectangle 4"/>
          <p:cNvSpPr/>
          <p:nvPr/>
        </p:nvSpPr>
        <p:spPr>
          <a:xfrm>
            <a:off x="333829" y="1174643"/>
            <a:ext cx="11567886" cy="437684"/>
          </a:xfrm>
          <a:prstGeom prst="rect">
            <a:avLst/>
          </a:prstGeom>
        </p:spPr>
        <p:txBody>
          <a:bodyPr wrap="square">
            <a:spAutoFit/>
          </a:bodyPr>
          <a:lstStyle/>
          <a:p>
            <a:r>
              <a:rPr lang="en-US" sz="2244" i="1" dirty="0" smtClean="0"/>
              <a:t>Many </a:t>
            </a:r>
            <a:r>
              <a:rPr lang="en-US" sz="2244" i="1" dirty="0"/>
              <a:t>participants </a:t>
            </a:r>
            <a:r>
              <a:rPr lang="en-US" sz="2244" i="1" dirty="0" smtClean="0"/>
              <a:t>also used free browser </a:t>
            </a:r>
            <a:r>
              <a:rPr lang="en-US" sz="2244" i="1" dirty="0"/>
              <a:t>add-ons</a:t>
            </a:r>
            <a:r>
              <a:rPr lang="en-US" sz="2244" i="1" dirty="0" smtClean="0"/>
              <a:t>.</a:t>
            </a:r>
            <a:endParaRPr lang="en-US" sz="2244" i="1" dirty="0"/>
          </a:p>
        </p:txBody>
      </p:sp>
    </p:spTree>
    <p:extLst>
      <p:ext uri="{BB962C8B-B14F-4D97-AF65-F5344CB8AC3E}">
        <p14:creationId xmlns:p14="http://schemas.microsoft.com/office/powerpoint/2010/main" val="272978899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166914" y="185134"/>
            <a:ext cx="12102646" cy="1216198"/>
          </a:xfrm>
        </p:spPr>
        <p:txBody>
          <a:bodyPr anchor="b"/>
          <a:lstStyle/>
          <a:p>
            <a:pPr defTabSz="466298">
              <a:spcBef>
                <a:spcPts val="1224"/>
              </a:spcBef>
              <a:spcAft>
                <a:spcPts val="1224"/>
              </a:spcAft>
              <a:tabLst>
                <a:tab pos="2684463" algn="l"/>
              </a:tabLst>
              <a:defRPr/>
            </a:pPr>
            <a:r>
              <a:rPr lang="en-US" sz="2800" dirty="0" smtClean="0">
                <a:solidFill>
                  <a:srgbClr val="000000"/>
                </a:solidFill>
              </a:rPr>
              <a:t>Although there was no clear cut top motivator for using an Ad Blocker, participants showed relatively little concern about battery life and Ad Blocker use. </a:t>
            </a:r>
            <a:endParaRPr lang="en-US" sz="28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45360888"/>
              </p:ext>
            </p:extLst>
          </p:nvPr>
        </p:nvGraphicFramePr>
        <p:xfrm>
          <a:off x="419100" y="2598938"/>
          <a:ext cx="10960100" cy="3709948"/>
        </p:xfrm>
        <a:graphic>
          <a:graphicData uri="http://schemas.openxmlformats.org/drawingml/2006/table">
            <a:tbl>
              <a:tblPr firstRow="1" bandRow="1">
                <a:tableStyleId>{2D5ABB26-0587-4C30-8999-92F81FD0307C}</a:tableStyleId>
              </a:tblPr>
              <a:tblGrid>
                <a:gridCol w="1507042"/>
                <a:gridCol w="9453058"/>
              </a:tblGrid>
              <a:tr h="56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Mean Ranking</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b="1" dirty="0" smtClean="0"/>
                        <a:t>Statement</a:t>
                      </a:r>
                      <a:endParaRPr lang="en-US" b="1" dirty="0"/>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505168">
                <a:tc>
                  <a:txBody>
                    <a:bodyPr/>
                    <a:lstStyle/>
                    <a:p>
                      <a:pPr algn="ctr"/>
                      <a:r>
                        <a:rPr lang="en-US" sz="2000" b="1" dirty="0" smtClean="0">
                          <a:solidFill>
                            <a:srgbClr val="000000"/>
                          </a:solidFill>
                        </a:rPr>
                        <a:t>2.7</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am concerned about malware</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168">
                <a:tc>
                  <a:txBody>
                    <a:bodyPr/>
                    <a:lstStyle/>
                    <a:p>
                      <a:pPr algn="ctr"/>
                      <a:r>
                        <a:rPr lang="en-US" sz="2000" b="1" dirty="0" smtClean="0">
                          <a:solidFill>
                            <a:srgbClr val="000000"/>
                          </a:solidFill>
                        </a:rPr>
                        <a:t>2.9</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They make the page(s) too slow to load</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168">
                <a:tc>
                  <a:txBody>
                    <a:bodyPr/>
                    <a:lstStyle/>
                    <a:p>
                      <a:pPr algn="ctr"/>
                      <a:r>
                        <a:rPr lang="en-US" sz="2000" b="1" dirty="0" smtClean="0">
                          <a:solidFill>
                            <a:srgbClr val="000000"/>
                          </a:solidFill>
                        </a:rPr>
                        <a:t>3.1</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They are annoying and I just don't want to see them</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168">
                <a:tc>
                  <a:txBody>
                    <a:bodyPr/>
                    <a:lstStyle/>
                    <a:p>
                      <a:pPr algn="ctr"/>
                      <a:r>
                        <a:rPr lang="en-US" sz="2000" b="1" dirty="0" smtClean="0">
                          <a:solidFill>
                            <a:srgbClr val="000000"/>
                          </a:solidFill>
                        </a:rPr>
                        <a:t>3.3</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am concerned about tracking of my on-line activities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4028">
                <a:tc>
                  <a:txBody>
                    <a:bodyPr/>
                    <a:lstStyle/>
                    <a:p>
                      <a:pPr algn="ctr"/>
                      <a:r>
                        <a:rPr lang="en-US" sz="2000" b="1" dirty="0" smtClean="0">
                          <a:solidFill>
                            <a:srgbClr val="000000"/>
                          </a:solidFill>
                        </a:rPr>
                        <a:t>3.6</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am concerned about companies whose sites I visit sharing or selling my on-line behavior with other companies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168">
                <a:tc>
                  <a:txBody>
                    <a:bodyPr/>
                    <a:lstStyle/>
                    <a:p>
                      <a:pPr algn="ctr"/>
                      <a:r>
                        <a:rPr lang="en-US" sz="2000" b="1" dirty="0" smtClean="0">
                          <a:solidFill>
                            <a:srgbClr val="000000"/>
                          </a:solidFill>
                        </a:rPr>
                        <a:t>5.4</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They use up the battery of my laptop or mobile device too quickly</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Subtitle 2"/>
          <p:cNvSpPr txBox="1">
            <a:spLocks/>
          </p:cNvSpPr>
          <p:nvPr/>
        </p:nvSpPr>
        <p:spPr>
          <a:xfrm>
            <a:off x="2178909" y="6481481"/>
            <a:ext cx="7387968" cy="345191"/>
          </a:xfrm>
          <a:prstGeom prst="rect">
            <a:avLst/>
          </a:prstGeom>
        </p:spPr>
        <p:txBody>
          <a:bodyPr vert="horz" lIns="111026" tIns="55513" rIns="111026" bIns="55513" rtlCol="0" anchor="t">
            <a:noAutofit/>
          </a:bodyPr>
          <a:lstStyle>
            <a:lvl1pPr marL="0" indent="0" algn="l" eaLnBrk="1" hangingPunct="1">
              <a:lnSpc>
                <a:spcPct val="120000"/>
              </a:lnSpc>
              <a:spcBef>
                <a:spcPts val="900"/>
              </a:spcBef>
              <a:spcAft>
                <a:spcPts val="600"/>
              </a:spcAft>
              <a:buNone/>
              <a:defRPr lang="en-US" sz="1900" b="0">
                <a:solidFill>
                  <a:srgbClr val="FFFFFF"/>
                </a:solidFill>
                <a:latin typeface="+mn-lt"/>
                <a:ea typeface="+mn-ea"/>
                <a:cs typeface="+mn-cs"/>
              </a:defRPr>
            </a:lvl1pPr>
            <a:lvl2pPr marL="555132" indent="0" algn="ctr" eaLnBrk="1" hangingPunct="1">
              <a:lnSpc>
                <a:spcPct val="120000"/>
              </a:lnSpc>
              <a:spcBef>
                <a:spcPts val="0"/>
              </a:spcBef>
              <a:spcAft>
                <a:spcPts val="600"/>
              </a:spcAft>
              <a:buClr>
                <a:schemeClr val="tx2"/>
              </a:buClr>
              <a:buFont typeface="Wingdings" pitchFamily="2" charset="2"/>
              <a:buNone/>
              <a:defRPr lang="en-US" sz="2400" b="0" kern="0" baseline="0">
                <a:solidFill>
                  <a:schemeClr val="tx1">
                    <a:tint val="75000"/>
                  </a:schemeClr>
                </a:solidFill>
                <a:latin typeface="+mn-lt"/>
                <a:ea typeface="+mn-ea"/>
                <a:cs typeface="+mn-cs"/>
              </a:defRPr>
            </a:lvl2pPr>
            <a:lvl3pPr marL="1110264" indent="0" algn="ctr" eaLnBrk="1" hangingPunct="1">
              <a:lnSpc>
                <a:spcPct val="120000"/>
              </a:lnSpc>
              <a:spcBef>
                <a:spcPts val="0"/>
              </a:spcBef>
              <a:spcAft>
                <a:spcPts val="600"/>
              </a:spcAft>
              <a:buClr>
                <a:schemeClr val="tx2"/>
              </a:buClr>
              <a:buFont typeface="Arial" panose="020B0604020202020204" pitchFamily="34" charset="0"/>
              <a:buNone/>
              <a:defRPr lang="en-US" sz="1800" b="0" kern="0" spc="-10" baseline="0">
                <a:solidFill>
                  <a:schemeClr val="tx1">
                    <a:tint val="75000"/>
                  </a:schemeClr>
                </a:solidFill>
                <a:latin typeface="+mn-lt"/>
                <a:ea typeface="+mn-ea"/>
                <a:cs typeface="+mn-cs"/>
              </a:defRPr>
            </a:lvl3pPr>
            <a:lvl4pPr marL="1665397" indent="0" algn="ctr" eaLnBrk="1" hangingPunct="1">
              <a:lnSpc>
                <a:spcPct val="120000"/>
              </a:lnSpc>
              <a:spcBef>
                <a:spcPts val="0"/>
              </a:spcBef>
              <a:spcAft>
                <a:spcPts val="600"/>
              </a:spcAft>
              <a:buClr>
                <a:schemeClr val="tx2"/>
              </a:buClr>
              <a:buFont typeface="Arial" panose="020B0604020202020204" pitchFamily="34" charset="0"/>
              <a:buNone/>
              <a:tabLst/>
              <a:defRPr lang="en-US" sz="1800" b="1" i="0" baseline="0">
                <a:solidFill>
                  <a:schemeClr val="tx1">
                    <a:tint val="75000"/>
                  </a:schemeClr>
                </a:solidFill>
                <a:latin typeface="+mn-lt"/>
                <a:ea typeface="+mn-ea"/>
                <a:cs typeface="+mn-cs"/>
              </a:defRPr>
            </a:lvl4pPr>
            <a:lvl5pPr marL="2220529" indent="0" algn="ctr" rtl="0" eaLnBrk="1" fontAlgn="base" hangingPunct="1">
              <a:lnSpc>
                <a:spcPct val="120000"/>
              </a:lnSpc>
              <a:spcBef>
                <a:spcPts val="0"/>
              </a:spcBef>
              <a:spcAft>
                <a:spcPts val="600"/>
              </a:spcAft>
              <a:buClr>
                <a:srgbClr val="000000"/>
              </a:buClr>
              <a:buFontTx/>
              <a:buNone/>
              <a:tabLst>
                <a:tab pos="1532397" algn="l"/>
              </a:tabLst>
              <a:defRPr lang="en-US" sz="1500" b="0">
                <a:solidFill>
                  <a:schemeClr val="tx1">
                    <a:tint val="75000"/>
                  </a:schemeClr>
                </a:solidFill>
                <a:latin typeface="+mn-lt"/>
                <a:ea typeface="+mn-ea"/>
                <a:cs typeface="+mn-cs"/>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pPr defTabSz="914400">
              <a:lnSpc>
                <a:spcPct val="100000"/>
              </a:lnSpc>
            </a:pPr>
            <a:r>
              <a:rPr lang="en-US" sz="1200" kern="0" dirty="0" smtClean="0">
                <a:solidFill>
                  <a:srgbClr val="000000"/>
                </a:solidFill>
              </a:rPr>
              <a:t>Question: 6.1) Please </a:t>
            </a:r>
            <a:r>
              <a:rPr lang="en-US" sz="1200" b="1" u="sng" kern="0" dirty="0" smtClean="0">
                <a:solidFill>
                  <a:srgbClr val="000000"/>
                </a:solidFill>
              </a:rPr>
              <a:t>rank </a:t>
            </a:r>
            <a:r>
              <a:rPr lang="en-US" sz="1200" kern="0" dirty="0" smtClean="0">
                <a:solidFill>
                  <a:srgbClr val="000000"/>
                </a:solidFill>
              </a:rPr>
              <a:t>the following list of reasons why you would choose to use an ad blocker. *Ranking </a:t>
            </a:r>
            <a:r>
              <a:rPr lang="en-US" sz="1200" kern="0" dirty="0">
                <a:solidFill>
                  <a:srgbClr val="000000"/>
                </a:solidFill>
              </a:rPr>
              <a:t>scale: 1 – Biggest reason for using an Ad Blocker; 6 – Smallest reason for using an Ad </a:t>
            </a:r>
            <a:r>
              <a:rPr lang="en-US" sz="1200" kern="0" dirty="0" smtClean="0">
                <a:solidFill>
                  <a:srgbClr val="000000"/>
                </a:solidFill>
              </a:rPr>
              <a:t>Blocker</a:t>
            </a:r>
            <a:endParaRPr lang="en-US" sz="1200" kern="0" dirty="0">
              <a:solidFill>
                <a:srgbClr val="000000"/>
              </a:solidFill>
            </a:endParaRPr>
          </a:p>
        </p:txBody>
      </p:sp>
      <p:sp>
        <p:nvSpPr>
          <p:cNvPr id="8" name="Subtitle 2"/>
          <p:cNvSpPr txBox="1">
            <a:spLocks/>
          </p:cNvSpPr>
          <p:nvPr/>
        </p:nvSpPr>
        <p:spPr>
          <a:xfrm>
            <a:off x="166914" y="1401332"/>
            <a:ext cx="12102646" cy="827968"/>
          </a:xfrm>
          <a:prstGeom prst="rect">
            <a:avLst/>
          </a:prstGeom>
        </p:spPr>
        <p:txBody>
          <a:bodyPr vert="horz" lIns="111026" tIns="55513" rIns="111026" bIns="55513" rtlCol="0" anchor="t">
            <a:noAutofit/>
          </a:bodyPr>
          <a:lstStyle>
            <a:lvl1pPr marL="0" indent="0" algn="l" eaLnBrk="1" hangingPunct="1">
              <a:lnSpc>
                <a:spcPct val="120000"/>
              </a:lnSpc>
              <a:spcBef>
                <a:spcPts val="900"/>
              </a:spcBef>
              <a:spcAft>
                <a:spcPts val="600"/>
              </a:spcAft>
              <a:buNone/>
              <a:defRPr lang="en-US" sz="1900" b="0">
                <a:solidFill>
                  <a:srgbClr val="FFFFFF"/>
                </a:solidFill>
                <a:latin typeface="+mn-lt"/>
                <a:ea typeface="+mn-ea"/>
                <a:cs typeface="+mn-cs"/>
              </a:defRPr>
            </a:lvl1pPr>
            <a:lvl2pPr marL="555132" indent="0" algn="ctr" eaLnBrk="1" hangingPunct="1">
              <a:lnSpc>
                <a:spcPct val="120000"/>
              </a:lnSpc>
              <a:spcBef>
                <a:spcPts val="0"/>
              </a:spcBef>
              <a:spcAft>
                <a:spcPts val="600"/>
              </a:spcAft>
              <a:buClr>
                <a:schemeClr val="tx2"/>
              </a:buClr>
              <a:buFont typeface="Wingdings" pitchFamily="2" charset="2"/>
              <a:buNone/>
              <a:defRPr lang="en-US" sz="2400" b="0" kern="0" baseline="0">
                <a:solidFill>
                  <a:schemeClr val="tx1">
                    <a:tint val="75000"/>
                  </a:schemeClr>
                </a:solidFill>
                <a:latin typeface="+mn-lt"/>
                <a:ea typeface="+mn-ea"/>
                <a:cs typeface="+mn-cs"/>
              </a:defRPr>
            </a:lvl2pPr>
            <a:lvl3pPr marL="1110264" indent="0" algn="ctr" eaLnBrk="1" hangingPunct="1">
              <a:lnSpc>
                <a:spcPct val="120000"/>
              </a:lnSpc>
              <a:spcBef>
                <a:spcPts val="0"/>
              </a:spcBef>
              <a:spcAft>
                <a:spcPts val="600"/>
              </a:spcAft>
              <a:buClr>
                <a:schemeClr val="tx2"/>
              </a:buClr>
              <a:buFont typeface="Arial" panose="020B0604020202020204" pitchFamily="34" charset="0"/>
              <a:buNone/>
              <a:defRPr lang="en-US" sz="1800" b="0" kern="0" spc="-10" baseline="0">
                <a:solidFill>
                  <a:schemeClr val="tx1">
                    <a:tint val="75000"/>
                  </a:schemeClr>
                </a:solidFill>
                <a:latin typeface="+mn-lt"/>
                <a:ea typeface="+mn-ea"/>
                <a:cs typeface="+mn-cs"/>
              </a:defRPr>
            </a:lvl3pPr>
            <a:lvl4pPr marL="1665397" indent="0" algn="ctr" eaLnBrk="1" hangingPunct="1">
              <a:lnSpc>
                <a:spcPct val="120000"/>
              </a:lnSpc>
              <a:spcBef>
                <a:spcPts val="0"/>
              </a:spcBef>
              <a:spcAft>
                <a:spcPts val="600"/>
              </a:spcAft>
              <a:buClr>
                <a:schemeClr val="tx2"/>
              </a:buClr>
              <a:buFont typeface="Arial" panose="020B0604020202020204" pitchFamily="34" charset="0"/>
              <a:buNone/>
              <a:tabLst/>
              <a:defRPr lang="en-US" sz="1800" b="1" i="0" baseline="0">
                <a:solidFill>
                  <a:schemeClr val="tx1">
                    <a:tint val="75000"/>
                  </a:schemeClr>
                </a:solidFill>
                <a:latin typeface="+mn-lt"/>
                <a:ea typeface="+mn-ea"/>
                <a:cs typeface="+mn-cs"/>
              </a:defRPr>
            </a:lvl4pPr>
            <a:lvl5pPr marL="2220529" indent="0" algn="ctr" rtl="0" eaLnBrk="1" fontAlgn="base" hangingPunct="1">
              <a:lnSpc>
                <a:spcPct val="120000"/>
              </a:lnSpc>
              <a:spcBef>
                <a:spcPts val="0"/>
              </a:spcBef>
              <a:spcAft>
                <a:spcPts val="600"/>
              </a:spcAft>
              <a:buClr>
                <a:srgbClr val="000000"/>
              </a:buClr>
              <a:buFontTx/>
              <a:buNone/>
              <a:tabLst>
                <a:tab pos="1532397" algn="l"/>
              </a:tabLst>
              <a:defRPr lang="en-US" sz="1500" b="0">
                <a:solidFill>
                  <a:schemeClr val="tx1">
                    <a:tint val="75000"/>
                  </a:schemeClr>
                </a:solidFill>
                <a:latin typeface="+mn-lt"/>
                <a:ea typeface="+mn-ea"/>
                <a:cs typeface="+mn-cs"/>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pPr defTabSz="914400">
              <a:lnSpc>
                <a:spcPct val="100000"/>
              </a:lnSpc>
            </a:pPr>
            <a:r>
              <a:rPr lang="en-US" sz="2000" i="1" kern="0" dirty="0" smtClean="0">
                <a:solidFill>
                  <a:srgbClr val="000000"/>
                </a:solidFill>
              </a:rPr>
              <a:t>It is unclear whether the low rating for statement C is due to some participants interpreting that statement as referencing the negative impact of Ad Blocker software on battery power and not the intended context of the negative impact ads may have on ones battery power.</a:t>
            </a:r>
            <a:endParaRPr lang="en-US" sz="2000" i="1" kern="0" dirty="0">
              <a:solidFill>
                <a:srgbClr val="000000"/>
              </a:solidFill>
            </a:endParaRPr>
          </a:p>
        </p:txBody>
      </p:sp>
    </p:spTree>
    <p:extLst>
      <p:ext uri="{BB962C8B-B14F-4D97-AF65-F5344CB8AC3E}">
        <p14:creationId xmlns:p14="http://schemas.microsoft.com/office/powerpoint/2010/main" val="116429193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159884" y="580321"/>
            <a:ext cx="12102646" cy="1216198"/>
          </a:xfrm>
        </p:spPr>
        <p:txBody>
          <a:bodyPr anchor="b"/>
          <a:lstStyle/>
          <a:p>
            <a:pPr defTabSz="466298">
              <a:spcBef>
                <a:spcPts val="1224"/>
              </a:spcBef>
              <a:spcAft>
                <a:spcPts val="1224"/>
              </a:spcAft>
              <a:defRPr/>
            </a:pPr>
            <a:r>
              <a:rPr lang="en-US" sz="2800" dirty="0" smtClean="0">
                <a:solidFill>
                  <a:srgbClr val="000000"/>
                </a:solidFill>
              </a:rPr>
              <a:t>Malware </a:t>
            </a:r>
            <a:r>
              <a:rPr lang="en-US" sz="2800" dirty="0">
                <a:solidFill>
                  <a:srgbClr val="000000"/>
                </a:solidFill>
              </a:rPr>
              <a:t>concerns, loading speed and general annoyance with ads were </a:t>
            </a:r>
            <a:r>
              <a:rPr lang="en-US" sz="2800" dirty="0" smtClean="0">
                <a:solidFill>
                  <a:srgbClr val="000000"/>
                </a:solidFill>
              </a:rPr>
              <a:t>often noted as </a:t>
            </a:r>
            <a:r>
              <a:rPr lang="en-US" sz="2800" dirty="0">
                <a:solidFill>
                  <a:srgbClr val="000000"/>
                </a:solidFill>
              </a:rPr>
              <a:t>the most important factor </a:t>
            </a:r>
            <a:r>
              <a:rPr lang="en-US" sz="2800" dirty="0" smtClean="0">
                <a:solidFill>
                  <a:srgbClr val="000000"/>
                </a:solidFill>
              </a:rPr>
              <a:t>when selecting </a:t>
            </a:r>
            <a:r>
              <a:rPr lang="en-US" sz="2800" dirty="0">
                <a:solidFill>
                  <a:srgbClr val="000000"/>
                </a:solidFill>
              </a:rPr>
              <a:t>an Ad </a:t>
            </a:r>
            <a:r>
              <a:rPr lang="en-US" sz="2800" dirty="0" smtClean="0">
                <a:solidFill>
                  <a:srgbClr val="000000"/>
                </a:solidFill>
              </a:rPr>
              <a:t>Blocker. However, </a:t>
            </a:r>
            <a:r>
              <a:rPr lang="en-US" sz="2800" dirty="0">
                <a:solidFill>
                  <a:srgbClr val="000000"/>
                </a:solidFill>
              </a:rPr>
              <a:t>some others viewed these as much less important in relation to other benefits.</a:t>
            </a:r>
          </a:p>
        </p:txBody>
      </p:sp>
      <p:graphicFrame>
        <p:nvGraphicFramePr>
          <p:cNvPr id="2" name="Table 1"/>
          <p:cNvGraphicFramePr>
            <a:graphicFrameLocks noGrp="1"/>
          </p:cNvGraphicFramePr>
          <p:nvPr>
            <p:extLst>
              <p:ext uri="{D42A27DB-BD31-4B8C-83A1-F6EECF244321}">
                <p14:modId xmlns:p14="http://schemas.microsoft.com/office/powerpoint/2010/main" val="1174113679"/>
              </p:ext>
            </p:extLst>
          </p:nvPr>
        </p:nvGraphicFramePr>
        <p:xfrm>
          <a:off x="419100" y="1785717"/>
          <a:ext cx="11795758" cy="4328578"/>
        </p:xfrm>
        <a:graphic>
          <a:graphicData uri="http://schemas.openxmlformats.org/drawingml/2006/table">
            <a:tbl>
              <a:tblPr firstRow="1" bandRow="1">
                <a:tableStyleId>{2D5ABB26-0587-4C30-8999-92F81FD0307C}</a:tableStyleId>
              </a:tblPr>
              <a:tblGrid>
                <a:gridCol w="1209675"/>
                <a:gridCol w="7587796"/>
                <a:gridCol w="566058"/>
                <a:gridCol w="551542"/>
                <a:gridCol w="464458"/>
                <a:gridCol w="449942"/>
                <a:gridCol w="522515"/>
                <a:gridCol w="443772"/>
              </a:tblGrid>
              <a:tr h="0">
                <a:tc row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Mean Ranking</a:t>
                      </a:r>
                    </a:p>
                  </a:txBody>
                  <a:tcPr anchor="ctr">
                    <a:lnB w="12700" cap="flat" cmpd="sng" algn="ctr">
                      <a:solidFill>
                        <a:schemeClr val="tx1"/>
                      </a:solidFill>
                      <a:prstDash val="solid"/>
                      <a:round/>
                      <a:headEnd type="none" w="med" len="med"/>
                      <a:tailEnd type="none" w="med" len="med"/>
                    </a:lnB>
                    <a:solidFill>
                      <a:schemeClr val="bg1"/>
                    </a:solidFill>
                  </a:tcPr>
                </a:tc>
                <a:tc rowSpan="2">
                  <a:txBody>
                    <a:bodyPr/>
                    <a:lstStyle/>
                    <a:p>
                      <a:r>
                        <a:rPr lang="en-US" b="1" dirty="0" smtClean="0"/>
                        <a:t>Statement</a:t>
                      </a:r>
                      <a:endParaRPr lang="en-US"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gridSpan="6">
                  <a:txBody>
                    <a:bodyPr/>
                    <a:lstStyle/>
                    <a:p>
                      <a:pPr algn="ctr"/>
                      <a:r>
                        <a:rPr lang="en-US" sz="1400" b="1" dirty="0" smtClean="0"/>
                        <a:t>Importance</a:t>
                      </a:r>
                      <a:r>
                        <a:rPr lang="en-US" sz="1400" b="1" baseline="0" dirty="0" smtClean="0"/>
                        <a:t> Rank </a:t>
                      </a:r>
                    </a:p>
                    <a:p>
                      <a:pPr algn="ctr"/>
                      <a:r>
                        <a:rPr lang="en-US" sz="1400" b="0" baseline="0" dirty="0" smtClean="0"/>
                        <a:t>(# of participants selecting each rank)</a:t>
                      </a:r>
                      <a:endParaRPr lang="en-US" sz="1400" b="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624">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1</a:t>
                      </a:r>
                      <a:endParaRPr lang="en-US" sz="1400" b="1"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smtClean="0"/>
                        <a:t>2</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smtClean="0"/>
                        <a:t>3</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smtClean="0"/>
                        <a:t>4</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smtClean="0"/>
                        <a:t>5</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smtClean="0"/>
                        <a:t>6</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76874">
                <a:tc>
                  <a:txBody>
                    <a:bodyPr/>
                    <a:lstStyle/>
                    <a:p>
                      <a:pPr algn="ctr"/>
                      <a:r>
                        <a:rPr lang="en-US" sz="2000" b="1" dirty="0" smtClean="0">
                          <a:solidFill>
                            <a:srgbClr val="000000"/>
                          </a:solidFill>
                        </a:rPr>
                        <a:t>2.7</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am concerned about malware</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16</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9</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9</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12</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3</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3</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76874">
                <a:tc>
                  <a:txBody>
                    <a:bodyPr/>
                    <a:lstStyle/>
                    <a:p>
                      <a:pPr algn="ctr"/>
                      <a:r>
                        <a:rPr lang="en-US" sz="2000" b="1" dirty="0" smtClean="0">
                          <a:solidFill>
                            <a:srgbClr val="000000"/>
                          </a:solidFill>
                        </a:rPr>
                        <a:t>2.9</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They make the page(s) too slow to load</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12</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10</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9</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12</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9</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0</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76874">
                <a:tc>
                  <a:txBody>
                    <a:bodyPr/>
                    <a:lstStyle/>
                    <a:p>
                      <a:pPr algn="ctr"/>
                      <a:r>
                        <a:rPr lang="en-US" sz="2000" b="1" dirty="0" smtClean="0">
                          <a:solidFill>
                            <a:srgbClr val="000000"/>
                          </a:solidFill>
                        </a:rPr>
                        <a:t>3.1</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They are annoying and I just don't want to see them</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15</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8</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6</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7</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10</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6</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76874">
                <a:tc>
                  <a:txBody>
                    <a:bodyPr/>
                    <a:lstStyle/>
                    <a:p>
                      <a:pPr algn="ctr"/>
                      <a:r>
                        <a:rPr lang="en-US" sz="2000" b="1" dirty="0" smtClean="0">
                          <a:solidFill>
                            <a:srgbClr val="000000"/>
                          </a:solidFill>
                        </a:rPr>
                        <a:t>3.3</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am concerned about tracking of my on-line activities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5</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16</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8</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9</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11</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3</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21249">
                <a:tc>
                  <a:txBody>
                    <a:bodyPr/>
                    <a:lstStyle/>
                    <a:p>
                      <a:pPr algn="ctr"/>
                      <a:r>
                        <a:rPr lang="en-US" sz="2000" b="1" dirty="0" smtClean="0">
                          <a:solidFill>
                            <a:srgbClr val="000000"/>
                          </a:solidFill>
                        </a:rPr>
                        <a:t>3.6</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 am concerned about companies whose sites I visit sharing or selling my on-line behavior with other companies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4</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9</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15</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9</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8</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7</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76874">
                <a:tc>
                  <a:txBody>
                    <a:bodyPr/>
                    <a:lstStyle/>
                    <a:p>
                      <a:pPr algn="ctr"/>
                      <a:r>
                        <a:rPr lang="en-US" sz="2000" b="1" dirty="0" smtClean="0">
                          <a:solidFill>
                            <a:srgbClr val="000000"/>
                          </a:solidFill>
                        </a:rPr>
                        <a:t>5.4</a:t>
                      </a:r>
                      <a:endParaRPr lang="en-US" sz="2000" b="1"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They use up the battery of my laptop or mobile device too quickly</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0</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0</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5</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3</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11</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ea typeface="+mn-ea"/>
                          <a:cs typeface="+mn-cs"/>
                        </a:rPr>
                        <a:t>33</a:t>
                      </a:r>
                      <a:endParaRPr lang="en-US" sz="1200" b="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8" name="Subtitle 2"/>
          <p:cNvSpPr txBox="1">
            <a:spLocks/>
          </p:cNvSpPr>
          <p:nvPr/>
        </p:nvSpPr>
        <p:spPr>
          <a:xfrm>
            <a:off x="2178909" y="6481481"/>
            <a:ext cx="7387968" cy="345191"/>
          </a:xfrm>
          <a:prstGeom prst="rect">
            <a:avLst/>
          </a:prstGeom>
        </p:spPr>
        <p:txBody>
          <a:bodyPr vert="horz" lIns="111026" tIns="55513" rIns="111026" bIns="55513" rtlCol="0" anchor="t">
            <a:noAutofit/>
          </a:bodyPr>
          <a:lstStyle>
            <a:lvl1pPr marL="0" indent="0" algn="l" eaLnBrk="1" hangingPunct="1">
              <a:lnSpc>
                <a:spcPct val="120000"/>
              </a:lnSpc>
              <a:spcBef>
                <a:spcPts val="900"/>
              </a:spcBef>
              <a:spcAft>
                <a:spcPts val="600"/>
              </a:spcAft>
              <a:buNone/>
              <a:defRPr lang="en-US" sz="1900" b="0">
                <a:solidFill>
                  <a:srgbClr val="FFFFFF"/>
                </a:solidFill>
                <a:latin typeface="+mn-lt"/>
                <a:ea typeface="+mn-ea"/>
                <a:cs typeface="+mn-cs"/>
              </a:defRPr>
            </a:lvl1pPr>
            <a:lvl2pPr marL="555132" indent="0" algn="ctr" eaLnBrk="1" hangingPunct="1">
              <a:lnSpc>
                <a:spcPct val="120000"/>
              </a:lnSpc>
              <a:spcBef>
                <a:spcPts val="0"/>
              </a:spcBef>
              <a:spcAft>
                <a:spcPts val="600"/>
              </a:spcAft>
              <a:buClr>
                <a:schemeClr val="tx2"/>
              </a:buClr>
              <a:buFont typeface="Wingdings" pitchFamily="2" charset="2"/>
              <a:buNone/>
              <a:defRPr lang="en-US" sz="2400" b="0" kern="0" baseline="0">
                <a:solidFill>
                  <a:schemeClr val="tx1">
                    <a:tint val="75000"/>
                  </a:schemeClr>
                </a:solidFill>
                <a:latin typeface="+mn-lt"/>
                <a:ea typeface="+mn-ea"/>
                <a:cs typeface="+mn-cs"/>
              </a:defRPr>
            </a:lvl2pPr>
            <a:lvl3pPr marL="1110264" indent="0" algn="ctr" eaLnBrk="1" hangingPunct="1">
              <a:lnSpc>
                <a:spcPct val="120000"/>
              </a:lnSpc>
              <a:spcBef>
                <a:spcPts val="0"/>
              </a:spcBef>
              <a:spcAft>
                <a:spcPts val="600"/>
              </a:spcAft>
              <a:buClr>
                <a:schemeClr val="tx2"/>
              </a:buClr>
              <a:buFont typeface="Arial" panose="020B0604020202020204" pitchFamily="34" charset="0"/>
              <a:buNone/>
              <a:defRPr lang="en-US" sz="1800" b="0" kern="0" spc="-10" baseline="0">
                <a:solidFill>
                  <a:schemeClr val="tx1">
                    <a:tint val="75000"/>
                  </a:schemeClr>
                </a:solidFill>
                <a:latin typeface="+mn-lt"/>
                <a:ea typeface="+mn-ea"/>
                <a:cs typeface="+mn-cs"/>
              </a:defRPr>
            </a:lvl3pPr>
            <a:lvl4pPr marL="1665397" indent="0" algn="ctr" eaLnBrk="1" hangingPunct="1">
              <a:lnSpc>
                <a:spcPct val="120000"/>
              </a:lnSpc>
              <a:spcBef>
                <a:spcPts val="0"/>
              </a:spcBef>
              <a:spcAft>
                <a:spcPts val="600"/>
              </a:spcAft>
              <a:buClr>
                <a:schemeClr val="tx2"/>
              </a:buClr>
              <a:buFont typeface="Arial" panose="020B0604020202020204" pitchFamily="34" charset="0"/>
              <a:buNone/>
              <a:tabLst/>
              <a:defRPr lang="en-US" sz="1800" b="1" i="0" baseline="0">
                <a:solidFill>
                  <a:schemeClr val="tx1">
                    <a:tint val="75000"/>
                  </a:schemeClr>
                </a:solidFill>
                <a:latin typeface="+mn-lt"/>
                <a:ea typeface="+mn-ea"/>
                <a:cs typeface="+mn-cs"/>
              </a:defRPr>
            </a:lvl4pPr>
            <a:lvl5pPr marL="2220529" indent="0" algn="ctr" rtl="0" eaLnBrk="1" fontAlgn="base" hangingPunct="1">
              <a:lnSpc>
                <a:spcPct val="120000"/>
              </a:lnSpc>
              <a:spcBef>
                <a:spcPts val="0"/>
              </a:spcBef>
              <a:spcAft>
                <a:spcPts val="600"/>
              </a:spcAft>
              <a:buClr>
                <a:srgbClr val="000000"/>
              </a:buClr>
              <a:buFontTx/>
              <a:buNone/>
              <a:tabLst>
                <a:tab pos="1532397" algn="l"/>
              </a:tabLst>
              <a:defRPr lang="en-US" sz="1500" b="0">
                <a:solidFill>
                  <a:schemeClr val="tx1">
                    <a:tint val="75000"/>
                  </a:schemeClr>
                </a:solidFill>
                <a:latin typeface="+mn-lt"/>
                <a:ea typeface="+mn-ea"/>
                <a:cs typeface="+mn-cs"/>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pPr defTabSz="914400">
              <a:lnSpc>
                <a:spcPct val="100000"/>
              </a:lnSpc>
            </a:pPr>
            <a:r>
              <a:rPr lang="en-US" sz="1200" kern="0" dirty="0" smtClean="0">
                <a:solidFill>
                  <a:srgbClr val="000000"/>
                </a:solidFill>
              </a:rPr>
              <a:t>Question: 6.1) Please </a:t>
            </a:r>
            <a:r>
              <a:rPr lang="en-US" sz="1200" b="1" u="sng" kern="0" dirty="0" smtClean="0">
                <a:solidFill>
                  <a:srgbClr val="000000"/>
                </a:solidFill>
              </a:rPr>
              <a:t>rank </a:t>
            </a:r>
            <a:r>
              <a:rPr lang="en-US" sz="1200" kern="0" dirty="0" smtClean="0">
                <a:solidFill>
                  <a:srgbClr val="000000"/>
                </a:solidFill>
              </a:rPr>
              <a:t>the following list of reasons why you would choose to use an ad blocker. *Ranking </a:t>
            </a:r>
            <a:r>
              <a:rPr lang="en-US" sz="1200" kern="0" dirty="0">
                <a:solidFill>
                  <a:srgbClr val="000000"/>
                </a:solidFill>
              </a:rPr>
              <a:t>scale: 1 – Biggest reason for using an Ad Blocker; 6 – Smallest reason for using an Ad </a:t>
            </a:r>
            <a:r>
              <a:rPr lang="en-US" sz="1200" kern="0" dirty="0" smtClean="0">
                <a:solidFill>
                  <a:srgbClr val="000000"/>
                </a:solidFill>
              </a:rPr>
              <a:t>Blocker</a:t>
            </a:r>
            <a:endParaRPr lang="en-US" sz="1200" kern="0" dirty="0">
              <a:solidFill>
                <a:srgbClr val="000000"/>
              </a:solidFill>
            </a:endParaRPr>
          </a:p>
        </p:txBody>
      </p:sp>
    </p:spTree>
    <p:extLst>
      <p:ext uri="{BB962C8B-B14F-4D97-AF65-F5344CB8AC3E}">
        <p14:creationId xmlns:p14="http://schemas.microsoft.com/office/powerpoint/2010/main" val="55885428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72804433"/>
              </p:ext>
            </p:extLst>
          </p:nvPr>
        </p:nvGraphicFramePr>
        <p:xfrm>
          <a:off x="478971" y="2527087"/>
          <a:ext cx="11393715" cy="2485850"/>
        </p:xfrm>
        <a:graphic>
          <a:graphicData uri="http://schemas.openxmlformats.org/drawingml/2006/table">
            <a:tbl>
              <a:tblPr firstRow="1" bandRow="1">
                <a:tableStyleId>{5C22544A-7EE6-4342-B048-85BDC9FD1C3A}</a:tableStyleId>
              </a:tblPr>
              <a:tblGrid>
                <a:gridCol w="1422400"/>
                <a:gridCol w="9971315"/>
              </a:tblGrid>
              <a:tr h="426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Select</a:t>
                      </a:r>
                      <a:r>
                        <a:rPr lang="en-US" sz="1400" b="0" kern="0" baseline="0" dirty="0" smtClean="0">
                          <a:solidFill>
                            <a:srgbClr val="000000"/>
                          </a:solidFill>
                          <a:latin typeface="+mj-lt"/>
                        </a:rPr>
                        <a:t> Verbatim</a:t>
                      </a:r>
                      <a:endParaRPr lang="en-US" sz="1400" b="0" kern="0" dirty="0" smtClean="0">
                        <a:solidFill>
                          <a:srgbClr val="000000"/>
                        </a:solidFill>
                        <a:latin typeface="+mj-lt"/>
                      </a:endParaRP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41827">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dirty="0" smtClean="0">
                          <a:solidFill>
                            <a:srgbClr val="000000"/>
                          </a:solidFill>
                          <a:latin typeface="+mn-lt"/>
                          <a:ea typeface="+mn-ea"/>
                          <a:cs typeface="+mn-cs"/>
                        </a:rPr>
                        <a:t>Many participants</a:t>
                      </a:r>
                      <a:r>
                        <a:rPr lang="en-US" sz="1400" baseline="0" dirty="0" smtClean="0">
                          <a:solidFill>
                            <a:srgbClr val="000000"/>
                          </a:solidFill>
                          <a:latin typeface="+mn-lt"/>
                          <a:ea typeface="+mn-ea"/>
                          <a:cs typeface="+mn-cs"/>
                        </a:rPr>
                        <a:t> </a:t>
                      </a:r>
                      <a:r>
                        <a:rPr lang="en-US" sz="1400" dirty="0" smtClean="0">
                          <a:solidFill>
                            <a:srgbClr val="000000"/>
                          </a:solidFill>
                          <a:latin typeface="+mn-lt"/>
                          <a:ea typeface="+mn-ea"/>
                          <a:cs typeface="+mn-cs"/>
                        </a:rPr>
                        <a:t>believed</a:t>
                      </a:r>
                      <a:r>
                        <a:rPr lang="en-US" sz="1400" baseline="0" dirty="0" smtClean="0">
                          <a:solidFill>
                            <a:srgbClr val="000000"/>
                          </a:solidFill>
                          <a:latin typeface="+mn-lt"/>
                          <a:ea typeface="+mn-ea"/>
                          <a:cs typeface="+mn-cs"/>
                        </a:rPr>
                        <a:t> that Ad Blockers provide more protection than they actually do.</a:t>
                      </a:r>
                      <a:endParaRPr lang="en-US" sz="1400" dirty="0">
                        <a:solidFill>
                          <a:srgbClr val="000000"/>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rPr>
                        <a:t>Protects you from malware, and makes online browsing a LOT more pleasant in my opinion.</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rPr>
                        <a:t>more security and a reduced risk of some malware from installing itself and adobe and divx updates.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rPr>
                        <a:t>I am not subjected to annoying pop ups that may lead to potential viruses or bugs.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rPr>
                        <a:t>Well just like with virus protection software the advantage is simple you get to use your device and explore the internet with out fear that something is going to happen to you if you go to a "bad" site ie somewhere that has a virus or add tracking software to your pc without you knowing it.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rPr>
                        <a:t>….. less chance of virus or hacking</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rPr>
                        <a:t>The biggest advantage to me is not having the risk of a virus/malware that may be brought to me through an ad.</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dirty="0" smtClean="0">
                          <a:solidFill>
                            <a:schemeClr val="dk1"/>
                          </a:solidFill>
                        </a:rPr>
                        <a:t>The biggest advantage would be improved computer security. Additionally, it also allows you opportunity to navigate through the web like maybe one wouldn't when fearing viruses.</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Title 2"/>
          <p:cNvSpPr>
            <a:spLocks noGrp="1"/>
          </p:cNvSpPr>
          <p:nvPr>
            <p:ph type="title"/>
          </p:nvPr>
        </p:nvSpPr>
        <p:spPr>
          <a:xfrm>
            <a:off x="333829" y="389525"/>
            <a:ext cx="11887200" cy="816028"/>
          </a:xfrm>
        </p:spPr>
        <p:txBody>
          <a:bodyPr anchor="b"/>
          <a:lstStyle/>
          <a:p>
            <a:pPr lvl="0" algn="l" defTabSz="457200" rtl="0">
              <a:spcBef>
                <a:spcPts val="1200"/>
              </a:spcBef>
              <a:spcAft>
                <a:spcPts val="1200"/>
              </a:spcAft>
              <a:defRPr/>
            </a:pPr>
            <a:r>
              <a:rPr lang="en-US" sz="2800" dirty="0" smtClean="0"/>
              <a:t>Protection against malware </a:t>
            </a:r>
            <a:r>
              <a:rPr lang="en-US" sz="2800" dirty="0"/>
              <a:t>and </a:t>
            </a:r>
            <a:r>
              <a:rPr lang="en-US" sz="2800" dirty="0" smtClean="0"/>
              <a:t>viruses was the most important benefit of Ad Blockers to many participants.</a:t>
            </a:r>
            <a:endParaRPr lang="en-US" sz="2800" dirty="0"/>
          </a:p>
        </p:txBody>
      </p:sp>
      <p:sp>
        <p:nvSpPr>
          <p:cNvPr id="16" name="Rectangle 15"/>
          <p:cNvSpPr/>
          <p:nvPr/>
        </p:nvSpPr>
        <p:spPr>
          <a:xfrm>
            <a:off x="1895475" y="2006367"/>
            <a:ext cx="9961023" cy="400110"/>
          </a:xfrm>
          <a:prstGeom prst="rect">
            <a:avLst/>
          </a:prstGeom>
        </p:spPr>
        <p:txBody>
          <a:bodyPr wrap="square">
            <a:spAutoFit/>
          </a:bodyPr>
          <a:lstStyle/>
          <a:p>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I am concerned about malware</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bwMode="auto">
          <a:xfrm>
            <a:off x="478971" y="1926284"/>
            <a:ext cx="1416504" cy="559568"/>
          </a:xfrm>
          <a:prstGeom prst="rect">
            <a:avLst/>
          </a:prstGeom>
          <a:solidFill>
            <a:schemeClr val="accent2">
              <a:lumMod val="20000"/>
              <a:lumOff val="80000"/>
            </a:schemeClr>
          </a:solidFill>
          <a:ln w="25400">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123" charset="0"/>
                <a:ea typeface="ＭＳ Ｐゴシック" pitchFamily="-123" charset="-128"/>
                <a:cs typeface="ＭＳ Ｐゴシック" pitchFamily="-123" charset="-128"/>
              </a:rPr>
              <a:t>Mean Rating:</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000000"/>
                </a:solidFill>
                <a:latin typeface="Arial" pitchFamily="-123" charset="0"/>
                <a:ea typeface="ＭＳ Ｐゴシック" pitchFamily="-123" charset="-128"/>
                <a:cs typeface="ＭＳ Ｐゴシック" pitchFamily="-123" charset="-128"/>
              </a:rPr>
              <a:t>2.7</a:t>
            </a:r>
            <a:endParaRPr kumimoji="0" lang="en-US" sz="1800" b="1" i="0" u="none" strike="noStrike" cap="none" normalizeH="0" baseline="0" dirty="0" smtClean="0">
              <a:ln>
                <a:noFill/>
              </a:ln>
              <a:solidFill>
                <a:srgbClr val="000000"/>
              </a:solidFill>
              <a:effectLst/>
              <a:latin typeface="Arial" pitchFamily="-123" charset="0"/>
              <a:ea typeface="ＭＳ Ｐゴシック" pitchFamily="-123" charset="-128"/>
              <a:cs typeface="ＭＳ Ｐゴシック" pitchFamily="-123" charset="-128"/>
            </a:endParaRPr>
          </a:p>
        </p:txBody>
      </p:sp>
      <p:sp>
        <p:nvSpPr>
          <p:cNvPr id="9" name="Subtitle 2"/>
          <p:cNvSpPr txBox="1">
            <a:spLocks/>
          </p:cNvSpPr>
          <p:nvPr/>
        </p:nvSpPr>
        <p:spPr>
          <a:xfrm>
            <a:off x="2178909" y="6481481"/>
            <a:ext cx="7387968" cy="345191"/>
          </a:xfrm>
          <a:prstGeom prst="rect">
            <a:avLst/>
          </a:prstGeom>
        </p:spPr>
        <p:txBody>
          <a:bodyPr vert="horz" lIns="111026" tIns="55513" rIns="111026" bIns="55513" rtlCol="0" anchor="t">
            <a:noAutofit/>
          </a:bodyPr>
          <a:lstStyle>
            <a:lvl1pPr marL="0" indent="0" algn="l" eaLnBrk="1" hangingPunct="1">
              <a:lnSpc>
                <a:spcPct val="120000"/>
              </a:lnSpc>
              <a:spcBef>
                <a:spcPts val="900"/>
              </a:spcBef>
              <a:spcAft>
                <a:spcPts val="600"/>
              </a:spcAft>
              <a:buNone/>
              <a:defRPr lang="en-US" sz="1900" b="0">
                <a:solidFill>
                  <a:srgbClr val="FFFFFF"/>
                </a:solidFill>
                <a:latin typeface="+mn-lt"/>
                <a:ea typeface="+mn-ea"/>
                <a:cs typeface="+mn-cs"/>
              </a:defRPr>
            </a:lvl1pPr>
            <a:lvl2pPr marL="555132" indent="0" algn="ctr" eaLnBrk="1" hangingPunct="1">
              <a:lnSpc>
                <a:spcPct val="120000"/>
              </a:lnSpc>
              <a:spcBef>
                <a:spcPts val="0"/>
              </a:spcBef>
              <a:spcAft>
                <a:spcPts val="600"/>
              </a:spcAft>
              <a:buClr>
                <a:schemeClr val="tx2"/>
              </a:buClr>
              <a:buFont typeface="Wingdings" pitchFamily="2" charset="2"/>
              <a:buNone/>
              <a:defRPr lang="en-US" sz="2400" b="0" kern="0" baseline="0">
                <a:solidFill>
                  <a:schemeClr val="tx1">
                    <a:tint val="75000"/>
                  </a:schemeClr>
                </a:solidFill>
                <a:latin typeface="+mn-lt"/>
                <a:ea typeface="+mn-ea"/>
                <a:cs typeface="+mn-cs"/>
              </a:defRPr>
            </a:lvl2pPr>
            <a:lvl3pPr marL="1110264" indent="0" algn="ctr" eaLnBrk="1" hangingPunct="1">
              <a:lnSpc>
                <a:spcPct val="120000"/>
              </a:lnSpc>
              <a:spcBef>
                <a:spcPts val="0"/>
              </a:spcBef>
              <a:spcAft>
                <a:spcPts val="600"/>
              </a:spcAft>
              <a:buClr>
                <a:schemeClr val="tx2"/>
              </a:buClr>
              <a:buFont typeface="Arial" panose="020B0604020202020204" pitchFamily="34" charset="0"/>
              <a:buNone/>
              <a:defRPr lang="en-US" sz="1800" b="0" kern="0" spc="-10" baseline="0">
                <a:solidFill>
                  <a:schemeClr val="tx1">
                    <a:tint val="75000"/>
                  </a:schemeClr>
                </a:solidFill>
                <a:latin typeface="+mn-lt"/>
                <a:ea typeface="+mn-ea"/>
                <a:cs typeface="+mn-cs"/>
              </a:defRPr>
            </a:lvl3pPr>
            <a:lvl4pPr marL="1665397" indent="0" algn="ctr" eaLnBrk="1" hangingPunct="1">
              <a:lnSpc>
                <a:spcPct val="120000"/>
              </a:lnSpc>
              <a:spcBef>
                <a:spcPts val="0"/>
              </a:spcBef>
              <a:spcAft>
                <a:spcPts val="600"/>
              </a:spcAft>
              <a:buClr>
                <a:schemeClr val="tx2"/>
              </a:buClr>
              <a:buFont typeface="Arial" panose="020B0604020202020204" pitchFamily="34" charset="0"/>
              <a:buNone/>
              <a:tabLst/>
              <a:defRPr lang="en-US" sz="1800" b="1" i="0" baseline="0">
                <a:solidFill>
                  <a:schemeClr val="tx1">
                    <a:tint val="75000"/>
                  </a:schemeClr>
                </a:solidFill>
                <a:latin typeface="+mn-lt"/>
                <a:ea typeface="+mn-ea"/>
                <a:cs typeface="+mn-cs"/>
              </a:defRPr>
            </a:lvl4pPr>
            <a:lvl5pPr marL="2220529" indent="0" algn="ctr" rtl="0" eaLnBrk="1" fontAlgn="base" hangingPunct="1">
              <a:lnSpc>
                <a:spcPct val="120000"/>
              </a:lnSpc>
              <a:spcBef>
                <a:spcPts val="0"/>
              </a:spcBef>
              <a:spcAft>
                <a:spcPts val="600"/>
              </a:spcAft>
              <a:buClr>
                <a:srgbClr val="000000"/>
              </a:buClr>
              <a:buFontTx/>
              <a:buNone/>
              <a:tabLst>
                <a:tab pos="1532397" algn="l"/>
              </a:tabLst>
              <a:defRPr lang="en-US" sz="1500" b="0">
                <a:solidFill>
                  <a:schemeClr val="tx1">
                    <a:tint val="75000"/>
                  </a:schemeClr>
                </a:solidFill>
                <a:latin typeface="+mn-lt"/>
                <a:ea typeface="+mn-ea"/>
                <a:cs typeface="+mn-cs"/>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pPr defTabSz="914400">
              <a:lnSpc>
                <a:spcPct val="100000"/>
              </a:lnSpc>
            </a:pPr>
            <a:r>
              <a:rPr lang="en-US" sz="1200" kern="0" dirty="0" smtClean="0">
                <a:solidFill>
                  <a:srgbClr val="000000"/>
                </a:solidFill>
              </a:rPr>
              <a:t>Question: 6.1) Please </a:t>
            </a:r>
            <a:r>
              <a:rPr lang="en-US" sz="1200" b="1" u="sng" kern="0" dirty="0" smtClean="0">
                <a:solidFill>
                  <a:srgbClr val="000000"/>
                </a:solidFill>
              </a:rPr>
              <a:t>rank </a:t>
            </a:r>
            <a:r>
              <a:rPr lang="en-US" sz="1200" kern="0" dirty="0" smtClean="0">
                <a:solidFill>
                  <a:srgbClr val="000000"/>
                </a:solidFill>
              </a:rPr>
              <a:t>the following list of reasons why you would choose to use an ad blocker. *Ranking </a:t>
            </a:r>
            <a:r>
              <a:rPr lang="en-US" sz="1200" kern="0" dirty="0">
                <a:solidFill>
                  <a:srgbClr val="000000"/>
                </a:solidFill>
              </a:rPr>
              <a:t>scale: 1 – Biggest reason for using an Ad Blocker; 6 – Smallest reason for using an Ad </a:t>
            </a:r>
            <a:r>
              <a:rPr lang="en-US" sz="1200" kern="0" dirty="0" smtClean="0">
                <a:solidFill>
                  <a:srgbClr val="000000"/>
                </a:solidFill>
              </a:rPr>
              <a:t>Blocker</a:t>
            </a:r>
            <a:endParaRPr lang="en-US" sz="1200" kern="0" dirty="0">
              <a:solidFill>
                <a:srgbClr val="000000"/>
              </a:solidFill>
            </a:endParaRPr>
          </a:p>
        </p:txBody>
      </p:sp>
    </p:spTree>
    <p:extLst>
      <p:ext uri="{BB962C8B-B14F-4D97-AF65-F5344CB8AC3E}">
        <p14:creationId xmlns:p14="http://schemas.microsoft.com/office/powerpoint/2010/main" val="313461431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305837674"/>
              </p:ext>
            </p:extLst>
          </p:nvPr>
        </p:nvGraphicFramePr>
        <p:xfrm>
          <a:off x="478971" y="1973471"/>
          <a:ext cx="11393715" cy="1480100"/>
        </p:xfrm>
        <a:graphic>
          <a:graphicData uri="http://schemas.openxmlformats.org/drawingml/2006/table">
            <a:tbl>
              <a:tblPr firstRow="1" bandRow="1">
                <a:tableStyleId>{5C22544A-7EE6-4342-B048-85BDC9FD1C3A}</a:tableStyleId>
              </a:tblPr>
              <a:tblGrid>
                <a:gridCol w="1422400"/>
                <a:gridCol w="9971315"/>
              </a:tblGrid>
              <a:tr h="1372453">
                <a:tc>
                  <a:txBody>
                    <a:bodyPr/>
                    <a:lstStyle/>
                    <a:p>
                      <a:pPr algn="l"/>
                      <a:r>
                        <a:rPr lang="en-US" sz="1400" b="0" dirty="0" smtClean="0">
                          <a:solidFill>
                            <a:srgbClr val="000000"/>
                          </a:solidFill>
                          <a:latin typeface="+mn-lt"/>
                          <a:ea typeface="+mn-ea"/>
                          <a:cs typeface="+mn-cs"/>
                        </a:rPr>
                        <a:t>Users believed they get various speed benefits from Ad</a:t>
                      </a:r>
                      <a:r>
                        <a:rPr lang="en-US" sz="1400" b="0" baseline="0" dirty="0" smtClean="0">
                          <a:solidFill>
                            <a:srgbClr val="000000"/>
                          </a:solidFill>
                          <a:latin typeface="+mn-lt"/>
                          <a:ea typeface="+mn-ea"/>
                          <a:cs typeface="+mn-cs"/>
                        </a:rPr>
                        <a:t> Blocker use.</a:t>
                      </a:r>
                      <a:endParaRPr lang="en-US" sz="1400" b="0" dirty="0" smtClean="0">
                        <a:solidFill>
                          <a:srgbClr val="000000"/>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Web pages load faster and the only content I see on a site is the content that I want to see.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Speed of page loading is the only and main reason for 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I go with option 1............ pages without ads do load faster and are consistant.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Faster load time = more efficient.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 I believe a computer would run much smoother and faster when it doesn't have something popping up all the time.</a:t>
                      </a:r>
                    </a:p>
                    <a:p>
                      <a:pPr marL="0" marR="0" indent="0" algn="l" defTabSz="457200" rtl="0" eaLnBrk="1" fontAlgn="auto" latinLnBrk="0" hangingPunct="1">
                        <a:lnSpc>
                          <a:spcPct val="100000"/>
                        </a:lnSpc>
                        <a:spcBef>
                          <a:spcPts val="0"/>
                        </a:spcBef>
                        <a:spcAft>
                          <a:spcPts val="600"/>
                        </a:spcAft>
                        <a:buClrTx/>
                        <a:buSzTx/>
                        <a:buFontTx/>
                        <a:buNone/>
                        <a:tabLst/>
                        <a:defRPr/>
                      </a:pPr>
                      <a:endParaRPr lang="en-US" sz="1100" dirty="0" smtClean="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Title 2"/>
          <p:cNvSpPr>
            <a:spLocks noGrp="1"/>
          </p:cNvSpPr>
          <p:nvPr>
            <p:ph type="title"/>
          </p:nvPr>
        </p:nvSpPr>
        <p:spPr>
          <a:xfrm>
            <a:off x="333829" y="590323"/>
            <a:ext cx="11887200" cy="816028"/>
          </a:xfrm>
        </p:spPr>
        <p:txBody>
          <a:bodyPr anchor="b"/>
          <a:lstStyle/>
          <a:p>
            <a:pPr defTabSz="466298">
              <a:spcBef>
                <a:spcPts val="1224"/>
              </a:spcBef>
              <a:spcAft>
                <a:spcPts val="1224"/>
              </a:spcAft>
              <a:defRPr/>
            </a:pPr>
            <a:r>
              <a:rPr lang="en-US" sz="2800" dirty="0" smtClean="0"/>
              <a:t>Many felt that the main advantage of Ad Blockers was in boosting computer performance and serving their designed purpose, blocking ads.</a:t>
            </a:r>
            <a:endParaRPr lang="en-US" sz="2800" dirty="0">
              <a:solidFill>
                <a:srgbClr val="000000"/>
              </a:solidFill>
            </a:endParaRPr>
          </a:p>
        </p:txBody>
      </p:sp>
      <p:sp>
        <p:nvSpPr>
          <p:cNvPr id="12" name="Rectangle 11"/>
          <p:cNvSpPr/>
          <p:nvPr/>
        </p:nvSpPr>
        <p:spPr>
          <a:xfrm>
            <a:off x="1895474" y="1490888"/>
            <a:ext cx="7974241" cy="400110"/>
          </a:xfrm>
          <a:prstGeom prst="rect">
            <a:avLst/>
          </a:prstGeom>
        </p:spPr>
        <p:txBody>
          <a:bodyPr wrap="square">
            <a:spAutoFit/>
          </a:bodyPr>
          <a:lstStyle/>
          <a:p>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B.</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They make the page(s) too slow to load</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bwMode="auto">
          <a:xfrm>
            <a:off x="478971" y="1378908"/>
            <a:ext cx="1416504" cy="559568"/>
          </a:xfrm>
          <a:prstGeom prst="rect">
            <a:avLst/>
          </a:prstGeom>
          <a:solidFill>
            <a:schemeClr val="accent2">
              <a:lumMod val="20000"/>
              <a:lumOff val="80000"/>
            </a:schemeClr>
          </a:solidFill>
          <a:ln w="25400">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123" charset="0"/>
                <a:ea typeface="ＭＳ Ｐゴシック" pitchFamily="-123" charset="-128"/>
                <a:cs typeface="ＭＳ Ｐゴシック" pitchFamily="-123" charset="-128"/>
              </a:rPr>
              <a:t>Mean Rating:</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000000"/>
                </a:solidFill>
                <a:latin typeface="Arial" pitchFamily="-123" charset="0"/>
                <a:ea typeface="ＭＳ Ｐゴシック" pitchFamily="-123" charset="-128"/>
                <a:cs typeface="ＭＳ Ｐゴシック" pitchFamily="-123" charset="-128"/>
              </a:rPr>
              <a:t>2.9</a:t>
            </a:r>
            <a:endParaRPr kumimoji="0" lang="en-US" sz="1800" b="1" i="0" u="none" strike="noStrike" cap="none" normalizeH="0" baseline="0" dirty="0" smtClean="0">
              <a:ln>
                <a:noFill/>
              </a:ln>
              <a:solidFill>
                <a:srgbClr val="000000"/>
              </a:solidFill>
              <a:effectLst/>
              <a:latin typeface="Arial" pitchFamily="-123" charset="0"/>
              <a:ea typeface="ＭＳ Ｐゴシック" pitchFamily="-123" charset="-128"/>
              <a:cs typeface="ＭＳ Ｐゴシック" pitchFamily="-123" charset="-128"/>
            </a:endParaRPr>
          </a:p>
        </p:txBody>
      </p:sp>
      <p:graphicFrame>
        <p:nvGraphicFramePr>
          <p:cNvPr id="17" name="Table 16"/>
          <p:cNvGraphicFramePr>
            <a:graphicFrameLocks noGrp="1"/>
          </p:cNvGraphicFramePr>
          <p:nvPr>
            <p:extLst>
              <p:ext uri="{D42A27DB-BD31-4B8C-83A1-F6EECF244321}">
                <p14:modId xmlns:p14="http://schemas.microsoft.com/office/powerpoint/2010/main" val="3823332119"/>
              </p:ext>
            </p:extLst>
          </p:nvPr>
        </p:nvGraphicFramePr>
        <p:xfrm>
          <a:off x="478971" y="4204074"/>
          <a:ext cx="11393715" cy="2196727"/>
        </p:xfrm>
        <a:graphic>
          <a:graphicData uri="http://schemas.openxmlformats.org/drawingml/2006/table">
            <a:tbl>
              <a:tblPr firstRow="1" bandRow="1">
                <a:tableStyleId>{5C22544A-7EE6-4342-B048-85BDC9FD1C3A}</a:tableStyleId>
              </a:tblPr>
              <a:tblGrid>
                <a:gridCol w="1422400"/>
                <a:gridCol w="9971315"/>
              </a:tblGrid>
              <a:tr h="2196727">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b="0" dirty="0" smtClean="0">
                          <a:solidFill>
                            <a:srgbClr val="000000"/>
                          </a:solidFill>
                          <a:latin typeface="+mn-lt"/>
                          <a:ea typeface="+mn-ea"/>
                          <a:cs typeface="+mn-cs"/>
                        </a:rPr>
                        <a:t>Some other users</a:t>
                      </a:r>
                      <a:r>
                        <a:rPr lang="en-US" sz="1400" b="0" baseline="0" dirty="0" smtClean="0">
                          <a:solidFill>
                            <a:srgbClr val="000000"/>
                          </a:solidFill>
                          <a:latin typeface="+mn-lt"/>
                          <a:ea typeface="+mn-ea"/>
                          <a:cs typeface="+mn-cs"/>
                        </a:rPr>
                        <a:t> noted the primary intended purpose of Ad Blockers was the simple fact that they blocked ads.</a:t>
                      </a:r>
                      <a:endParaRPr lang="en-US" sz="1400" b="0" dirty="0" smtClean="0">
                        <a:solidFill>
                          <a:srgbClr val="000000"/>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Advantages are not being bombarded with ads! Sometimes pop up ads can mess up your webpage, and if they are stopped this will help you have a smoother online experience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The biggest advantage is not being distracted by ads that would constantly intrude on serious work or research.</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Massive reduction of Ads and the annoying ones. The reduction of drive by fly by ads that pop up…..</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The advantages is that they can be used to block popus.  You aren't as annoyed when there are no pop up windows.  You don't have to close them.  They provide a more seamless and clean-lined streaming options.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I think blocking pop ups that block the content you are trying to view is the biggest advantage.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b="0" kern="1200" dirty="0" smtClean="0">
                          <a:solidFill>
                            <a:schemeClr val="dk1"/>
                          </a:solidFill>
                          <a:effectLst/>
                          <a:latin typeface="+mn-lt"/>
                          <a:ea typeface="+mn-ea"/>
                          <a:cs typeface="+mn-cs"/>
                        </a:rPr>
                        <a:t>Being able to see the content i want to see.Not an ad covering my screen…..</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Rectangle 17"/>
          <p:cNvSpPr/>
          <p:nvPr/>
        </p:nvSpPr>
        <p:spPr>
          <a:xfrm>
            <a:off x="1895474" y="3721491"/>
            <a:ext cx="7974241" cy="400110"/>
          </a:xfrm>
          <a:prstGeom prst="rect">
            <a:avLst/>
          </a:prstGeom>
        </p:spPr>
        <p:txBody>
          <a:bodyPr wrap="square">
            <a:spAutoFit/>
          </a:bodyPr>
          <a:lstStyle/>
          <a:p>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They are annoying and I just don't want to see them</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bwMode="auto">
          <a:xfrm>
            <a:off x="478971" y="3609511"/>
            <a:ext cx="1416504" cy="559568"/>
          </a:xfrm>
          <a:prstGeom prst="rect">
            <a:avLst/>
          </a:prstGeom>
          <a:solidFill>
            <a:schemeClr val="accent2">
              <a:lumMod val="20000"/>
              <a:lumOff val="80000"/>
            </a:schemeClr>
          </a:solidFill>
          <a:ln w="25400">
            <a:solidFill>
              <a:srgbClr val="0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123" charset="0"/>
                <a:ea typeface="ＭＳ Ｐゴシック" pitchFamily="-123" charset="-128"/>
                <a:cs typeface="ＭＳ Ｐゴシック" pitchFamily="-123" charset="-128"/>
              </a:rPr>
              <a:t>Mean Rating:</a:t>
            </a:r>
          </a:p>
          <a:p>
            <a:pPr marL="0" marR="0" indent="0" algn="ctr" defTabSz="914400" rtl="0" eaLnBrk="1" fontAlgn="base" latinLnBrk="0" hangingPunct="1">
              <a:lnSpc>
                <a:spcPct val="100000"/>
              </a:lnSpc>
              <a:spcBef>
                <a:spcPct val="0"/>
              </a:spcBef>
              <a:spcAft>
                <a:spcPct val="0"/>
              </a:spcAft>
              <a:buClrTx/>
              <a:buSzTx/>
              <a:buFontTx/>
              <a:buNone/>
              <a:tabLst/>
            </a:pPr>
            <a:r>
              <a:rPr lang="en-US" sz="1800" b="1" dirty="0" smtClean="0">
                <a:solidFill>
                  <a:srgbClr val="000000"/>
                </a:solidFill>
                <a:latin typeface="Arial" pitchFamily="-123" charset="0"/>
                <a:ea typeface="ＭＳ Ｐゴシック" pitchFamily="-123" charset="-128"/>
                <a:cs typeface="ＭＳ Ｐゴシック" pitchFamily="-123" charset="-128"/>
              </a:rPr>
              <a:t>3.1</a:t>
            </a:r>
            <a:endParaRPr kumimoji="0" lang="en-US" sz="1800" b="1" i="0" u="none" strike="noStrike" cap="none" normalizeH="0" baseline="0" dirty="0" smtClean="0">
              <a:ln>
                <a:noFill/>
              </a:ln>
              <a:solidFill>
                <a:srgbClr val="000000"/>
              </a:solidFill>
              <a:effectLst/>
              <a:latin typeface="Arial" pitchFamily="-123" charset="0"/>
              <a:ea typeface="ＭＳ Ｐゴシック" pitchFamily="-123" charset="-128"/>
              <a:cs typeface="ＭＳ Ｐゴシック" pitchFamily="-123" charset="-128"/>
            </a:endParaRPr>
          </a:p>
        </p:txBody>
      </p:sp>
      <p:sp>
        <p:nvSpPr>
          <p:cNvPr id="10" name="Subtitle 2"/>
          <p:cNvSpPr txBox="1">
            <a:spLocks/>
          </p:cNvSpPr>
          <p:nvPr/>
        </p:nvSpPr>
        <p:spPr>
          <a:xfrm>
            <a:off x="2178909" y="6481481"/>
            <a:ext cx="7387968" cy="345191"/>
          </a:xfrm>
          <a:prstGeom prst="rect">
            <a:avLst/>
          </a:prstGeom>
        </p:spPr>
        <p:txBody>
          <a:bodyPr vert="horz" lIns="111026" tIns="55513" rIns="111026" bIns="55513" rtlCol="0" anchor="t">
            <a:noAutofit/>
          </a:bodyPr>
          <a:lstStyle>
            <a:lvl1pPr marL="0" indent="0" algn="l" eaLnBrk="1" hangingPunct="1">
              <a:lnSpc>
                <a:spcPct val="120000"/>
              </a:lnSpc>
              <a:spcBef>
                <a:spcPts val="900"/>
              </a:spcBef>
              <a:spcAft>
                <a:spcPts val="600"/>
              </a:spcAft>
              <a:buNone/>
              <a:defRPr lang="en-US" sz="1900" b="0">
                <a:solidFill>
                  <a:srgbClr val="FFFFFF"/>
                </a:solidFill>
                <a:latin typeface="+mn-lt"/>
                <a:ea typeface="+mn-ea"/>
                <a:cs typeface="+mn-cs"/>
              </a:defRPr>
            </a:lvl1pPr>
            <a:lvl2pPr marL="555132" indent="0" algn="ctr" eaLnBrk="1" hangingPunct="1">
              <a:lnSpc>
                <a:spcPct val="120000"/>
              </a:lnSpc>
              <a:spcBef>
                <a:spcPts val="0"/>
              </a:spcBef>
              <a:spcAft>
                <a:spcPts val="600"/>
              </a:spcAft>
              <a:buClr>
                <a:schemeClr val="tx2"/>
              </a:buClr>
              <a:buFont typeface="Wingdings" pitchFamily="2" charset="2"/>
              <a:buNone/>
              <a:defRPr lang="en-US" sz="2400" b="0" kern="0" baseline="0">
                <a:solidFill>
                  <a:schemeClr val="tx1">
                    <a:tint val="75000"/>
                  </a:schemeClr>
                </a:solidFill>
                <a:latin typeface="+mn-lt"/>
                <a:ea typeface="+mn-ea"/>
                <a:cs typeface="+mn-cs"/>
              </a:defRPr>
            </a:lvl2pPr>
            <a:lvl3pPr marL="1110264" indent="0" algn="ctr" eaLnBrk="1" hangingPunct="1">
              <a:lnSpc>
                <a:spcPct val="120000"/>
              </a:lnSpc>
              <a:spcBef>
                <a:spcPts val="0"/>
              </a:spcBef>
              <a:spcAft>
                <a:spcPts val="600"/>
              </a:spcAft>
              <a:buClr>
                <a:schemeClr val="tx2"/>
              </a:buClr>
              <a:buFont typeface="Arial" panose="020B0604020202020204" pitchFamily="34" charset="0"/>
              <a:buNone/>
              <a:defRPr lang="en-US" sz="1800" b="0" kern="0" spc="-10" baseline="0">
                <a:solidFill>
                  <a:schemeClr val="tx1">
                    <a:tint val="75000"/>
                  </a:schemeClr>
                </a:solidFill>
                <a:latin typeface="+mn-lt"/>
                <a:ea typeface="+mn-ea"/>
                <a:cs typeface="+mn-cs"/>
              </a:defRPr>
            </a:lvl3pPr>
            <a:lvl4pPr marL="1665397" indent="0" algn="ctr" eaLnBrk="1" hangingPunct="1">
              <a:lnSpc>
                <a:spcPct val="120000"/>
              </a:lnSpc>
              <a:spcBef>
                <a:spcPts val="0"/>
              </a:spcBef>
              <a:spcAft>
                <a:spcPts val="600"/>
              </a:spcAft>
              <a:buClr>
                <a:schemeClr val="tx2"/>
              </a:buClr>
              <a:buFont typeface="Arial" panose="020B0604020202020204" pitchFamily="34" charset="0"/>
              <a:buNone/>
              <a:tabLst/>
              <a:defRPr lang="en-US" sz="1800" b="1" i="0" baseline="0">
                <a:solidFill>
                  <a:schemeClr val="tx1">
                    <a:tint val="75000"/>
                  </a:schemeClr>
                </a:solidFill>
                <a:latin typeface="+mn-lt"/>
                <a:ea typeface="+mn-ea"/>
                <a:cs typeface="+mn-cs"/>
              </a:defRPr>
            </a:lvl4pPr>
            <a:lvl5pPr marL="2220529" indent="0" algn="ctr" rtl="0" eaLnBrk="1" fontAlgn="base" hangingPunct="1">
              <a:lnSpc>
                <a:spcPct val="120000"/>
              </a:lnSpc>
              <a:spcBef>
                <a:spcPts val="0"/>
              </a:spcBef>
              <a:spcAft>
                <a:spcPts val="600"/>
              </a:spcAft>
              <a:buClr>
                <a:srgbClr val="000000"/>
              </a:buClr>
              <a:buFontTx/>
              <a:buNone/>
              <a:tabLst>
                <a:tab pos="1532397" algn="l"/>
              </a:tabLst>
              <a:defRPr lang="en-US" sz="1500" b="0">
                <a:solidFill>
                  <a:schemeClr val="tx1">
                    <a:tint val="75000"/>
                  </a:schemeClr>
                </a:solidFill>
                <a:latin typeface="+mn-lt"/>
                <a:ea typeface="+mn-ea"/>
                <a:cs typeface="+mn-cs"/>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pPr defTabSz="914400">
              <a:lnSpc>
                <a:spcPct val="100000"/>
              </a:lnSpc>
            </a:pPr>
            <a:r>
              <a:rPr lang="en-US" sz="1200" kern="0" dirty="0" smtClean="0">
                <a:solidFill>
                  <a:srgbClr val="000000"/>
                </a:solidFill>
              </a:rPr>
              <a:t>Question: 6.1) Please </a:t>
            </a:r>
            <a:r>
              <a:rPr lang="en-US" sz="1200" b="1" u="sng" kern="0" dirty="0" smtClean="0">
                <a:solidFill>
                  <a:srgbClr val="000000"/>
                </a:solidFill>
              </a:rPr>
              <a:t>rank </a:t>
            </a:r>
            <a:r>
              <a:rPr lang="en-US" sz="1200" kern="0" dirty="0" smtClean="0">
                <a:solidFill>
                  <a:srgbClr val="000000"/>
                </a:solidFill>
              </a:rPr>
              <a:t>the following list of reasons why you would choose to use an ad blocker. *Ranking </a:t>
            </a:r>
            <a:r>
              <a:rPr lang="en-US" sz="1200" kern="0" dirty="0">
                <a:solidFill>
                  <a:srgbClr val="000000"/>
                </a:solidFill>
              </a:rPr>
              <a:t>scale: 1 – Biggest reason for using an Ad Blocker; 6 – Smallest reason for using an Ad </a:t>
            </a:r>
            <a:r>
              <a:rPr lang="en-US" sz="1200" kern="0" dirty="0" smtClean="0">
                <a:solidFill>
                  <a:srgbClr val="000000"/>
                </a:solidFill>
              </a:rPr>
              <a:t>Blocker</a:t>
            </a:r>
            <a:endParaRPr lang="en-US" sz="1200" kern="0" dirty="0">
              <a:solidFill>
                <a:srgbClr val="000000"/>
              </a:solidFill>
            </a:endParaRPr>
          </a:p>
        </p:txBody>
      </p:sp>
    </p:spTree>
    <p:extLst>
      <p:ext uri="{BB962C8B-B14F-4D97-AF65-F5344CB8AC3E}">
        <p14:creationId xmlns:p14="http://schemas.microsoft.com/office/powerpoint/2010/main" val="381690248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6480" y="4812640"/>
            <a:ext cx="2513811" cy="769441"/>
          </a:xfrm>
          <a:prstGeom prst="rect">
            <a:avLst/>
          </a:prstGeom>
        </p:spPr>
        <p:txBody>
          <a:bodyPr wrap="square">
            <a:spAutoFit/>
          </a:bodyPr>
          <a:lstStyle/>
          <a:p>
            <a:pPr algn="ctr"/>
            <a:r>
              <a:rPr lang="en-US" dirty="0" smtClean="0">
                <a:solidFill>
                  <a:srgbClr val="FF0000"/>
                </a:solidFill>
              </a:rPr>
              <a:t>Doesn’t support the site owners</a:t>
            </a:r>
            <a:endParaRPr lang="en-US" dirty="0">
              <a:solidFill>
                <a:srgbClr val="FF0000"/>
              </a:solidFill>
            </a:endParaRPr>
          </a:p>
        </p:txBody>
      </p:sp>
      <p:sp>
        <p:nvSpPr>
          <p:cNvPr id="3" name="Oval Callout 2"/>
          <p:cNvSpPr/>
          <p:nvPr/>
        </p:nvSpPr>
        <p:spPr>
          <a:xfrm>
            <a:off x="5838595" y="3471986"/>
            <a:ext cx="5007205" cy="978799"/>
          </a:xfrm>
          <a:prstGeom prst="wedgeEllipseCallout">
            <a:avLst>
              <a:gd name="adj1" fmla="val 37902"/>
              <a:gd name="adj2" fmla="val -53310"/>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“Sometimes the blocking software is a bit overzealous and actually blocks the content you came to see.  Sometime the website detects the blocker and won't allow you to see the content until you unblock”</a:t>
            </a:r>
            <a:endParaRPr lang="en-US" sz="1020" kern="0" dirty="0">
              <a:solidFill>
                <a:schemeClr val="tx2"/>
              </a:solidFill>
              <a:latin typeface="Tahoma" pitchFamily="34" charset="0"/>
              <a:ea typeface="Tahoma" pitchFamily="34" charset="0"/>
              <a:cs typeface="Tahoma" pitchFamily="34" charset="0"/>
            </a:endParaRPr>
          </a:p>
        </p:txBody>
      </p:sp>
      <p:sp>
        <p:nvSpPr>
          <p:cNvPr id="4" name="Oval Callout 3"/>
          <p:cNvSpPr/>
          <p:nvPr/>
        </p:nvSpPr>
        <p:spPr>
          <a:xfrm>
            <a:off x="1152952" y="5605026"/>
            <a:ext cx="3765374" cy="724948"/>
          </a:xfrm>
          <a:prstGeom prst="wedgeEllipseCallout">
            <a:avLst>
              <a:gd name="adj1" fmla="val 35103"/>
              <a:gd name="adj2" fmla="val -104191"/>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“If a small website I love is ad-supported and I'm blocking the ads, it can hurt their revenue.”</a:t>
            </a:r>
            <a:endParaRPr lang="en-US" sz="1020" kern="0" dirty="0">
              <a:solidFill>
                <a:schemeClr val="tx2"/>
              </a:solidFill>
              <a:latin typeface="Tahoma" pitchFamily="34" charset="0"/>
              <a:ea typeface="Tahoma" pitchFamily="34" charset="0"/>
              <a:cs typeface="Tahoma" pitchFamily="34" charset="0"/>
            </a:endParaRPr>
          </a:p>
        </p:txBody>
      </p:sp>
      <p:sp>
        <p:nvSpPr>
          <p:cNvPr id="9" name="Oval Callout 8"/>
          <p:cNvSpPr/>
          <p:nvPr/>
        </p:nvSpPr>
        <p:spPr>
          <a:xfrm>
            <a:off x="323701" y="2182659"/>
            <a:ext cx="4683920" cy="562338"/>
          </a:xfrm>
          <a:prstGeom prst="wedgeEllipseCallout">
            <a:avLst>
              <a:gd name="adj1" fmla="val 51045"/>
              <a:gd name="adj2" fmla="val -73862"/>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think it is just a little slower in performance with the extra checking overhead, but it is worth for the safety and security.”</a:t>
            </a:r>
            <a:endParaRPr lang="en-US" sz="1020" kern="0" dirty="0">
              <a:solidFill>
                <a:schemeClr val="tx2"/>
              </a:solidFill>
              <a:latin typeface="Tahoma" pitchFamily="34" charset="0"/>
              <a:ea typeface="Tahoma" pitchFamily="34" charset="0"/>
              <a:cs typeface="Tahoma" pitchFamily="34" charset="0"/>
            </a:endParaRPr>
          </a:p>
        </p:txBody>
      </p:sp>
      <p:sp>
        <p:nvSpPr>
          <p:cNvPr id="10" name="Oval Callout 9"/>
          <p:cNvSpPr/>
          <p:nvPr/>
        </p:nvSpPr>
        <p:spPr>
          <a:xfrm>
            <a:off x="7113402" y="1952342"/>
            <a:ext cx="4775985" cy="788926"/>
          </a:xfrm>
          <a:prstGeom prst="wedgeEllipseCallout">
            <a:avLst>
              <a:gd name="adj1" fmla="val -57514"/>
              <a:gd name="adj2" fmla="val -33318"/>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“The reduction in speed in loading is annoying and I get weary of dumping the cookies because of all this jazz I am not interested in seeing in the first place.”</a:t>
            </a:r>
            <a:endParaRPr lang="en-US" sz="1020" kern="0" dirty="0">
              <a:solidFill>
                <a:schemeClr val="tx2"/>
              </a:solidFill>
              <a:latin typeface="Tahoma" pitchFamily="34" charset="0"/>
              <a:ea typeface="Tahoma" pitchFamily="34" charset="0"/>
              <a:cs typeface="Tahoma" pitchFamily="34" charset="0"/>
            </a:endParaRPr>
          </a:p>
        </p:txBody>
      </p:sp>
      <p:sp>
        <p:nvSpPr>
          <p:cNvPr id="11" name="Oval Callout 10"/>
          <p:cNvSpPr/>
          <p:nvPr/>
        </p:nvSpPr>
        <p:spPr>
          <a:xfrm>
            <a:off x="43748" y="4569662"/>
            <a:ext cx="2584300" cy="597019"/>
          </a:xfrm>
          <a:prstGeom prst="wedgeEllipseCallout">
            <a:avLst>
              <a:gd name="adj1" fmla="val 68536"/>
              <a:gd name="adj2" fmla="val -52432"/>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“having </a:t>
            </a:r>
            <a:r>
              <a:rPr lang="en-US" sz="1050" dirty="0">
                <a:solidFill>
                  <a:schemeClr val="dk1"/>
                </a:solidFill>
              </a:rPr>
              <a:t>to pay for an ad blocker software is the only disadvantage.”</a:t>
            </a:r>
            <a:endParaRPr lang="en-US" sz="1020" kern="0" dirty="0">
              <a:solidFill>
                <a:schemeClr val="tx2"/>
              </a:solidFill>
              <a:latin typeface="Tahoma" pitchFamily="34" charset="0"/>
              <a:ea typeface="Tahoma" pitchFamily="34" charset="0"/>
              <a:cs typeface="Tahoma" pitchFamily="34" charset="0"/>
            </a:endParaRPr>
          </a:p>
        </p:txBody>
      </p:sp>
      <p:sp>
        <p:nvSpPr>
          <p:cNvPr id="13" name="Oval Callout 12"/>
          <p:cNvSpPr/>
          <p:nvPr/>
        </p:nvSpPr>
        <p:spPr>
          <a:xfrm>
            <a:off x="7827334" y="5771588"/>
            <a:ext cx="2837519" cy="587318"/>
          </a:xfrm>
          <a:prstGeom prst="wedgeEllipseCallout">
            <a:avLst>
              <a:gd name="adj1" fmla="val 57083"/>
              <a:gd name="adj2" fmla="val 1092"/>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“You may miss out on seeing an ad for a product that could be useful to you.”</a:t>
            </a:r>
            <a:endParaRPr lang="en-US" sz="1020" kern="0" dirty="0">
              <a:solidFill>
                <a:schemeClr val="tx2"/>
              </a:solidFill>
              <a:latin typeface="Tahoma" pitchFamily="34" charset="0"/>
              <a:ea typeface="Tahoma" pitchFamily="34" charset="0"/>
              <a:cs typeface="Tahoma" pitchFamily="34" charset="0"/>
            </a:endParaRPr>
          </a:p>
        </p:txBody>
      </p:sp>
      <p:sp>
        <p:nvSpPr>
          <p:cNvPr id="14" name="Oval Callout 13"/>
          <p:cNvSpPr/>
          <p:nvPr/>
        </p:nvSpPr>
        <p:spPr>
          <a:xfrm>
            <a:off x="8264793" y="4920571"/>
            <a:ext cx="3624594" cy="727969"/>
          </a:xfrm>
          <a:prstGeom prst="wedgeEllipseCallout">
            <a:avLst>
              <a:gd name="adj1" fmla="val 39165"/>
              <a:gd name="adj2" fmla="val 63731"/>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“The only disadvantage would be to not get a look at something one might be interested </a:t>
            </a:r>
            <a:r>
              <a:rPr lang="en-US" sz="1050" dirty="0" smtClean="0">
                <a:solidFill>
                  <a:schemeClr val="dk1"/>
                </a:solidFill>
              </a:rPr>
              <a:t>in…..”</a:t>
            </a:r>
            <a:endParaRPr lang="en-US" sz="1020" kern="0" dirty="0">
              <a:solidFill>
                <a:schemeClr val="tx2"/>
              </a:solidFill>
              <a:latin typeface="Tahoma" pitchFamily="34" charset="0"/>
              <a:ea typeface="Tahoma" pitchFamily="34" charset="0"/>
              <a:cs typeface="Tahoma" pitchFamily="34" charset="0"/>
            </a:endParaRPr>
          </a:p>
        </p:txBody>
      </p:sp>
      <p:sp>
        <p:nvSpPr>
          <p:cNvPr id="16" name="Oval Callout 15"/>
          <p:cNvSpPr/>
          <p:nvPr/>
        </p:nvSpPr>
        <p:spPr>
          <a:xfrm>
            <a:off x="243883" y="1475992"/>
            <a:ext cx="3750709" cy="534880"/>
          </a:xfrm>
          <a:prstGeom prst="wedgeEllipseCallout">
            <a:avLst>
              <a:gd name="adj1" fmla="val 69252"/>
              <a:gd name="adj2" fmla="val -1031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“slows </a:t>
            </a:r>
            <a:r>
              <a:rPr lang="en-US" sz="1050" dirty="0">
                <a:solidFill>
                  <a:schemeClr val="dk1"/>
                </a:solidFill>
              </a:rPr>
              <a:t>computer down; might mask other things going on in the background.”</a:t>
            </a:r>
            <a:endParaRPr lang="en-US" sz="1020" kern="0" dirty="0">
              <a:solidFill>
                <a:schemeClr val="tx2"/>
              </a:solidFill>
              <a:latin typeface="Tahoma" pitchFamily="34" charset="0"/>
              <a:ea typeface="Tahoma" pitchFamily="34" charset="0"/>
              <a:cs typeface="Tahoma" pitchFamily="34" charset="0"/>
            </a:endParaRPr>
          </a:p>
        </p:txBody>
      </p:sp>
      <p:sp>
        <p:nvSpPr>
          <p:cNvPr id="18" name="Rectangle 17"/>
          <p:cNvSpPr/>
          <p:nvPr/>
        </p:nvSpPr>
        <p:spPr>
          <a:xfrm>
            <a:off x="4599591" y="1428392"/>
            <a:ext cx="2513811" cy="769441"/>
          </a:xfrm>
          <a:prstGeom prst="rect">
            <a:avLst/>
          </a:prstGeom>
        </p:spPr>
        <p:txBody>
          <a:bodyPr wrap="square">
            <a:spAutoFit/>
          </a:bodyPr>
          <a:lstStyle/>
          <a:p>
            <a:pPr algn="ctr"/>
            <a:r>
              <a:rPr lang="en-US" dirty="0" smtClean="0">
                <a:solidFill>
                  <a:srgbClr val="FF0000"/>
                </a:solidFill>
              </a:rPr>
              <a:t>Slows down the computer</a:t>
            </a:r>
            <a:endParaRPr lang="en-US" dirty="0">
              <a:solidFill>
                <a:srgbClr val="FF0000"/>
              </a:solidFill>
            </a:endParaRPr>
          </a:p>
        </p:txBody>
      </p:sp>
      <p:sp>
        <p:nvSpPr>
          <p:cNvPr id="19" name="Rectangle 18"/>
          <p:cNvSpPr/>
          <p:nvPr/>
        </p:nvSpPr>
        <p:spPr>
          <a:xfrm>
            <a:off x="2404515" y="4138775"/>
            <a:ext cx="2513811" cy="430887"/>
          </a:xfrm>
          <a:prstGeom prst="rect">
            <a:avLst/>
          </a:prstGeom>
        </p:spPr>
        <p:txBody>
          <a:bodyPr wrap="square">
            <a:spAutoFit/>
          </a:bodyPr>
          <a:lstStyle/>
          <a:p>
            <a:pPr algn="ctr"/>
            <a:r>
              <a:rPr lang="en-US" dirty="0" smtClean="0">
                <a:solidFill>
                  <a:srgbClr val="FF0000"/>
                </a:solidFill>
              </a:rPr>
              <a:t>Have to pay</a:t>
            </a:r>
            <a:endParaRPr lang="en-US" dirty="0">
              <a:solidFill>
                <a:srgbClr val="FF0000"/>
              </a:solidFill>
            </a:endParaRPr>
          </a:p>
        </p:txBody>
      </p:sp>
      <p:sp>
        <p:nvSpPr>
          <p:cNvPr id="31" name="Oval Callout 30"/>
          <p:cNvSpPr/>
          <p:nvPr/>
        </p:nvSpPr>
        <p:spPr>
          <a:xfrm>
            <a:off x="134205" y="3197738"/>
            <a:ext cx="3343623" cy="652711"/>
          </a:xfrm>
          <a:prstGeom prst="wedgeEllipseCallout">
            <a:avLst>
              <a:gd name="adj1" fmla="val 33962"/>
              <a:gd name="adj2" fmla="val 84523"/>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“Sometimes you have to pay.  The free ones are ok, but not as good as the paid </a:t>
            </a:r>
            <a:r>
              <a:rPr lang="en-US" sz="1050" dirty="0" smtClean="0">
                <a:solidFill>
                  <a:schemeClr val="dk1"/>
                </a:solidFill>
              </a:rPr>
              <a:t>ones”</a:t>
            </a:r>
            <a:endParaRPr lang="en-US" sz="1020" kern="0" dirty="0">
              <a:solidFill>
                <a:schemeClr val="tx2"/>
              </a:solidFill>
              <a:latin typeface="Tahoma" pitchFamily="34" charset="0"/>
              <a:ea typeface="Tahoma" pitchFamily="34" charset="0"/>
              <a:cs typeface="Tahoma" pitchFamily="34" charset="0"/>
            </a:endParaRPr>
          </a:p>
        </p:txBody>
      </p:sp>
      <p:sp>
        <p:nvSpPr>
          <p:cNvPr id="32" name="Oval Callout 31"/>
          <p:cNvSpPr/>
          <p:nvPr/>
        </p:nvSpPr>
        <p:spPr>
          <a:xfrm>
            <a:off x="186668" y="4040057"/>
            <a:ext cx="1932569" cy="443492"/>
          </a:xfrm>
          <a:prstGeom prst="wedgeEllipseCallout">
            <a:avLst>
              <a:gd name="adj1" fmla="val 82700"/>
              <a:gd name="adj2" fmla="val 18240"/>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“Paying money for the </a:t>
            </a:r>
            <a:r>
              <a:rPr lang="en-US" sz="1050" dirty="0" smtClean="0">
                <a:solidFill>
                  <a:schemeClr val="dk1"/>
                </a:solidFill>
              </a:rPr>
              <a:t>service”</a:t>
            </a:r>
            <a:endParaRPr lang="en-US" sz="1020" kern="0" dirty="0">
              <a:solidFill>
                <a:schemeClr val="tx2"/>
              </a:solidFill>
              <a:latin typeface="Tahoma" pitchFamily="34" charset="0"/>
              <a:ea typeface="Tahoma" pitchFamily="34" charset="0"/>
              <a:cs typeface="Tahoma" pitchFamily="34" charset="0"/>
            </a:endParaRPr>
          </a:p>
        </p:txBody>
      </p:sp>
      <p:sp>
        <p:nvSpPr>
          <p:cNvPr id="34" name="Oval Callout 33"/>
          <p:cNvSpPr/>
          <p:nvPr/>
        </p:nvSpPr>
        <p:spPr>
          <a:xfrm>
            <a:off x="7776123" y="1329469"/>
            <a:ext cx="2931526" cy="523085"/>
          </a:xfrm>
          <a:prstGeom prst="wedgeEllipseCallout">
            <a:avLst>
              <a:gd name="adj1" fmla="val -75587"/>
              <a:gd name="adj2" fmla="val 18159"/>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“Memory </a:t>
            </a:r>
            <a:r>
              <a:rPr lang="en-US" sz="1050" dirty="0">
                <a:solidFill>
                  <a:schemeClr val="dk1"/>
                </a:solidFill>
              </a:rPr>
              <a:t>hog and slows things down to a snail's pace.”</a:t>
            </a:r>
            <a:endParaRPr lang="en-US" sz="1020" kern="0" dirty="0">
              <a:solidFill>
                <a:schemeClr val="tx2"/>
              </a:solidFill>
              <a:latin typeface="Tahoma" pitchFamily="34" charset="0"/>
              <a:ea typeface="Tahoma" pitchFamily="34" charset="0"/>
              <a:cs typeface="Tahoma" pitchFamily="34" charset="0"/>
            </a:endParaRPr>
          </a:p>
        </p:txBody>
      </p:sp>
      <p:sp>
        <p:nvSpPr>
          <p:cNvPr id="2" name="TextBox 1"/>
          <p:cNvSpPr txBox="1"/>
          <p:nvPr/>
        </p:nvSpPr>
        <p:spPr>
          <a:xfrm>
            <a:off x="43748" y="44336"/>
            <a:ext cx="11745156" cy="1200329"/>
          </a:xfrm>
          <a:prstGeom prst="rect">
            <a:avLst/>
          </a:prstGeom>
          <a:noFill/>
        </p:spPr>
        <p:txBody>
          <a:bodyPr wrap="square" rtlCol="0">
            <a:spAutoFit/>
          </a:bodyPr>
          <a:lstStyle/>
          <a:p>
            <a:pPr defTabSz="466298">
              <a:spcBef>
                <a:spcPts val="1224"/>
              </a:spcBef>
              <a:spcAft>
                <a:spcPts val="1224"/>
              </a:spcAft>
              <a:defRPr/>
            </a:pPr>
            <a:r>
              <a:rPr lang="en-US" sz="2400" b="1" dirty="0">
                <a:solidFill>
                  <a:schemeClr val="tx2"/>
                </a:solidFill>
                <a:cs typeface="Arial"/>
              </a:rPr>
              <a:t>Disadvantages of using Ad Blocking software included decreased computer performance, </a:t>
            </a:r>
            <a:r>
              <a:rPr lang="en-US" sz="2400" b="1" dirty="0" smtClean="0">
                <a:solidFill>
                  <a:schemeClr val="tx2"/>
                </a:solidFill>
                <a:cs typeface="Arial"/>
              </a:rPr>
              <a:t>cost, missing possible ads of interest, not supporting a site that depends on ad revenue and being denied access to content on a few sites.</a:t>
            </a:r>
            <a:endParaRPr lang="en-US" sz="2400" b="1" dirty="0">
              <a:solidFill>
                <a:schemeClr val="tx2"/>
              </a:solidFill>
              <a:cs typeface="Arial"/>
            </a:endParaRPr>
          </a:p>
        </p:txBody>
      </p:sp>
      <p:sp>
        <p:nvSpPr>
          <p:cNvPr id="24" name="Oval Callout 23"/>
          <p:cNvSpPr/>
          <p:nvPr/>
        </p:nvSpPr>
        <p:spPr>
          <a:xfrm>
            <a:off x="5079742" y="5703987"/>
            <a:ext cx="2542804" cy="884723"/>
          </a:xfrm>
          <a:prstGeom prst="wedgeEllipseCallout">
            <a:avLst>
              <a:gd name="adj1" fmla="val -30328"/>
              <a:gd name="adj2" fmla="val -67876"/>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“you </a:t>
            </a:r>
            <a:r>
              <a:rPr lang="en-US" sz="1050" dirty="0">
                <a:solidFill>
                  <a:schemeClr val="dk1"/>
                </a:solidFill>
              </a:rPr>
              <a:t>don't get to support websites or smaller companies that rely on ads to generate revenue.”</a:t>
            </a:r>
            <a:endParaRPr lang="en-US" sz="1020" kern="0" dirty="0">
              <a:solidFill>
                <a:schemeClr val="tx2"/>
              </a:solidFill>
              <a:latin typeface="Tahoma" pitchFamily="34" charset="0"/>
              <a:ea typeface="Tahoma" pitchFamily="34" charset="0"/>
              <a:cs typeface="Tahoma" pitchFamily="34" charset="0"/>
            </a:endParaRPr>
          </a:p>
        </p:txBody>
      </p:sp>
      <p:sp>
        <p:nvSpPr>
          <p:cNvPr id="25" name="Rectangle 24"/>
          <p:cNvSpPr/>
          <p:nvPr/>
        </p:nvSpPr>
        <p:spPr>
          <a:xfrm>
            <a:off x="10547659" y="5703987"/>
            <a:ext cx="2183939" cy="769441"/>
          </a:xfrm>
          <a:prstGeom prst="rect">
            <a:avLst/>
          </a:prstGeom>
        </p:spPr>
        <p:txBody>
          <a:bodyPr wrap="square">
            <a:spAutoFit/>
          </a:bodyPr>
          <a:lstStyle/>
          <a:p>
            <a:pPr algn="ctr"/>
            <a:r>
              <a:rPr lang="en-US" dirty="0" smtClean="0">
                <a:solidFill>
                  <a:srgbClr val="FF0000"/>
                </a:solidFill>
              </a:rPr>
              <a:t>Miss ads of interest</a:t>
            </a:r>
            <a:endParaRPr lang="en-US" dirty="0">
              <a:solidFill>
                <a:srgbClr val="FF0000"/>
              </a:solidFill>
            </a:endParaRPr>
          </a:p>
        </p:txBody>
      </p:sp>
      <p:sp>
        <p:nvSpPr>
          <p:cNvPr id="26" name="Rectangle 25"/>
          <p:cNvSpPr/>
          <p:nvPr/>
        </p:nvSpPr>
        <p:spPr>
          <a:xfrm>
            <a:off x="9908388" y="3017664"/>
            <a:ext cx="2513811" cy="769441"/>
          </a:xfrm>
          <a:prstGeom prst="rect">
            <a:avLst/>
          </a:prstGeom>
        </p:spPr>
        <p:txBody>
          <a:bodyPr wrap="square">
            <a:spAutoFit/>
          </a:bodyPr>
          <a:lstStyle/>
          <a:p>
            <a:pPr algn="ctr"/>
            <a:r>
              <a:rPr lang="en-US" dirty="0" smtClean="0">
                <a:solidFill>
                  <a:srgbClr val="FF0000"/>
                </a:solidFill>
              </a:rPr>
              <a:t>Being denied site access</a:t>
            </a:r>
            <a:endParaRPr lang="en-US" dirty="0">
              <a:solidFill>
                <a:srgbClr val="FF0000"/>
              </a:solidFill>
            </a:endParaRPr>
          </a:p>
        </p:txBody>
      </p:sp>
      <p:sp>
        <p:nvSpPr>
          <p:cNvPr id="27" name="Oval Callout 26"/>
          <p:cNvSpPr/>
          <p:nvPr/>
        </p:nvSpPr>
        <p:spPr>
          <a:xfrm>
            <a:off x="5180833" y="2392851"/>
            <a:ext cx="1932569" cy="586045"/>
          </a:xfrm>
          <a:prstGeom prst="wedgeEllipseCallout">
            <a:avLst>
              <a:gd name="adj1" fmla="val -7987"/>
              <a:gd name="adj2" fmla="val -75157"/>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“slowing </a:t>
            </a:r>
            <a:r>
              <a:rPr lang="en-US" sz="1050" dirty="0">
                <a:solidFill>
                  <a:schemeClr val="dk1"/>
                </a:solidFill>
              </a:rPr>
              <a:t>down the devise in order to block ads”</a:t>
            </a:r>
            <a:endParaRPr lang="en-US" sz="1020" kern="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6209537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4038" y="1718295"/>
            <a:ext cx="2513811" cy="1107996"/>
          </a:xfrm>
          <a:prstGeom prst="rect">
            <a:avLst/>
          </a:prstGeom>
        </p:spPr>
        <p:txBody>
          <a:bodyPr wrap="square">
            <a:spAutoFit/>
          </a:bodyPr>
          <a:lstStyle/>
          <a:p>
            <a:pPr algn="ctr"/>
            <a:r>
              <a:rPr lang="en-US" dirty="0" smtClean="0">
                <a:solidFill>
                  <a:srgbClr val="FF0000"/>
                </a:solidFill>
              </a:rPr>
              <a:t>May turn off Ad Blocking to access content</a:t>
            </a:r>
            <a:endParaRPr lang="en-US" dirty="0">
              <a:solidFill>
                <a:srgbClr val="FF0000"/>
              </a:solidFill>
            </a:endParaRPr>
          </a:p>
        </p:txBody>
      </p:sp>
      <p:sp>
        <p:nvSpPr>
          <p:cNvPr id="8" name="Oval Callout 7"/>
          <p:cNvSpPr/>
          <p:nvPr/>
        </p:nvSpPr>
        <p:spPr>
          <a:xfrm>
            <a:off x="652012" y="3166811"/>
            <a:ext cx="2968074" cy="770769"/>
          </a:xfrm>
          <a:prstGeom prst="wedgeEllipseCallout">
            <a:avLst>
              <a:gd name="adj1" fmla="val 7896"/>
              <a:gd name="adj2" fmla="val -79182"/>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 I also can't use any of my shopping rewards portals without turning off ad blocker”</a:t>
            </a:r>
            <a:endParaRPr lang="en-US" sz="1020" kern="0" dirty="0">
              <a:solidFill>
                <a:schemeClr val="tx2"/>
              </a:solidFill>
              <a:latin typeface="Tahoma" pitchFamily="34" charset="0"/>
              <a:ea typeface="Tahoma" pitchFamily="34" charset="0"/>
              <a:cs typeface="Tahoma" pitchFamily="34" charset="0"/>
            </a:endParaRPr>
          </a:p>
        </p:txBody>
      </p:sp>
      <p:sp>
        <p:nvSpPr>
          <p:cNvPr id="13" name="Title 2"/>
          <p:cNvSpPr txBox="1">
            <a:spLocks/>
          </p:cNvSpPr>
          <p:nvPr/>
        </p:nvSpPr>
        <p:spPr>
          <a:xfrm>
            <a:off x="4429693" y="3853496"/>
            <a:ext cx="2736845" cy="376184"/>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endParaRPr lang="en-US" sz="2000" kern="0" dirty="0">
              <a:solidFill>
                <a:srgbClr val="FF0000"/>
              </a:solidFill>
            </a:endParaRPr>
          </a:p>
        </p:txBody>
      </p:sp>
      <p:sp>
        <p:nvSpPr>
          <p:cNvPr id="16" name="Oval Callout 15"/>
          <p:cNvSpPr/>
          <p:nvPr/>
        </p:nvSpPr>
        <p:spPr>
          <a:xfrm>
            <a:off x="6070600" y="5842078"/>
            <a:ext cx="4041690" cy="768987"/>
          </a:xfrm>
          <a:prstGeom prst="wedgeEllipseCallout">
            <a:avLst>
              <a:gd name="adj1" fmla="val 28558"/>
              <a:gd name="adj2" fmla="val -92023"/>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have turned it off a few times to support smaller company websites.”</a:t>
            </a:r>
            <a:endParaRPr lang="en-US" sz="1020" kern="0" dirty="0">
              <a:solidFill>
                <a:schemeClr val="tx2"/>
              </a:solidFill>
              <a:latin typeface="Tahoma" pitchFamily="34" charset="0"/>
              <a:ea typeface="Tahoma" pitchFamily="34" charset="0"/>
              <a:cs typeface="Tahoma" pitchFamily="34" charset="0"/>
            </a:endParaRPr>
          </a:p>
        </p:txBody>
      </p:sp>
      <p:sp>
        <p:nvSpPr>
          <p:cNvPr id="17" name="Oval Callout 16"/>
          <p:cNvSpPr/>
          <p:nvPr/>
        </p:nvSpPr>
        <p:spPr>
          <a:xfrm>
            <a:off x="4374921" y="2717948"/>
            <a:ext cx="5427522" cy="1006675"/>
          </a:xfrm>
          <a:prstGeom prst="wedgeEllipseCallout">
            <a:avLst>
              <a:gd name="adj1" fmla="val -56034"/>
              <a:gd name="adj2" fmla="val -57703"/>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have.  Sometimes I will turn the ad blocker off for the site but it still thinks the blocker is on.  I usually lose patience at that point and look for content elsewhere. ”</a:t>
            </a:r>
            <a:endParaRPr lang="en-US" sz="1020" kern="0" dirty="0">
              <a:solidFill>
                <a:schemeClr val="tx2"/>
              </a:solidFill>
              <a:latin typeface="Tahoma" pitchFamily="34" charset="0"/>
              <a:ea typeface="Tahoma" pitchFamily="34" charset="0"/>
              <a:cs typeface="Tahoma" pitchFamily="34" charset="0"/>
            </a:endParaRPr>
          </a:p>
        </p:txBody>
      </p:sp>
      <p:sp>
        <p:nvSpPr>
          <p:cNvPr id="19" name="Oval Callout 18"/>
          <p:cNvSpPr/>
          <p:nvPr/>
        </p:nvSpPr>
        <p:spPr>
          <a:xfrm>
            <a:off x="4923036" y="1567971"/>
            <a:ext cx="5529064" cy="980763"/>
          </a:xfrm>
          <a:prstGeom prst="wedgeEllipseCallout">
            <a:avLst>
              <a:gd name="adj1" fmla="val -62111"/>
              <a:gd name="adj2" fmla="val -7737"/>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have, yes. It's usually for youtube vloggers that I love - they get paid from the commercial that plays before their video, which I can totally put up with watching if it ensues they keep making videos. :)”</a:t>
            </a:r>
            <a:endParaRPr lang="en-US" sz="1020" kern="0" dirty="0">
              <a:solidFill>
                <a:schemeClr val="tx2"/>
              </a:solidFill>
              <a:latin typeface="Tahoma" pitchFamily="34" charset="0"/>
              <a:ea typeface="Tahoma" pitchFamily="34" charset="0"/>
              <a:cs typeface="Tahoma" pitchFamily="34" charset="0"/>
            </a:endParaRPr>
          </a:p>
        </p:txBody>
      </p:sp>
      <p:sp>
        <p:nvSpPr>
          <p:cNvPr id="20" name="Oval Callout 19"/>
          <p:cNvSpPr/>
          <p:nvPr/>
        </p:nvSpPr>
        <p:spPr>
          <a:xfrm>
            <a:off x="889796" y="4798519"/>
            <a:ext cx="7358478" cy="993353"/>
          </a:xfrm>
          <a:prstGeom prst="wedgeEllipseCallout">
            <a:avLst>
              <a:gd name="adj1" fmla="val 59380"/>
              <a:gd name="adj2" fmla="val -20182"/>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“Yes.  I frequently visit a website that has user forums for modifying and customizing golf carts.  The site is supported by 4 or 5 vendors of golf cart parts and accessories.  I feel that since they are providing financial support to keep the site up the least I can do is look at their ads.”</a:t>
            </a:r>
            <a:endParaRPr lang="en-US" sz="1020" kern="0" dirty="0">
              <a:solidFill>
                <a:schemeClr val="tx2"/>
              </a:solidFill>
              <a:latin typeface="Tahoma" pitchFamily="34" charset="0"/>
              <a:ea typeface="Tahoma" pitchFamily="34" charset="0"/>
              <a:cs typeface="Tahoma" pitchFamily="34" charset="0"/>
            </a:endParaRPr>
          </a:p>
        </p:txBody>
      </p:sp>
      <p:sp>
        <p:nvSpPr>
          <p:cNvPr id="21" name="TextBox 20"/>
          <p:cNvSpPr txBox="1"/>
          <p:nvPr/>
        </p:nvSpPr>
        <p:spPr>
          <a:xfrm>
            <a:off x="158669" y="168135"/>
            <a:ext cx="12169106" cy="830997"/>
          </a:xfrm>
          <a:prstGeom prst="rect">
            <a:avLst/>
          </a:prstGeom>
          <a:noFill/>
        </p:spPr>
        <p:txBody>
          <a:bodyPr wrap="square" rtlCol="0">
            <a:spAutoFit/>
          </a:bodyPr>
          <a:lstStyle/>
          <a:p>
            <a:pPr defTabSz="914400">
              <a:spcBef>
                <a:spcPts val="729"/>
              </a:spcBef>
            </a:pPr>
            <a:r>
              <a:rPr lang="en-US" sz="2400" b="1" dirty="0" smtClean="0">
                <a:solidFill>
                  <a:schemeClr val="tx2"/>
                </a:solidFill>
                <a:cs typeface="Arial"/>
              </a:rPr>
              <a:t>Some participants would turn off their blocking to access a site that limits or disallows access or to support a small site.</a:t>
            </a:r>
            <a:endParaRPr lang="en-US" sz="2400" b="1" dirty="0">
              <a:solidFill>
                <a:schemeClr val="tx2"/>
              </a:solidFill>
              <a:cs typeface="Arial"/>
            </a:endParaRPr>
          </a:p>
        </p:txBody>
      </p:sp>
      <p:sp>
        <p:nvSpPr>
          <p:cNvPr id="23" name="Rectangle 22"/>
          <p:cNvSpPr/>
          <p:nvPr/>
        </p:nvSpPr>
        <p:spPr>
          <a:xfrm>
            <a:off x="9148783" y="4653450"/>
            <a:ext cx="2852717" cy="1107996"/>
          </a:xfrm>
          <a:prstGeom prst="rect">
            <a:avLst/>
          </a:prstGeom>
        </p:spPr>
        <p:txBody>
          <a:bodyPr wrap="square">
            <a:spAutoFit/>
          </a:bodyPr>
          <a:lstStyle/>
          <a:p>
            <a:pPr algn="ctr"/>
            <a:r>
              <a:rPr lang="en-US" dirty="0" smtClean="0">
                <a:solidFill>
                  <a:srgbClr val="FF0000"/>
                </a:solidFill>
              </a:rPr>
              <a:t>May turn off Ad Blocking to support a small site</a:t>
            </a:r>
            <a:endParaRPr lang="en-US" dirty="0">
              <a:solidFill>
                <a:srgbClr val="FF0000"/>
              </a:solidFill>
            </a:endParaRPr>
          </a:p>
        </p:txBody>
      </p:sp>
    </p:spTree>
    <p:extLst>
      <p:ext uri="{BB962C8B-B14F-4D97-AF65-F5344CB8AC3E}">
        <p14:creationId xmlns:p14="http://schemas.microsoft.com/office/powerpoint/2010/main" val="17062372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53971" y="2270491"/>
            <a:ext cx="2513811" cy="430887"/>
          </a:xfrm>
          <a:prstGeom prst="rect">
            <a:avLst/>
          </a:prstGeom>
        </p:spPr>
        <p:txBody>
          <a:bodyPr wrap="square">
            <a:spAutoFit/>
          </a:bodyPr>
          <a:lstStyle/>
          <a:p>
            <a:pPr algn="ctr"/>
            <a:r>
              <a:rPr lang="en-US" dirty="0" smtClean="0">
                <a:solidFill>
                  <a:srgbClr val="FF0000"/>
                </a:solidFill>
              </a:rPr>
              <a:t>Memory</a:t>
            </a:r>
            <a:endParaRPr lang="en-US" dirty="0">
              <a:solidFill>
                <a:srgbClr val="FF0000"/>
              </a:solidFill>
            </a:endParaRPr>
          </a:p>
        </p:txBody>
      </p:sp>
      <p:sp>
        <p:nvSpPr>
          <p:cNvPr id="8" name="Oval Callout 7"/>
          <p:cNvSpPr/>
          <p:nvPr/>
        </p:nvSpPr>
        <p:spPr>
          <a:xfrm>
            <a:off x="1476290" y="3263232"/>
            <a:ext cx="2968074" cy="770769"/>
          </a:xfrm>
          <a:prstGeom prst="wedgeEllipseCallout">
            <a:avLst>
              <a:gd name="adj1" fmla="val 64377"/>
              <a:gd name="adj2" fmla="val -125318"/>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The amount of memory it takes would definitely matter. </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3" name="Title 2"/>
          <p:cNvSpPr txBox="1">
            <a:spLocks/>
          </p:cNvSpPr>
          <p:nvPr/>
        </p:nvSpPr>
        <p:spPr>
          <a:xfrm>
            <a:off x="4429693" y="3853496"/>
            <a:ext cx="2736845" cy="376184"/>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endParaRPr lang="en-US" sz="2000" kern="0" dirty="0">
              <a:solidFill>
                <a:srgbClr val="FF0000"/>
              </a:solidFill>
            </a:endParaRPr>
          </a:p>
        </p:txBody>
      </p:sp>
      <p:sp>
        <p:nvSpPr>
          <p:cNvPr id="16" name="Oval Callout 15"/>
          <p:cNvSpPr/>
          <p:nvPr/>
        </p:nvSpPr>
        <p:spPr>
          <a:xfrm>
            <a:off x="7166538" y="5808196"/>
            <a:ext cx="4041690" cy="844217"/>
          </a:xfrm>
          <a:prstGeom prst="wedgeEllipseCallout">
            <a:avLst>
              <a:gd name="adj1" fmla="val 3650"/>
              <a:gd name="adj2" fmla="val -111897"/>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would love to use an ad blocker on my phone but I don't know of any. I worry about apps that I install draining my battery, so I have never tried one.</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7" name="Oval Callout 16"/>
          <p:cNvSpPr/>
          <p:nvPr/>
        </p:nvSpPr>
        <p:spPr>
          <a:xfrm>
            <a:off x="6110588" y="2826854"/>
            <a:ext cx="4836812" cy="1169303"/>
          </a:xfrm>
          <a:prstGeom prst="wedgeEllipseCallout">
            <a:avLst>
              <a:gd name="adj1" fmla="val -54984"/>
              <a:gd name="adj2" fmla="val -62047"/>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The amount of memory that an ad blocker app takes up would definitely be an issue on deciding whether or not to use it. It would have to work really well for me to consider using my precious phone space to keep it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9" name="Oval Callout 18"/>
          <p:cNvSpPr/>
          <p:nvPr/>
        </p:nvSpPr>
        <p:spPr>
          <a:xfrm>
            <a:off x="6390944" y="1622717"/>
            <a:ext cx="4556456" cy="980763"/>
          </a:xfrm>
          <a:prstGeom prst="wedgeEllipseCallout">
            <a:avLst>
              <a:gd name="adj1" fmla="val -61925"/>
              <a:gd name="adj2" fmla="val 42333"/>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have not really thought about it but on my phone and tablet space is limited so if an ad blocker took up a lot of space I probably would not use it.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20" name="Oval Callout 19"/>
          <p:cNvSpPr/>
          <p:nvPr/>
        </p:nvSpPr>
        <p:spPr>
          <a:xfrm>
            <a:off x="2960327" y="6136793"/>
            <a:ext cx="3282895" cy="786705"/>
          </a:xfrm>
          <a:prstGeom prst="wedgeEllipseCallout">
            <a:avLst>
              <a:gd name="adj1" fmla="val -12059"/>
              <a:gd name="adj2" fmla="val -169776"/>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have used an adblocker on my Nexus 7 tablet, but I uninstalled it. My browser would constantly freeze. </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21" name="TextBox 20"/>
          <p:cNvSpPr txBox="1"/>
          <p:nvPr/>
        </p:nvSpPr>
        <p:spPr>
          <a:xfrm>
            <a:off x="158669" y="168135"/>
            <a:ext cx="12169106" cy="1384995"/>
          </a:xfrm>
          <a:prstGeom prst="rect">
            <a:avLst/>
          </a:prstGeom>
          <a:noFill/>
        </p:spPr>
        <p:txBody>
          <a:bodyPr wrap="square" rtlCol="0">
            <a:spAutoFit/>
          </a:bodyPr>
          <a:lstStyle/>
          <a:p>
            <a:pPr defTabSz="457200">
              <a:spcBef>
                <a:spcPts val="1200"/>
              </a:spcBef>
              <a:spcAft>
                <a:spcPts val="1200"/>
              </a:spcAft>
              <a:defRPr/>
            </a:pPr>
            <a:r>
              <a:rPr lang="en-US" sz="2800" b="1" dirty="0">
                <a:solidFill>
                  <a:schemeClr val="tx2"/>
                </a:solidFill>
                <a:cs typeface="Arial"/>
              </a:rPr>
              <a:t>Many participants simply have not thought about using an Ad Blocker on their mobile device. Barriers to adoption included taking valuable hard drive space, slowing down a device and possible battery drain.</a:t>
            </a:r>
          </a:p>
        </p:txBody>
      </p:sp>
      <p:sp>
        <p:nvSpPr>
          <p:cNvPr id="23" name="Rectangle 22"/>
          <p:cNvSpPr/>
          <p:nvPr/>
        </p:nvSpPr>
        <p:spPr>
          <a:xfrm>
            <a:off x="7846429" y="4803495"/>
            <a:ext cx="2852717" cy="430887"/>
          </a:xfrm>
          <a:prstGeom prst="rect">
            <a:avLst/>
          </a:prstGeom>
        </p:spPr>
        <p:txBody>
          <a:bodyPr wrap="square">
            <a:spAutoFit/>
          </a:bodyPr>
          <a:lstStyle/>
          <a:p>
            <a:pPr algn="ctr"/>
            <a:r>
              <a:rPr lang="en-US" dirty="0" smtClean="0">
                <a:solidFill>
                  <a:srgbClr val="FF0000"/>
                </a:solidFill>
              </a:rPr>
              <a:t>Battery</a:t>
            </a:r>
            <a:endParaRPr lang="en-US" dirty="0">
              <a:solidFill>
                <a:srgbClr val="FF0000"/>
              </a:solidFill>
            </a:endParaRPr>
          </a:p>
        </p:txBody>
      </p:sp>
      <p:sp>
        <p:nvSpPr>
          <p:cNvPr id="11" name="Rectangle 10"/>
          <p:cNvSpPr/>
          <p:nvPr/>
        </p:nvSpPr>
        <p:spPr>
          <a:xfrm>
            <a:off x="2831769" y="4765144"/>
            <a:ext cx="3937490" cy="430887"/>
          </a:xfrm>
          <a:prstGeom prst="rect">
            <a:avLst/>
          </a:prstGeom>
        </p:spPr>
        <p:txBody>
          <a:bodyPr wrap="square">
            <a:spAutoFit/>
          </a:bodyPr>
          <a:lstStyle/>
          <a:p>
            <a:pPr algn="ctr"/>
            <a:r>
              <a:rPr lang="en-US" dirty="0" smtClean="0">
                <a:solidFill>
                  <a:srgbClr val="FF0000"/>
                </a:solidFill>
              </a:rPr>
              <a:t>Run slower/cause issues</a:t>
            </a:r>
            <a:endParaRPr lang="en-US" dirty="0">
              <a:solidFill>
                <a:srgbClr val="FF0000"/>
              </a:solidFill>
            </a:endParaRPr>
          </a:p>
        </p:txBody>
      </p:sp>
      <p:sp>
        <p:nvSpPr>
          <p:cNvPr id="12" name="Oval Callout 11"/>
          <p:cNvSpPr/>
          <p:nvPr/>
        </p:nvSpPr>
        <p:spPr>
          <a:xfrm>
            <a:off x="381000" y="1736586"/>
            <a:ext cx="3601328" cy="1090268"/>
          </a:xfrm>
          <a:prstGeom prst="wedgeEllipseCallout">
            <a:avLst>
              <a:gd name="adj1" fmla="val 68760"/>
              <a:gd name="adj2" fmla="val 19026"/>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did not know there were ad blockers for mobile devices.  I might look into it but if it takes up too much memory on my phone I won't download it.</a:t>
            </a:r>
          </a:p>
          <a:p>
            <a:pPr algn="ctr">
              <a:defRPr/>
            </a:pP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
        <p:nvSpPr>
          <p:cNvPr id="14" name="Oval Callout 13"/>
          <p:cNvSpPr/>
          <p:nvPr/>
        </p:nvSpPr>
        <p:spPr>
          <a:xfrm>
            <a:off x="220133" y="5367806"/>
            <a:ext cx="3208867" cy="768987"/>
          </a:xfrm>
          <a:prstGeom prst="wedgeEllipseCallout">
            <a:avLst>
              <a:gd name="adj1" fmla="val 48083"/>
              <a:gd name="adj2" fmla="val -74407"/>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smtClean="0">
                <a:solidFill>
                  <a:schemeClr val="dk1"/>
                </a:solidFill>
              </a:rPr>
              <a:t>“</a:t>
            </a:r>
            <a:r>
              <a:rPr lang="en-US" sz="1050" dirty="0"/>
              <a:t>I usually do not do this because when I did in the past, my phone seemed to run even slower</a:t>
            </a:r>
            <a:r>
              <a:rPr lang="en-US" sz="1050" dirty="0" smtClean="0"/>
              <a:t>.</a:t>
            </a:r>
            <a:r>
              <a:rPr lang="en-US" sz="1050" dirty="0" smtClean="0">
                <a:solidFill>
                  <a:schemeClr val="dk1"/>
                </a:solidFill>
              </a:rPr>
              <a:t>”</a:t>
            </a:r>
            <a:endParaRPr lang="en-US" sz="1020" kern="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1106466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Purpose, Research Objectives</a:t>
            </a:r>
            <a:r>
              <a:rPr lang="en-US" dirty="0" smtClean="0"/>
              <a:t>, Approach, Reporting </a:t>
            </a:r>
            <a:r>
              <a:rPr lang="en-US" dirty="0"/>
              <a:t>Notes</a:t>
            </a:r>
          </a:p>
        </p:txBody>
      </p:sp>
      <p:sp>
        <p:nvSpPr>
          <p:cNvPr id="11" name="Rectangle 10"/>
          <p:cNvSpPr/>
          <p:nvPr/>
        </p:nvSpPr>
        <p:spPr bwMode="auto">
          <a:xfrm>
            <a:off x="3495478" y="2931943"/>
            <a:ext cx="8446917" cy="2201853"/>
          </a:xfrm>
          <a:prstGeom prst="rect">
            <a:avLst/>
          </a:prstGeom>
          <a:solidFill>
            <a:schemeClr val="bg1"/>
          </a:solidFill>
          <a:ln w="9525">
            <a:solidFill>
              <a:schemeClr val="bg1">
                <a:lumMod val="9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95000"/>
              </a:schemeClr>
            </a:contourClr>
          </a:sp3d>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endParaRPr lang="en-US" sz="1224" dirty="0">
              <a:solidFill>
                <a:schemeClr val="tx1"/>
              </a:solidFill>
              <a:ea typeface="ＭＳ Ｐゴシック" pitchFamily="-123" charset="-128"/>
              <a:cs typeface="ＭＳ Ｐゴシック" pitchFamily="-123" charset="-128"/>
            </a:endParaRPr>
          </a:p>
        </p:txBody>
      </p:sp>
      <p:sp>
        <p:nvSpPr>
          <p:cNvPr id="14" name="Text Box 4"/>
          <p:cNvSpPr txBox="1">
            <a:spLocks noChangeArrowheads="1"/>
          </p:cNvSpPr>
          <p:nvPr/>
        </p:nvSpPr>
        <p:spPr bwMode="auto">
          <a:xfrm>
            <a:off x="3495479" y="2992763"/>
            <a:ext cx="8446916" cy="2162421"/>
          </a:xfrm>
          <a:prstGeom prst="rect">
            <a:avLst/>
          </a:prstGeom>
          <a:solidFill>
            <a:schemeClr val="lt1"/>
          </a:solidFill>
          <a:ln w="9525">
            <a:noFill/>
            <a:miter lim="800000"/>
            <a:headEnd type="none" w="sm" len="sm"/>
            <a:tailEnd type="none" w="sm" len="sm"/>
          </a:ln>
          <a:effectLst/>
        </p:spPr>
        <p:txBody>
          <a:bodyPr wrap="square" lIns="93252" tIns="46626" rIns="93252" bIns="46626">
            <a:spAutoFit/>
          </a:bodyPr>
          <a:lstStyle/>
          <a:p>
            <a:pPr marL="171450" indent="-171450">
              <a:spcBef>
                <a:spcPct val="20000"/>
              </a:spcBef>
              <a:buSzPct val="130000"/>
              <a:buFont typeface="Wingdings" pitchFamily="2" charset="2"/>
              <a:buChar char="§"/>
            </a:pPr>
            <a:r>
              <a:rPr lang="en-US" sz="1200" dirty="0"/>
              <a:t>Participants were recruited via email from the comScore Online Research Panel. </a:t>
            </a:r>
          </a:p>
          <a:p>
            <a:pPr marL="171450" indent="-171450">
              <a:spcBef>
                <a:spcPct val="20000"/>
              </a:spcBef>
              <a:buSzPct val="130000"/>
              <a:buFont typeface="Wingdings" pitchFamily="2" charset="2"/>
              <a:buChar char="§"/>
            </a:pPr>
            <a:r>
              <a:rPr lang="en-US" sz="1200" dirty="0"/>
              <a:t>A one-day (24-hour) FocusSite discussions was held </a:t>
            </a:r>
            <a:r>
              <a:rPr lang="en-US" sz="1200" dirty="0" smtClean="0"/>
              <a:t>February 23, 2016. </a:t>
            </a:r>
            <a:endParaRPr lang="en-US" sz="1200" dirty="0"/>
          </a:p>
          <a:p>
            <a:pPr marL="171450" indent="-171450">
              <a:spcBef>
                <a:spcPct val="20000"/>
              </a:spcBef>
              <a:buSzPct val="130000"/>
              <a:buFont typeface="Wingdings" pitchFamily="2" charset="2"/>
              <a:buChar char="§"/>
            </a:pPr>
            <a:r>
              <a:rPr lang="en-US" sz="1200" dirty="0"/>
              <a:t>A FocusSite is a threaded online discussion which allows participants to engage in a moderated discussion over the course of the day.</a:t>
            </a:r>
          </a:p>
          <a:p>
            <a:pPr marL="171450" indent="-171450">
              <a:spcBef>
                <a:spcPct val="20000"/>
              </a:spcBef>
              <a:buSzPct val="130000"/>
              <a:buFont typeface="Wingdings" pitchFamily="2" charset="2"/>
              <a:buChar char="§"/>
            </a:pPr>
            <a:r>
              <a:rPr lang="en-US" sz="1200" dirty="0"/>
              <a:t>A total of </a:t>
            </a:r>
            <a:r>
              <a:rPr lang="en-US" sz="1200" dirty="0" smtClean="0"/>
              <a:t>57 </a:t>
            </a:r>
            <a:r>
              <a:rPr lang="en-US" sz="1200" dirty="0"/>
              <a:t>people participated in the discussion</a:t>
            </a:r>
            <a:r>
              <a:rPr lang="en-US" sz="1200" dirty="0" smtClean="0"/>
              <a:t>.</a:t>
            </a:r>
          </a:p>
          <a:p>
            <a:pPr marL="171450" indent="-171450">
              <a:spcBef>
                <a:spcPct val="20000"/>
              </a:spcBef>
              <a:buSzPct val="130000"/>
              <a:buFont typeface="Wingdings" pitchFamily="2" charset="2"/>
              <a:buChar char="§"/>
            </a:pPr>
            <a:r>
              <a:rPr lang="en-US" sz="1200" dirty="0"/>
              <a:t>All participants </a:t>
            </a:r>
            <a:r>
              <a:rPr lang="en-US" sz="1200" dirty="0" smtClean="0"/>
              <a:t>were 18+, own a PC and mobile device, be frequent internet users, and took action to protect themselves online including using an Ad </a:t>
            </a:r>
            <a:r>
              <a:rPr lang="en-US" sz="1200" dirty="0"/>
              <a:t>B</a:t>
            </a:r>
            <a:r>
              <a:rPr lang="en-US" sz="1200" dirty="0" smtClean="0"/>
              <a:t>locker.</a:t>
            </a:r>
            <a:endParaRPr lang="en-US" sz="1200" dirty="0"/>
          </a:p>
          <a:p>
            <a:pPr marL="174862" indent="-174862">
              <a:spcBef>
                <a:spcPct val="20000"/>
              </a:spcBef>
              <a:buSzPct val="130000"/>
              <a:buFont typeface="Wingdings" pitchFamily="2" charset="2"/>
              <a:buChar char="§"/>
            </a:pPr>
            <a:r>
              <a:rPr lang="en-US" sz="1200" dirty="0"/>
              <a:t>Participants committed to participate at least 90 minutes over the </a:t>
            </a:r>
            <a:r>
              <a:rPr lang="en-US" sz="1200" dirty="0" smtClean="0"/>
              <a:t>course </a:t>
            </a:r>
            <a:r>
              <a:rPr lang="en-US" sz="1200" dirty="0"/>
              <a:t>of the day, returning to the </a:t>
            </a:r>
            <a:r>
              <a:rPr lang="en-US" sz="1200" dirty="0" smtClean="0"/>
              <a:t>discussion as </a:t>
            </a:r>
            <a:r>
              <a:rPr lang="en-US" sz="1200" dirty="0"/>
              <a:t>new questions, probes, and other participant comments were added throughout the day.</a:t>
            </a:r>
          </a:p>
          <a:p>
            <a:pPr marL="174862" indent="-174862">
              <a:spcBef>
                <a:spcPct val="20000"/>
              </a:spcBef>
              <a:buSzPct val="130000"/>
              <a:buFont typeface="Wingdings" pitchFamily="2" charset="2"/>
              <a:buChar char="§"/>
            </a:pPr>
            <a:r>
              <a:rPr lang="en-US" sz="1200" dirty="0"/>
              <a:t>All participants reside in the USA and received $50 as an incentive for participation.</a:t>
            </a:r>
          </a:p>
        </p:txBody>
      </p:sp>
      <p:sp>
        <p:nvSpPr>
          <p:cNvPr id="15" name="Rectangle 14"/>
          <p:cNvSpPr/>
          <p:nvPr/>
        </p:nvSpPr>
        <p:spPr bwMode="auto">
          <a:xfrm>
            <a:off x="3489491" y="1020562"/>
            <a:ext cx="8446917" cy="592509"/>
          </a:xfrm>
          <a:prstGeom prst="rect">
            <a:avLst/>
          </a:prstGeom>
          <a:solidFill>
            <a:schemeClr val="bg1"/>
          </a:solidFill>
          <a:ln w="9525">
            <a:solidFill>
              <a:schemeClr val="bg1">
                <a:lumMod val="9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95000"/>
              </a:schemeClr>
            </a:contourClr>
          </a:sp3d>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endParaRPr lang="en-US" sz="1224" dirty="0">
              <a:solidFill>
                <a:schemeClr val="tx1"/>
              </a:solidFill>
              <a:latin typeface="Arial" pitchFamily="-123" charset="0"/>
              <a:ea typeface="ＭＳ Ｐゴシック" pitchFamily="-123" charset="-128"/>
              <a:cs typeface="ＭＳ Ｐゴシック" pitchFamily="-123" charset="-128"/>
            </a:endParaRPr>
          </a:p>
        </p:txBody>
      </p:sp>
      <p:sp>
        <p:nvSpPr>
          <p:cNvPr id="17" name="Rectangle 2"/>
          <p:cNvSpPr>
            <a:spLocks noChangeArrowheads="1"/>
          </p:cNvSpPr>
          <p:nvPr/>
        </p:nvSpPr>
        <p:spPr bwMode="auto">
          <a:xfrm>
            <a:off x="927783" y="1004531"/>
            <a:ext cx="2128006" cy="59797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67" tIns="34984" rIns="34984" bIns="69967" numCol="1" spcCol="0" rtlCol="0" fromWordArt="0" anchor="ctr" anchorCtr="0" forceAA="0" compatLnSpc="1">
            <a:prstTxWarp prst="textNoShape">
              <a:avLst/>
            </a:prstTxWarp>
            <a:noAutofit/>
          </a:bodyPr>
          <a:lstStyle/>
          <a:p>
            <a:pPr defTabSz="699433" fontAlgn="base">
              <a:spcBef>
                <a:spcPct val="0"/>
              </a:spcBef>
              <a:spcAft>
                <a:spcPct val="0"/>
              </a:spcAft>
            </a:pPr>
            <a:r>
              <a:rPr lang="en-US" sz="2244" dirty="0"/>
              <a:t>Purpose</a:t>
            </a:r>
            <a:endParaRPr lang="en-US" sz="2244" b="1" spc="-39"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5"/>
          <p:cNvSpPr>
            <a:spLocks noChangeArrowheads="1"/>
          </p:cNvSpPr>
          <p:nvPr/>
        </p:nvSpPr>
        <p:spPr bwMode="auto">
          <a:xfrm>
            <a:off x="3495479" y="1033262"/>
            <a:ext cx="8446916" cy="463495"/>
          </a:xfrm>
          <a:prstGeom prst="rect">
            <a:avLst/>
          </a:prstGeom>
          <a:solidFill>
            <a:schemeClr val="lt1"/>
          </a:solidFill>
          <a:ln w="9525" algn="ctr">
            <a:noFill/>
            <a:miter lim="800000"/>
            <a:headEnd/>
            <a:tailEnd/>
          </a:ln>
          <a:effectLst/>
        </p:spPr>
        <p:txBody>
          <a:bodyPr wrap="square" lIns="91784" tIns="46626" rIns="91784" bIns="46626">
            <a:spAutoFit/>
          </a:bodyPr>
          <a:lstStyle/>
          <a:p>
            <a:pPr marL="174862" indent="-174862">
              <a:buFont typeface="Wingdings" panose="05000000000000000000" pitchFamily="2" charset="2"/>
              <a:buChar char="§"/>
            </a:pPr>
            <a:r>
              <a:rPr lang="en-US" sz="1200" dirty="0" smtClean="0"/>
              <a:t>The Future of Privacy Forum (FPF) would like to better </a:t>
            </a:r>
            <a:r>
              <a:rPr lang="en-US" sz="1200" dirty="0"/>
              <a:t>understand consumers’ general online and privacy habits among Ad Blocker </a:t>
            </a:r>
            <a:r>
              <a:rPr lang="en-US" sz="1200" dirty="0" smtClean="0"/>
              <a:t>users.</a:t>
            </a:r>
            <a:endParaRPr lang="en-US" sz="1200" dirty="0"/>
          </a:p>
        </p:txBody>
      </p:sp>
      <p:sp>
        <p:nvSpPr>
          <p:cNvPr id="24" name="Rectangle 23"/>
          <p:cNvSpPr/>
          <p:nvPr/>
        </p:nvSpPr>
        <p:spPr bwMode="auto">
          <a:xfrm>
            <a:off x="3489491" y="1656764"/>
            <a:ext cx="8446917" cy="1201212"/>
          </a:xfrm>
          <a:prstGeom prst="rect">
            <a:avLst/>
          </a:prstGeom>
          <a:solidFill>
            <a:schemeClr val="bg1"/>
          </a:solidFill>
          <a:ln w="9525">
            <a:solidFill>
              <a:schemeClr val="bg1">
                <a:lumMod val="9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95000"/>
              </a:schemeClr>
            </a:contourClr>
          </a:sp3d>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endParaRPr lang="en-US" sz="1224" dirty="0">
              <a:solidFill>
                <a:schemeClr val="tx1"/>
              </a:solidFill>
              <a:latin typeface="Arial" pitchFamily="-123" charset="0"/>
              <a:ea typeface="ＭＳ Ｐゴシック" pitchFamily="-123" charset="-128"/>
              <a:cs typeface="ＭＳ Ｐゴシック" pitchFamily="-123" charset="-128"/>
            </a:endParaRPr>
          </a:p>
        </p:txBody>
      </p:sp>
      <p:sp>
        <p:nvSpPr>
          <p:cNvPr id="25" name="Rectangle 2"/>
          <p:cNvSpPr>
            <a:spLocks noChangeArrowheads="1"/>
          </p:cNvSpPr>
          <p:nvPr/>
        </p:nvSpPr>
        <p:spPr bwMode="auto">
          <a:xfrm>
            <a:off x="927783" y="1635296"/>
            <a:ext cx="2128006" cy="12191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67" tIns="34984" rIns="34984" bIns="69967" numCol="1" spcCol="0" rtlCol="0" fromWordArt="0" anchor="ctr" anchorCtr="0" forceAA="0" compatLnSpc="1">
            <a:prstTxWarp prst="textNoShape">
              <a:avLst/>
            </a:prstTxWarp>
            <a:noAutofit/>
          </a:bodyPr>
          <a:lstStyle/>
          <a:p>
            <a:r>
              <a:rPr lang="en-US" sz="2244" dirty="0" smtClean="0"/>
              <a:t>Research </a:t>
            </a:r>
            <a:r>
              <a:rPr lang="en-US" sz="2244" dirty="0"/>
              <a:t>Objectives</a:t>
            </a:r>
          </a:p>
        </p:txBody>
      </p:sp>
      <p:sp>
        <p:nvSpPr>
          <p:cNvPr id="26" name="Rectangle 3"/>
          <p:cNvSpPr>
            <a:spLocks noChangeArrowheads="1"/>
          </p:cNvSpPr>
          <p:nvPr/>
        </p:nvSpPr>
        <p:spPr bwMode="auto">
          <a:xfrm>
            <a:off x="927783" y="2925986"/>
            <a:ext cx="2128006" cy="2229198"/>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67" tIns="34984" rIns="34984" bIns="69967" numCol="1" spcCol="0" rtlCol="0" fromWordArt="0" anchor="ctr" anchorCtr="0" forceAA="0" compatLnSpc="1">
            <a:prstTxWarp prst="textNoShape">
              <a:avLst/>
            </a:prstTxWarp>
            <a:noAutofit/>
          </a:bodyPr>
          <a:lstStyle/>
          <a:p>
            <a:pPr defTabSz="699433" fontAlgn="base">
              <a:spcBef>
                <a:spcPct val="0"/>
              </a:spcBef>
              <a:spcAft>
                <a:spcPct val="0"/>
              </a:spcAft>
            </a:pPr>
            <a:r>
              <a:rPr lang="en-US" sz="2244" dirty="0"/>
              <a:t>Approach</a:t>
            </a:r>
            <a:endParaRPr lang="en-US" sz="2244" b="1" spc="-39"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5"/>
          <p:cNvSpPr>
            <a:spLocks noChangeArrowheads="1"/>
          </p:cNvSpPr>
          <p:nvPr/>
        </p:nvSpPr>
        <p:spPr bwMode="auto">
          <a:xfrm>
            <a:off x="3489492" y="1728222"/>
            <a:ext cx="8446916" cy="1017492"/>
          </a:xfrm>
          <a:prstGeom prst="rect">
            <a:avLst/>
          </a:prstGeom>
          <a:solidFill>
            <a:schemeClr val="lt1"/>
          </a:solidFill>
          <a:ln w="9525" algn="ctr">
            <a:noFill/>
            <a:miter lim="800000"/>
            <a:headEnd/>
            <a:tailEnd/>
          </a:ln>
          <a:effectLst/>
        </p:spPr>
        <p:txBody>
          <a:bodyPr wrap="square" lIns="91784" tIns="46626" rIns="91784" bIns="46626">
            <a:spAutoFit/>
          </a:bodyPr>
          <a:lstStyle/>
          <a:p>
            <a:pPr marL="174862" indent="-174862">
              <a:buFont typeface="Wingdings" panose="05000000000000000000" pitchFamily="2" charset="2"/>
              <a:buChar char="§"/>
            </a:pPr>
            <a:r>
              <a:rPr lang="en-US" sz="1200" dirty="0"/>
              <a:t>Better understand consumers’ view of advertising and online targeted </a:t>
            </a:r>
            <a:r>
              <a:rPr lang="en-US" sz="1200" dirty="0" smtClean="0"/>
              <a:t>advertising.</a:t>
            </a:r>
            <a:endParaRPr lang="en-US" sz="1200" dirty="0"/>
          </a:p>
          <a:p>
            <a:pPr marL="174862" indent="-174862">
              <a:buFont typeface="Wingdings" panose="05000000000000000000" pitchFamily="2" charset="2"/>
              <a:buChar char="§"/>
            </a:pPr>
            <a:r>
              <a:rPr lang="en-US" sz="1200" dirty="0" smtClean="0"/>
              <a:t>Better understand what motivates consumers  to protect themselves online and the actions to do so.</a:t>
            </a:r>
          </a:p>
          <a:p>
            <a:pPr marL="174862" indent="-174862">
              <a:buFont typeface="Wingdings" panose="05000000000000000000" pitchFamily="2" charset="2"/>
              <a:buChar char="§"/>
            </a:pPr>
            <a:r>
              <a:rPr lang="en-US" sz="1200" dirty="0" smtClean="0"/>
              <a:t>Examine attitudes and motivations of using Ad Blocker software.</a:t>
            </a:r>
          </a:p>
          <a:p>
            <a:pPr marL="174862" indent="-174862">
              <a:buFont typeface="Wingdings" panose="05000000000000000000" pitchFamily="2" charset="2"/>
              <a:buChar char="§"/>
            </a:pPr>
            <a:r>
              <a:rPr lang="en-US" sz="1200" dirty="0" smtClean="0"/>
              <a:t>Examine what a web site may be able to do to improve visitors trust in their management of collection and use of personal data.</a:t>
            </a:r>
          </a:p>
        </p:txBody>
      </p:sp>
      <p:sp>
        <p:nvSpPr>
          <p:cNvPr id="28" name="Rectangle 27"/>
          <p:cNvSpPr/>
          <p:nvPr/>
        </p:nvSpPr>
        <p:spPr bwMode="auto">
          <a:xfrm>
            <a:off x="3495478" y="5246058"/>
            <a:ext cx="8446917" cy="967512"/>
          </a:xfrm>
          <a:prstGeom prst="rect">
            <a:avLst/>
          </a:prstGeom>
          <a:solidFill>
            <a:schemeClr val="bg1"/>
          </a:solidFill>
          <a:ln w="9525">
            <a:solidFill>
              <a:schemeClr val="bg1">
                <a:lumMod val="9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95000"/>
              </a:schemeClr>
            </a:contourClr>
          </a:sp3d>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endParaRPr lang="en-US" sz="1224" dirty="0">
              <a:solidFill>
                <a:schemeClr val="tx1"/>
              </a:solidFill>
              <a:ea typeface="ＭＳ Ｐゴシック" pitchFamily="-123" charset="-128"/>
              <a:cs typeface="ＭＳ Ｐゴシック" pitchFamily="-123" charset="-128"/>
            </a:endParaRPr>
          </a:p>
        </p:txBody>
      </p:sp>
      <p:sp>
        <p:nvSpPr>
          <p:cNvPr id="29" name="Text Box 4"/>
          <p:cNvSpPr txBox="1">
            <a:spLocks noChangeArrowheads="1"/>
          </p:cNvSpPr>
          <p:nvPr/>
        </p:nvSpPr>
        <p:spPr bwMode="auto">
          <a:xfrm>
            <a:off x="3495479" y="5306877"/>
            <a:ext cx="8446916" cy="943626"/>
          </a:xfrm>
          <a:prstGeom prst="rect">
            <a:avLst/>
          </a:prstGeom>
          <a:solidFill>
            <a:schemeClr val="lt1"/>
          </a:solidFill>
          <a:ln w="9525">
            <a:noFill/>
            <a:miter lim="800000"/>
            <a:headEnd type="none" w="sm" len="sm"/>
            <a:tailEnd type="none" w="sm" len="sm"/>
          </a:ln>
          <a:effectLst/>
        </p:spPr>
        <p:txBody>
          <a:bodyPr wrap="square" lIns="93252" tIns="46626" rIns="93252" bIns="46626">
            <a:spAutoFit/>
          </a:bodyPr>
          <a:lstStyle/>
          <a:p>
            <a:pPr marL="173243" indent="-173243">
              <a:spcBef>
                <a:spcPct val="20000"/>
              </a:spcBef>
              <a:buSzPct val="130000"/>
              <a:buFont typeface="Wingdings" pitchFamily="2" charset="2"/>
              <a:buChar char="§"/>
              <a:defRPr/>
            </a:pPr>
            <a:r>
              <a:rPr lang="en-US" sz="1200" dirty="0"/>
              <a:t>The following documents are appended to this report: </a:t>
            </a:r>
          </a:p>
          <a:p>
            <a:pPr marL="639542" lvl="2" indent="-173243">
              <a:spcBef>
                <a:spcPct val="20000"/>
              </a:spcBef>
              <a:buSzPct val="130000"/>
              <a:buFont typeface="Wingdings" pitchFamily="2" charset="2"/>
              <a:buChar char="§"/>
              <a:defRPr/>
            </a:pPr>
            <a:r>
              <a:rPr lang="en-US" sz="1200" dirty="0"/>
              <a:t>Participant profile, discussion guide, and transcript of the group discussion.</a:t>
            </a:r>
          </a:p>
          <a:p>
            <a:pPr marL="173243" indent="-173243">
              <a:spcBef>
                <a:spcPct val="20000"/>
              </a:spcBef>
              <a:buSzPct val="130000"/>
              <a:buFont typeface="Wingdings" pitchFamily="2" charset="2"/>
              <a:buChar char="§"/>
              <a:defRPr/>
            </a:pPr>
            <a:r>
              <a:rPr lang="en-US" sz="1200" dirty="0"/>
              <a:t>Throughout this report, participants’ comments are presented </a:t>
            </a:r>
            <a:r>
              <a:rPr lang="en-US" sz="1200" dirty="0" smtClean="0"/>
              <a:t>verbatim.</a:t>
            </a:r>
          </a:p>
          <a:p>
            <a:pPr marL="173243" indent="-173243">
              <a:spcBef>
                <a:spcPct val="20000"/>
              </a:spcBef>
              <a:buSzPct val="130000"/>
              <a:buFont typeface="Wingdings" pitchFamily="2" charset="2"/>
              <a:buChar char="§"/>
              <a:defRPr/>
            </a:pPr>
            <a:r>
              <a:rPr lang="en-US" sz="1200" dirty="0" smtClean="0"/>
              <a:t>Please consider this information qualitative and directional only.</a:t>
            </a:r>
            <a:endParaRPr lang="en-US" sz="1200" dirty="0"/>
          </a:p>
        </p:txBody>
      </p:sp>
      <p:sp>
        <p:nvSpPr>
          <p:cNvPr id="30" name="Rectangle 3"/>
          <p:cNvSpPr>
            <a:spLocks noChangeArrowheads="1"/>
          </p:cNvSpPr>
          <p:nvPr/>
        </p:nvSpPr>
        <p:spPr bwMode="auto">
          <a:xfrm>
            <a:off x="927783" y="5216004"/>
            <a:ext cx="2128006" cy="99756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67" tIns="34984" rIns="34984" bIns="69967" numCol="1" spcCol="0" rtlCol="0" fromWordArt="0" anchor="ctr" anchorCtr="0" forceAA="0" compatLnSpc="1">
            <a:prstTxWarp prst="textNoShape">
              <a:avLst/>
            </a:prstTxWarp>
            <a:noAutofit/>
          </a:bodyPr>
          <a:lstStyle/>
          <a:p>
            <a:r>
              <a:rPr lang="en-US" sz="2244" dirty="0"/>
              <a:t>Reporting </a:t>
            </a:r>
          </a:p>
          <a:p>
            <a:r>
              <a:rPr lang="en-US" sz="2244" dirty="0"/>
              <a:t>Notes</a:t>
            </a:r>
            <a:endParaRPr lang="en-US" sz="2244" b="1" spc="-39"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162462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Online Protection</a:t>
            </a:r>
            <a:endParaRPr lang="en-US" dirty="0"/>
          </a:p>
        </p:txBody>
      </p:sp>
    </p:spTree>
    <p:extLst>
      <p:ext uri="{BB962C8B-B14F-4D97-AF65-F5344CB8AC3E}">
        <p14:creationId xmlns:p14="http://schemas.microsoft.com/office/powerpoint/2010/main" val="41152504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66" y="139559"/>
            <a:ext cx="11883743" cy="1143000"/>
          </a:xfrm>
        </p:spPr>
        <p:txBody>
          <a:bodyPr/>
          <a:lstStyle/>
          <a:p>
            <a:r>
              <a:rPr lang="en-US" sz="2400" kern="1200" dirty="0">
                <a:ea typeface="+mn-ea"/>
              </a:rPr>
              <a:t>Interest was high for additional privacy controls that could restrict ads, cookies, or browser histories from collecting </a:t>
            </a:r>
            <a:r>
              <a:rPr lang="en-US" sz="2400" kern="1200" dirty="0" smtClean="0">
                <a:ea typeface="+mn-ea"/>
              </a:rPr>
              <a:t>online </a:t>
            </a:r>
            <a:r>
              <a:rPr lang="en-US" sz="2400" kern="1200" dirty="0">
                <a:ea typeface="+mn-ea"/>
              </a:rPr>
              <a:t>behavior, but participants </a:t>
            </a:r>
            <a:r>
              <a:rPr lang="en-US" sz="2400" kern="1200" dirty="0" smtClean="0">
                <a:ea typeface="+mn-ea"/>
              </a:rPr>
              <a:t>were split </a:t>
            </a:r>
            <a:r>
              <a:rPr lang="en-US" sz="2400" kern="1200" dirty="0">
                <a:ea typeface="+mn-ea"/>
              </a:rPr>
              <a:t>in their willingness to pay for these benefits.</a:t>
            </a:r>
          </a:p>
        </p:txBody>
      </p:sp>
      <p:sp>
        <p:nvSpPr>
          <p:cNvPr id="6" name="Oval Callout 5"/>
          <p:cNvSpPr/>
          <p:nvPr/>
        </p:nvSpPr>
        <p:spPr>
          <a:xfrm>
            <a:off x="582480" y="4652402"/>
            <a:ext cx="2111039" cy="688054"/>
          </a:xfrm>
          <a:prstGeom prst="wedgeEllipseCallout">
            <a:avLst>
              <a:gd name="adj1" fmla="val 14284"/>
              <a:gd name="adj2" fmla="val -400736"/>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“Yes. If it was a 100% sure thing.”</a:t>
            </a:r>
            <a:endParaRPr lang="en-US" sz="1020" i="1" kern="0" dirty="0">
              <a:solidFill>
                <a:schemeClr val="tx2"/>
              </a:solidFill>
              <a:latin typeface="Tahoma" pitchFamily="34" charset="0"/>
              <a:ea typeface="Tahoma" pitchFamily="34" charset="0"/>
              <a:cs typeface="Tahoma" pitchFamily="34" charset="0"/>
            </a:endParaRPr>
          </a:p>
        </p:txBody>
      </p:sp>
      <p:sp>
        <p:nvSpPr>
          <p:cNvPr id="8" name="Title 2"/>
          <p:cNvSpPr txBox="1">
            <a:spLocks/>
          </p:cNvSpPr>
          <p:nvPr/>
        </p:nvSpPr>
        <p:spPr>
          <a:xfrm>
            <a:off x="6499562" y="2884152"/>
            <a:ext cx="2736845" cy="376184"/>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endParaRPr lang="en-US" sz="2000" kern="0" dirty="0">
              <a:solidFill>
                <a:srgbClr val="FF0000"/>
              </a:solidFill>
            </a:endParaRPr>
          </a:p>
        </p:txBody>
      </p:sp>
      <p:sp>
        <p:nvSpPr>
          <p:cNvPr id="16" name="Oval Callout 15"/>
          <p:cNvSpPr/>
          <p:nvPr/>
        </p:nvSpPr>
        <p:spPr>
          <a:xfrm>
            <a:off x="8533952" y="5275494"/>
            <a:ext cx="3420581" cy="1027128"/>
          </a:xfrm>
          <a:prstGeom prst="wedgeEllipseCallout">
            <a:avLst>
              <a:gd name="adj1" fmla="val -32592"/>
              <a:gd name="adj2" fmla="val -325472"/>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would not pay for this option as you can usually find similar programs that would do the same for free.  For example - virus protection, etc.”</a:t>
            </a:r>
            <a:endParaRPr lang="en-US" sz="1020" i="1" kern="0" dirty="0">
              <a:solidFill>
                <a:schemeClr val="tx2"/>
              </a:solidFill>
              <a:latin typeface="Tahoma" pitchFamily="34" charset="0"/>
              <a:ea typeface="Tahoma" pitchFamily="34" charset="0"/>
              <a:cs typeface="Tahoma" pitchFamily="34" charset="0"/>
            </a:endParaRPr>
          </a:p>
        </p:txBody>
      </p:sp>
      <p:sp>
        <p:nvSpPr>
          <p:cNvPr id="17" name="Oval Callout 16"/>
          <p:cNvSpPr/>
          <p:nvPr/>
        </p:nvSpPr>
        <p:spPr>
          <a:xfrm>
            <a:off x="2180738" y="5444940"/>
            <a:ext cx="3013584" cy="825318"/>
          </a:xfrm>
          <a:prstGeom prst="wedgeEllipseCallout">
            <a:avLst>
              <a:gd name="adj1" fmla="val -34354"/>
              <a:gd name="adj2" fmla="val -449327"/>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“Yes, if they were easy understand what exactly I am installing onto my devices”</a:t>
            </a:r>
            <a:endParaRPr lang="en-US" sz="1020" i="1" kern="0" dirty="0">
              <a:solidFill>
                <a:schemeClr val="tx2"/>
              </a:solidFill>
              <a:latin typeface="Tahoma" pitchFamily="34" charset="0"/>
              <a:ea typeface="Tahoma" pitchFamily="34" charset="0"/>
              <a:cs typeface="Tahoma" pitchFamily="34" charset="0"/>
            </a:endParaRPr>
          </a:p>
        </p:txBody>
      </p:sp>
      <p:sp>
        <p:nvSpPr>
          <p:cNvPr id="22" name="Rectangle 21"/>
          <p:cNvSpPr/>
          <p:nvPr/>
        </p:nvSpPr>
        <p:spPr>
          <a:xfrm>
            <a:off x="7771371" y="1620498"/>
            <a:ext cx="2472872" cy="430887"/>
          </a:xfrm>
          <a:prstGeom prst="rect">
            <a:avLst/>
          </a:prstGeom>
        </p:spPr>
        <p:txBody>
          <a:bodyPr wrap="square">
            <a:spAutoFit/>
          </a:bodyPr>
          <a:lstStyle/>
          <a:p>
            <a:pPr algn="ctr"/>
            <a:r>
              <a:rPr lang="en-US" dirty="0" smtClean="0">
                <a:solidFill>
                  <a:srgbClr val="FF0000"/>
                </a:solidFill>
              </a:rPr>
              <a:t>No, would not pay</a:t>
            </a:r>
            <a:endParaRPr lang="en-US" dirty="0">
              <a:solidFill>
                <a:srgbClr val="FF0000"/>
              </a:solidFill>
            </a:endParaRPr>
          </a:p>
        </p:txBody>
      </p:sp>
      <p:sp>
        <p:nvSpPr>
          <p:cNvPr id="23" name="Rectangle 22"/>
          <p:cNvSpPr/>
          <p:nvPr/>
        </p:nvSpPr>
        <p:spPr>
          <a:xfrm>
            <a:off x="1737154" y="1620499"/>
            <a:ext cx="2209557" cy="430887"/>
          </a:xfrm>
          <a:prstGeom prst="rect">
            <a:avLst/>
          </a:prstGeom>
        </p:spPr>
        <p:txBody>
          <a:bodyPr wrap="square">
            <a:spAutoFit/>
          </a:bodyPr>
          <a:lstStyle/>
          <a:p>
            <a:pPr algn="ctr"/>
            <a:r>
              <a:rPr lang="en-US" dirty="0" smtClean="0">
                <a:solidFill>
                  <a:srgbClr val="FF0000"/>
                </a:solidFill>
              </a:rPr>
              <a:t>Yes, may pay</a:t>
            </a:r>
            <a:endParaRPr lang="en-US" dirty="0">
              <a:solidFill>
                <a:srgbClr val="FF0000"/>
              </a:solidFill>
            </a:endParaRPr>
          </a:p>
        </p:txBody>
      </p:sp>
      <p:sp>
        <p:nvSpPr>
          <p:cNvPr id="13" name="Oval Callout 12"/>
          <p:cNvSpPr/>
          <p:nvPr/>
        </p:nvSpPr>
        <p:spPr>
          <a:xfrm>
            <a:off x="6333413" y="4230114"/>
            <a:ext cx="3129435" cy="944518"/>
          </a:xfrm>
          <a:prstGeom prst="wedgeEllipseCallout">
            <a:avLst>
              <a:gd name="adj1" fmla="val 30522"/>
              <a:gd name="adj2" fmla="val -264216"/>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wouldn't pay for this. If the ads were too overwhelming i would not use the site. I don't mind being </a:t>
            </a:r>
            <a:r>
              <a:rPr lang="en-US" sz="1050" dirty="0" smtClean="0">
                <a:solidFill>
                  <a:schemeClr val="dk1"/>
                </a:solidFill>
              </a:rPr>
              <a:t>tracked.”</a:t>
            </a:r>
            <a:endParaRPr lang="en-US" sz="1020" i="1" kern="0" dirty="0">
              <a:solidFill>
                <a:schemeClr val="tx2"/>
              </a:solidFill>
              <a:latin typeface="Tahoma" pitchFamily="34" charset="0"/>
              <a:ea typeface="Tahoma" pitchFamily="34" charset="0"/>
              <a:cs typeface="Tahoma" pitchFamily="34" charset="0"/>
            </a:endParaRPr>
          </a:p>
        </p:txBody>
      </p:sp>
      <p:sp>
        <p:nvSpPr>
          <p:cNvPr id="14" name="Oval Callout 13"/>
          <p:cNvSpPr/>
          <p:nvPr/>
        </p:nvSpPr>
        <p:spPr>
          <a:xfrm>
            <a:off x="9152023" y="3493422"/>
            <a:ext cx="2895640" cy="1045379"/>
          </a:xfrm>
          <a:prstGeom prst="wedgeEllipseCallout">
            <a:avLst>
              <a:gd name="adj1" fmla="val -25302"/>
              <a:gd name="adj2" fmla="val -154881"/>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“Yes I would use privacy control options to do these things.  I am not sure I would pay a fee to do this but for sure if it was free of charge.”</a:t>
            </a:r>
            <a:endParaRPr lang="en-US" sz="1020" i="1" kern="0" dirty="0">
              <a:solidFill>
                <a:schemeClr val="tx2"/>
              </a:solidFill>
              <a:latin typeface="Tahoma" pitchFamily="34" charset="0"/>
              <a:ea typeface="Tahoma" pitchFamily="34" charset="0"/>
              <a:cs typeface="Tahoma" pitchFamily="34" charset="0"/>
            </a:endParaRPr>
          </a:p>
        </p:txBody>
      </p:sp>
      <p:sp>
        <p:nvSpPr>
          <p:cNvPr id="15" name="Oval Callout 14"/>
          <p:cNvSpPr/>
          <p:nvPr/>
        </p:nvSpPr>
        <p:spPr>
          <a:xfrm>
            <a:off x="6823662" y="2807597"/>
            <a:ext cx="3420581" cy="636615"/>
          </a:xfrm>
          <a:prstGeom prst="wedgeEllipseCallout">
            <a:avLst>
              <a:gd name="adj1" fmla="val 2998"/>
              <a:gd name="adj2" fmla="val -146538"/>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don't know if I would pay for it, but it sounds nice</a:t>
            </a:r>
            <a:r>
              <a:rPr lang="en-US" sz="1050" dirty="0" smtClean="0">
                <a:solidFill>
                  <a:schemeClr val="dk1"/>
                </a:solidFill>
              </a:rPr>
              <a:t>.”</a:t>
            </a:r>
            <a:endParaRPr lang="en-US" sz="1020" i="1" kern="0" dirty="0">
              <a:solidFill>
                <a:schemeClr val="tx2"/>
              </a:solidFill>
              <a:latin typeface="Tahoma" pitchFamily="34" charset="0"/>
              <a:ea typeface="Tahoma" pitchFamily="34" charset="0"/>
              <a:cs typeface="Tahoma" pitchFamily="34" charset="0"/>
            </a:endParaRPr>
          </a:p>
        </p:txBody>
      </p:sp>
      <p:sp>
        <p:nvSpPr>
          <p:cNvPr id="5" name="Oval Callout 4"/>
          <p:cNvSpPr/>
          <p:nvPr/>
        </p:nvSpPr>
        <p:spPr>
          <a:xfrm>
            <a:off x="2253738" y="3493422"/>
            <a:ext cx="3425534" cy="1275639"/>
          </a:xfrm>
          <a:prstGeom prst="wedgeEllipseCallout">
            <a:avLst>
              <a:gd name="adj1" fmla="val -27209"/>
              <a:gd name="adj2" fmla="val -149563"/>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might consider a small fee --- if it really worked but somehow I would think a new software would be developed to overcome even that because companies want your information to target you.”</a:t>
            </a:r>
            <a:endParaRPr lang="en-US" sz="1020" i="1" kern="0" dirty="0">
              <a:solidFill>
                <a:schemeClr val="tx2"/>
              </a:solidFill>
              <a:latin typeface="Tahoma" pitchFamily="34" charset="0"/>
              <a:ea typeface="Tahoma" pitchFamily="34" charset="0"/>
              <a:cs typeface="Tahoma" pitchFamily="34" charset="0"/>
            </a:endParaRPr>
          </a:p>
        </p:txBody>
      </p:sp>
      <p:sp>
        <p:nvSpPr>
          <p:cNvPr id="12" name="Oval Callout 11"/>
          <p:cNvSpPr/>
          <p:nvPr/>
        </p:nvSpPr>
        <p:spPr>
          <a:xfrm>
            <a:off x="625103" y="2487961"/>
            <a:ext cx="3111271" cy="713954"/>
          </a:xfrm>
          <a:prstGeom prst="wedgeEllipseCallout">
            <a:avLst>
              <a:gd name="adj1" fmla="val 6151"/>
              <a:gd name="adj2" fmla="val -101105"/>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050" dirty="0">
                <a:solidFill>
                  <a:schemeClr val="dk1"/>
                </a:solidFill>
              </a:rPr>
              <a:t>“I might, if it really worked and kept my information private and blocked all ads.”</a:t>
            </a:r>
            <a:endParaRPr lang="en-US" sz="1020" i="1" kern="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24928279"/>
      </p:ext>
    </p:extLst>
  </p:cSld>
  <p:clrMapOvr>
    <a:masterClrMapping/>
  </p:clrMapOvr>
  <p:transition xmlns:p14="http://schemas.microsoft.com/office/powerpoint/2010/mai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26454489"/>
              </p:ext>
            </p:extLst>
          </p:nvPr>
        </p:nvGraphicFramePr>
        <p:xfrm>
          <a:off x="478971" y="1802135"/>
          <a:ext cx="11393715" cy="3722365"/>
        </p:xfrm>
        <a:graphic>
          <a:graphicData uri="http://schemas.openxmlformats.org/drawingml/2006/table">
            <a:tbl>
              <a:tblPr firstRow="1" bandRow="1">
                <a:tableStyleId>{5C22544A-7EE6-4342-B048-85BDC9FD1C3A}</a:tableStyleId>
              </a:tblPr>
              <a:tblGrid>
                <a:gridCol w="2443013"/>
                <a:gridCol w="8950702"/>
              </a:tblGrid>
              <a:tr h="426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771734">
                <a:tc>
                  <a:txBody>
                    <a:bodyPr/>
                    <a:lstStyle/>
                    <a:p>
                      <a:r>
                        <a:rPr lang="en-US" sz="1400" dirty="0" smtClean="0"/>
                        <a:t>Participants wanted to know what was happening with their personal information.</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Transparency is key!  I feel better about you tracking me if I know about it and can find what you do with my information.  I assume all collect info, so be upfront.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Transparency is always a good thing. But how do you know for sure that they are only using your info as they say they are?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Transparency up front would at least give the visitor the option to either continue on or bypass the site depending on their comfort level of having their information used…..</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yes, transparent is important. I don't want to have to scope out and read the fine print. Just be upfront and honest with 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Transparency is key.  It needs to be a trusted and honorable site.  If not --- my laptop will not even allow you to move on to surf the site.</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24000">
                <a:tc>
                  <a:txBody>
                    <a:bodyPr/>
                    <a:lstStyle/>
                    <a:p>
                      <a:r>
                        <a:rPr lang="en-US" sz="1400" dirty="0" smtClean="0">
                          <a:solidFill>
                            <a:schemeClr val="dk1"/>
                          </a:solidFill>
                          <a:latin typeface="+mn-lt"/>
                          <a:ea typeface="+mn-ea"/>
                          <a:cs typeface="+mn-cs"/>
                        </a:rPr>
                        <a:t>Participants expected that any personally identifiable information would</a:t>
                      </a:r>
                      <a:r>
                        <a:rPr lang="en-US" sz="1400" baseline="0" dirty="0" smtClean="0">
                          <a:solidFill>
                            <a:schemeClr val="dk1"/>
                          </a:solidFill>
                          <a:latin typeface="+mn-lt"/>
                          <a:ea typeface="+mn-ea"/>
                          <a:cs typeface="+mn-cs"/>
                        </a:rPr>
                        <a:t> be </a:t>
                      </a:r>
                      <a:r>
                        <a:rPr lang="en-US" sz="1400" dirty="0" smtClean="0">
                          <a:solidFill>
                            <a:schemeClr val="dk1"/>
                          </a:solidFill>
                          <a:latin typeface="+mn-lt"/>
                          <a:ea typeface="+mn-ea"/>
                          <a:cs typeface="+mn-cs"/>
                        </a:rPr>
                        <a:t>kept safe and confidential.</a:t>
                      </a:r>
                      <a:endParaRPr lang="en-US" sz="14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don't think there is a way to use my info and me trust them l places always say they don't sell your info or use it for other purpose but I still get unsolicited junk mail email and phone calls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nothing the reality is they sell your personal information to the highest bidder and even if they went as far as to tell you what was sold and to who it doesn't change the fact that the place that bought it isn't going to have that same level of communication…..</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If it was guaranteed that they wouldn't sell any of my information that they collected on me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Keep my information safe, that is my biggest concern, not selling my information to third parties.</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itle 1"/>
          <p:cNvSpPr txBox="1">
            <a:spLocks/>
          </p:cNvSpPr>
          <p:nvPr/>
        </p:nvSpPr>
        <p:spPr>
          <a:xfrm>
            <a:off x="276366" y="189070"/>
            <a:ext cx="11883743" cy="1143000"/>
          </a:xfrm>
          <a:prstGeom prst="rect">
            <a:avLst/>
          </a:prstGeom>
        </p:spPr>
        <p:txBody>
          <a:bodyPr vert="horz" lIns="111026" tIns="0" rIns="111026" bIns="55513" rtlCol="0" anchor="ctr" anchorCtr="0">
            <a:noAutofit/>
          </a:bodyPr>
          <a:lstStyle>
            <a:lvl1pPr eaLnBrk="1" hangingPunct="1">
              <a:defRPr sz="3200" b="1">
                <a:solidFill>
                  <a:schemeClr val="tx2"/>
                </a:solidFill>
                <a:latin typeface="+mn-lt"/>
                <a:cs typeface="Arial"/>
              </a:defRPr>
            </a:lvl1pPr>
          </a:lstStyle>
          <a:p>
            <a:pPr defTabSz="914400"/>
            <a:r>
              <a:rPr lang="en-US" sz="2400" dirty="0" smtClean="0"/>
              <a:t>In order to build visitor trust, sites must be transparent with what is being collected and why, and should avoid sharing personal information collected from users.</a:t>
            </a:r>
            <a:endParaRPr lang="en-US" sz="2400" dirty="0"/>
          </a:p>
        </p:txBody>
      </p:sp>
    </p:spTree>
    <p:extLst>
      <p:ext uri="{BB962C8B-B14F-4D97-AF65-F5344CB8AC3E}">
        <p14:creationId xmlns:p14="http://schemas.microsoft.com/office/powerpoint/2010/main" val="1669110534"/>
      </p:ext>
    </p:extLst>
  </p:cSld>
  <p:clrMapOvr>
    <a:masterClrMapping/>
  </p:clrMapOvr>
  <p:transition xmlns:p14="http://schemas.microsoft.com/office/powerpoint/2010/mai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70538309"/>
              </p:ext>
            </p:extLst>
          </p:nvPr>
        </p:nvGraphicFramePr>
        <p:xfrm>
          <a:off x="311732" y="2433931"/>
          <a:ext cx="11393715" cy="4075462"/>
        </p:xfrm>
        <a:graphic>
          <a:graphicData uri="http://schemas.openxmlformats.org/drawingml/2006/table">
            <a:tbl>
              <a:tblPr firstRow="1" bandRow="1">
                <a:tableStyleId>{5C22544A-7EE6-4342-B048-85BDC9FD1C3A}</a:tableStyleId>
              </a:tblPr>
              <a:tblGrid>
                <a:gridCol w="2443013"/>
                <a:gridCol w="8950702"/>
              </a:tblGrid>
              <a:tr h="3639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23262">
                <a:tc>
                  <a:txBody>
                    <a:bodyPr/>
                    <a:lstStyle/>
                    <a:p>
                      <a:pPr>
                        <a:lnSpc>
                          <a:spcPct val="100000"/>
                        </a:lnSpc>
                        <a:spcAft>
                          <a:spcPts val="1000"/>
                        </a:spcAft>
                      </a:pPr>
                      <a:r>
                        <a:rPr lang="en-US" sz="1400" dirty="0" smtClean="0">
                          <a:solidFill>
                            <a:schemeClr val="dk1"/>
                          </a:solidFill>
                          <a:latin typeface="+mn-lt"/>
                          <a:ea typeface="+mn-ea"/>
                          <a:cs typeface="+mn-cs"/>
                        </a:rPr>
                        <a:t>Some participants are wary of “third party seals” in</a:t>
                      </a:r>
                      <a:r>
                        <a:rPr lang="en-US" sz="1400" baseline="0" dirty="0" smtClean="0">
                          <a:solidFill>
                            <a:schemeClr val="dk1"/>
                          </a:solidFill>
                          <a:latin typeface="+mn-lt"/>
                          <a:ea typeface="+mn-ea"/>
                          <a:cs typeface="+mn-cs"/>
                        </a:rPr>
                        <a:t> general.</a:t>
                      </a:r>
                      <a:endParaRPr lang="en-US" sz="14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seals don't really do anything for me its like when you go to the super market and you see all these seals on various products the seals are a way of selling the product plain and simple they are purchased and created for that purpose and another site could so the same thing these seals don't give me confidence that a site is safe just like a seal wouldn't get me to buy a product at the store. Plain and simple just a marketing tool</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I'm always leery of any "third party" involvement.</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99983">
                <a:tc>
                  <a:txBody>
                    <a:bodyPr/>
                    <a:lstStyle/>
                    <a:p>
                      <a:pPr>
                        <a:lnSpc>
                          <a:spcPct val="100000"/>
                        </a:lnSpc>
                        <a:spcAft>
                          <a:spcPts val="1000"/>
                        </a:spcAft>
                      </a:pPr>
                      <a:r>
                        <a:rPr lang="en-US" sz="1400" dirty="0" smtClean="0">
                          <a:solidFill>
                            <a:schemeClr val="dk1"/>
                          </a:solidFill>
                          <a:latin typeface="+mn-lt"/>
                          <a:ea typeface="+mn-ea"/>
                          <a:cs typeface="+mn-cs"/>
                        </a:rPr>
                        <a:t>Being from a known trusted third party would have a positive impact on some visitors.</a:t>
                      </a:r>
                      <a:endParaRPr lang="en-US" sz="14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It would certainly lend more credence to their claim they are not collecting data for advertising purposes.  Depending on who the third party is that giving the "seal of approval”</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trust the BBB........if a site has it on i tend to check it out with the BBB</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Yes, if I could verify that the "seal" was authentic and the trusted third part  was operating independently of any of the commercial interests that they were monitoring</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99983">
                <a:tc>
                  <a:txBody>
                    <a:bodyPr/>
                    <a:lstStyle/>
                    <a:p>
                      <a:pPr marL="0" marR="0" indent="0" defTabSz="914400" eaLnBrk="1" fontAlgn="auto" latinLnBrk="0" hangingPunct="1">
                        <a:lnSpc>
                          <a:spcPct val="100000"/>
                        </a:lnSpc>
                        <a:spcBef>
                          <a:spcPts val="0"/>
                        </a:spcBef>
                        <a:spcAft>
                          <a:spcPts val="1000"/>
                        </a:spcAft>
                        <a:buClrTx/>
                        <a:buSzTx/>
                        <a:buFontTx/>
                        <a:buNone/>
                        <a:tabLst/>
                        <a:defRPr/>
                      </a:pPr>
                      <a:r>
                        <a:rPr lang="en-US" sz="1400" dirty="0" smtClean="0">
                          <a:solidFill>
                            <a:schemeClr val="dk1"/>
                          </a:solidFill>
                          <a:latin typeface="+mn-lt"/>
                          <a:ea typeface="+mn-ea"/>
                          <a:cs typeface="+mn-cs"/>
                        </a:rPr>
                        <a:t>Some others would question the legitimacy or value if standards for use are set too low.</a:t>
                      </a: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No. There are a lot of "seals" out there that are not legit. Even some that are legit are from organizations that get paid by the producers of products and services, so the verification is basically worthless in my opinion.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The seal could be fake. A lot of sites use the BBB on the page and it's not even an approved seal for the site from the BBB</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wouldn't trust any.  I think they are given out way to easily, not really trusted or tested</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 seal really can be used by anyone. Not impressed by it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For all we know they paid somebody off for that seal </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1"/>
          <p:cNvSpPr txBox="1">
            <a:spLocks/>
          </p:cNvSpPr>
          <p:nvPr/>
        </p:nvSpPr>
        <p:spPr>
          <a:xfrm>
            <a:off x="167184" y="128294"/>
            <a:ext cx="12269291" cy="1354976"/>
          </a:xfrm>
          <a:prstGeom prst="rect">
            <a:avLst/>
          </a:prstGeom>
        </p:spPr>
        <p:txBody>
          <a:bodyPr vert="horz" lIns="111026" tIns="0" rIns="111026" bIns="55513" rtlCol="0" anchor="ctr" anchorCtr="0">
            <a:noAutofit/>
          </a:bodyPr>
          <a:lstStyle>
            <a:lvl1pPr eaLnBrk="1" hangingPunct="1">
              <a:defRPr sz="3200" b="1">
                <a:solidFill>
                  <a:schemeClr val="tx2"/>
                </a:solidFill>
                <a:latin typeface="+mn-lt"/>
                <a:cs typeface="Arial"/>
              </a:defRPr>
            </a:lvl1pPr>
          </a:lstStyle>
          <a:p>
            <a:pPr defTabSz="457200">
              <a:spcBef>
                <a:spcPts val="1200"/>
              </a:spcBef>
              <a:spcAft>
                <a:spcPts val="1200"/>
              </a:spcAft>
              <a:defRPr/>
            </a:pPr>
            <a:r>
              <a:rPr lang="en-US" sz="2800" dirty="0"/>
              <a:t>A third party “seal” indicating that a site </a:t>
            </a:r>
            <a:r>
              <a:rPr lang="en-US" sz="2800" dirty="0" smtClean="0"/>
              <a:t>met </a:t>
            </a:r>
            <a:r>
              <a:rPr lang="en-US" sz="2800" dirty="0"/>
              <a:t>specific data collection and personal data use standards would be ignored or </a:t>
            </a:r>
            <a:r>
              <a:rPr lang="en-US" sz="2800" dirty="0" smtClean="0"/>
              <a:t>have little value to most </a:t>
            </a:r>
            <a:r>
              <a:rPr lang="en-US" sz="2800" dirty="0"/>
              <a:t>participants. </a:t>
            </a:r>
          </a:p>
        </p:txBody>
      </p:sp>
      <p:sp>
        <p:nvSpPr>
          <p:cNvPr id="9" name="Rectangle 8"/>
          <p:cNvSpPr/>
          <p:nvPr/>
        </p:nvSpPr>
        <p:spPr>
          <a:xfrm>
            <a:off x="224646" y="1564195"/>
            <a:ext cx="12107053" cy="707886"/>
          </a:xfrm>
          <a:prstGeom prst="rect">
            <a:avLst/>
          </a:prstGeom>
        </p:spPr>
        <p:txBody>
          <a:bodyPr wrap="square">
            <a:spAutoFit/>
          </a:bodyPr>
          <a:lstStyle/>
          <a:p>
            <a:r>
              <a:rPr lang="en-US" sz="2000" i="1" dirty="0" smtClean="0"/>
              <a:t>If </a:t>
            </a:r>
            <a:r>
              <a:rPr lang="en-US" sz="2000" i="1" dirty="0"/>
              <a:t>the seal was from </a:t>
            </a:r>
            <a:r>
              <a:rPr lang="en-US" sz="2000" i="1" dirty="0" smtClean="0"/>
              <a:t>a well </a:t>
            </a:r>
            <a:r>
              <a:rPr lang="en-US" sz="2000" i="1" dirty="0"/>
              <a:t>known and trusted third </a:t>
            </a:r>
            <a:r>
              <a:rPr lang="en-US" sz="2000" i="1" dirty="0" smtClean="0"/>
              <a:t>party some may find it helpful, but others would still wonder if the site had authorization to use the seal or if the requirements to earn the seal were too lax.</a:t>
            </a:r>
            <a:endParaRPr lang="en-US" sz="2000" i="1" dirty="0"/>
          </a:p>
        </p:txBody>
      </p:sp>
    </p:spTree>
    <p:extLst>
      <p:ext uri="{BB962C8B-B14F-4D97-AF65-F5344CB8AC3E}">
        <p14:creationId xmlns:p14="http://schemas.microsoft.com/office/powerpoint/2010/main" val="46258337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4146521"/>
              </p:ext>
            </p:extLst>
          </p:nvPr>
        </p:nvGraphicFramePr>
        <p:xfrm>
          <a:off x="260553" y="2125283"/>
          <a:ext cx="11393715" cy="3894517"/>
        </p:xfrm>
        <a:graphic>
          <a:graphicData uri="http://schemas.openxmlformats.org/drawingml/2006/table">
            <a:tbl>
              <a:tblPr firstRow="1" bandRow="1">
                <a:tableStyleId>{5C22544A-7EE6-4342-B048-85BDC9FD1C3A}</a:tableStyleId>
              </a:tblPr>
              <a:tblGrid>
                <a:gridCol w="2443013"/>
                <a:gridCol w="8950702"/>
              </a:tblGrid>
              <a:tr h="3639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663698">
                <a:tc>
                  <a:txBody>
                    <a:bodyPr/>
                    <a:lstStyle/>
                    <a:p>
                      <a:pPr>
                        <a:lnSpc>
                          <a:spcPct val="100000"/>
                        </a:lnSpc>
                        <a:spcAft>
                          <a:spcPts val="1000"/>
                        </a:spcAft>
                      </a:pPr>
                      <a:r>
                        <a:rPr lang="en-US" sz="1400" dirty="0" smtClean="0">
                          <a:solidFill>
                            <a:schemeClr val="dk1"/>
                          </a:solidFill>
                          <a:latin typeface="+mn-lt"/>
                          <a:ea typeface="+mn-ea"/>
                          <a:cs typeface="+mn-cs"/>
                        </a:rPr>
                        <a:t>Only a few participants knew this icon represented Adchoices.</a:t>
                      </a:r>
                      <a:endParaRPr lang="en-US" sz="14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Adchoices. You can actually set advertising preferences in ads with that icon. I don't, though. I don't see many ads using an adblocker</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this is ad choice and i have spent hours trying to get this stuff off my PC, once it installs and believe me it does it without your consent now you see ads from websites you been to, i remember downloading malwear bites just to get rid of this. Alot of big sites use this my AOL email uses this hard to avoid and believe me i try</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It's the Ad Choices icon. My ad blocker hides everything with it on there, so I never see it much less interact with it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Adchoices..  hmmm.  Still not interested.  I am on the internet for a specific reason - and sometimes wasting time on facebook and pinterest.  But, I have no desire to look at ads or click on an icon to get more information</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866900">
                <a:tc>
                  <a:txBody>
                    <a:bodyPr/>
                    <a:lstStyle/>
                    <a:p>
                      <a:pPr>
                        <a:lnSpc>
                          <a:spcPct val="100000"/>
                        </a:lnSpc>
                        <a:spcAft>
                          <a:spcPts val="1000"/>
                        </a:spcAft>
                      </a:pPr>
                      <a:r>
                        <a:rPr lang="en-US" sz="1400" dirty="0" smtClean="0">
                          <a:solidFill>
                            <a:schemeClr val="dk1"/>
                          </a:solidFill>
                          <a:latin typeface="+mn-lt"/>
                          <a:ea typeface="+mn-ea"/>
                          <a:cs typeface="+mn-cs"/>
                        </a:rPr>
                        <a:t>Guesses as to what this icon means were varied, sometimes with a negative connotation.</a:t>
                      </a:r>
                      <a:endParaRPr lang="en-US" sz="14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I'm guessing that something is at risk.</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believe this is a warning sign usually the color red</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believe it's an icon telling you that you're being tracked and your online behavior is targeted</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I'm not sure whether it's good or bad, so I don't know whether I would avoid it or not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Isn't that the logo for an online ad agency?</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could guess i stands for internet?</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thought that was the fast forward button!!</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itle 1"/>
          <p:cNvSpPr>
            <a:spLocks noGrp="1"/>
          </p:cNvSpPr>
          <p:nvPr>
            <p:ph type="title"/>
          </p:nvPr>
        </p:nvSpPr>
        <p:spPr>
          <a:xfrm>
            <a:off x="260553" y="203165"/>
            <a:ext cx="10823434" cy="1143000"/>
          </a:xfrm>
        </p:spPr>
        <p:txBody>
          <a:bodyPr/>
          <a:lstStyle/>
          <a:p>
            <a:pPr algn="l" defTabSz="457200" rtl="0">
              <a:spcBef>
                <a:spcPts val="1200"/>
              </a:spcBef>
              <a:spcAft>
                <a:spcPts val="1200"/>
              </a:spcAft>
              <a:defRPr/>
            </a:pPr>
            <a:r>
              <a:rPr lang="en-US" sz="2800" dirty="0" smtClean="0"/>
              <a:t>Participants were generally unfamiliar with the Adchoices icon.</a:t>
            </a:r>
            <a:endParaRPr lang="en-US" sz="2800" dirty="0"/>
          </a:p>
        </p:txBody>
      </p:sp>
      <p:pic>
        <p:nvPicPr>
          <p:cNvPr id="7" name="Rb3b37bd2345a4a50" descr="Image ReferenceID" title="Click to view">
            <a:hlinkClick r:id="rId3" tooltip="Click to view"/>
          </p:cNvPr>
          <p:cNvPicPr/>
          <p:nvPr/>
        </p:nvPicPr>
        <p:blipFill rotWithShape="1">
          <a:blip r:embed="rId4"/>
          <a:srcRect l="9870" t="19832" r="11301" b="19358"/>
          <a:stretch/>
        </p:blipFill>
        <p:spPr>
          <a:xfrm>
            <a:off x="10933457" y="193208"/>
            <a:ext cx="1441621" cy="1112108"/>
          </a:xfrm>
          <a:prstGeom prst="rect">
            <a:avLst/>
          </a:prstGeom>
          <a:ln w="14400" cmpd="sng">
            <a:solidFill>
              <a:srgbClr val="D3D3D3"/>
            </a:solidFill>
            <a:miter lim="800000"/>
          </a:ln>
          <a:effectLst>
            <a:outerShdw blurRad="50800" dist="63500" dir="2700000" algn="tl" rotWithShape="0">
              <a:schemeClr val="phClr">
                <a:alpha val="40000"/>
                <a:satMod val="175000"/>
              </a:schemeClr>
            </a:outerShdw>
          </a:effectLst>
        </p:spPr>
      </p:pic>
    </p:spTree>
    <p:extLst>
      <p:ext uri="{BB962C8B-B14F-4D97-AF65-F5344CB8AC3E}">
        <p14:creationId xmlns:p14="http://schemas.microsoft.com/office/powerpoint/2010/main" val="184086186"/>
      </p:ext>
    </p:extLst>
  </p:cSld>
  <p:clrMapOvr>
    <a:masterClrMapping/>
  </p:clrMapOvr>
  <p:transition xmlns:p14="http://schemas.microsoft.com/office/powerpoint/2010/mai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66" y="186104"/>
            <a:ext cx="11883743" cy="1591896"/>
          </a:xfrm>
        </p:spPr>
        <p:txBody>
          <a:bodyPr anchor="t"/>
          <a:lstStyle/>
          <a:p>
            <a:r>
              <a:rPr lang="en-US" sz="2400" kern="1200" dirty="0" smtClean="0">
                <a:ea typeface="+mn-ea"/>
              </a:rPr>
              <a:t>Given the wide array of free online content sources very few participants were willing to pay for newspaper articles online.</a:t>
            </a:r>
            <a:endParaRPr lang="en-US" sz="2400" kern="1200" dirty="0">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val="3395770956"/>
              </p:ext>
            </p:extLst>
          </p:nvPr>
        </p:nvGraphicFramePr>
        <p:xfrm>
          <a:off x="478971" y="1560835"/>
          <a:ext cx="11393715" cy="3061965"/>
        </p:xfrm>
        <a:graphic>
          <a:graphicData uri="http://schemas.openxmlformats.org/drawingml/2006/table">
            <a:tbl>
              <a:tblPr firstRow="1" bandRow="1">
                <a:tableStyleId>{5C22544A-7EE6-4342-B048-85BDC9FD1C3A}</a:tableStyleId>
              </a:tblPr>
              <a:tblGrid>
                <a:gridCol w="2443013"/>
                <a:gridCol w="8950702"/>
              </a:tblGrid>
              <a:tr h="426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771734">
                <a:tc>
                  <a:txBody>
                    <a:bodyPr/>
                    <a:lstStyle/>
                    <a:p>
                      <a:r>
                        <a:rPr lang="en-US" sz="1400" dirty="0" smtClean="0"/>
                        <a:t>Free sources</a:t>
                      </a:r>
                      <a:r>
                        <a:rPr lang="en-US" sz="1400" baseline="0" dirty="0" smtClean="0"/>
                        <a:t> are generally available, negating the need for paid subscriptions.</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do not pay for any website as most of the information is available in other ways - such as the actual paper delivery.  I don't think I would pay for any of these services.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don't currently subscribe to any websites that require payment. I doubt I would pay for extra content, since I can find so much content I need on the internet for free, so I just don't see a need to pay for it.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No I do not subscribe to any of them. I would never consider paying because there will always be some place to get information for free.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No I don't, and I probably wouldn't ever pay to read their content when I can probably browse around the internet and find the same information free.</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63600">
                <a:tc>
                  <a:txBody>
                    <a:bodyPr/>
                    <a:lstStyle/>
                    <a:p>
                      <a:r>
                        <a:rPr lang="en-US" sz="1400" dirty="0" smtClean="0"/>
                        <a:t>Only</a:t>
                      </a:r>
                      <a:r>
                        <a:rPr lang="en-US" sz="1400" baseline="0" dirty="0" smtClean="0"/>
                        <a:t> a few participants indicated willingness to </a:t>
                      </a:r>
                      <a:r>
                        <a:rPr lang="en-US" sz="1400" dirty="0" smtClean="0"/>
                        <a:t>pay.</a:t>
                      </a:r>
                      <a:endParaRPr lang="en-US" sz="1400" dirty="0"/>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would only if that was the only place to get that particular content, and I wanted it bad enough.</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don't currently subscribe to any, but I might somewhere down the line.</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39061492"/>
      </p:ext>
    </p:extLst>
  </p:cSld>
  <p:clrMapOvr>
    <a:masterClrMapping/>
  </p:clrMapOvr>
  <p:transition xmlns:p14="http://schemas.microsoft.com/office/powerpoint/2010/mai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Views Towards Advertising</a:t>
            </a:r>
            <a:endParaRPr lang="en-US" dirty="0"/>
          </a:p>
        </p:txBody>
      </p:sp>
    </p:spTree>
    <p:extLst>
      <p:ext uri="{BB962C8B-B14F-4D97-AF65-F5344CB8AC3E}">
        <p14:creationId xmlns:p14="http://schemas.microsoft.com/office/powerpoint/2010/main" val="42695243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4434451"/>
              </p:ext>
            </p:extLst>
          </p:nvPr>
        </p:nvGraphicFramePr>
        <p:xfrm>
          <a:off x="478971" y="1828801"/>
          <a:ext cx="11393715" cy="4486274"/>
        </p:xfrm>
        <a:graphic>
          <a:graphicData uri="http://schemas.openxmlformats.org/drawingml/2006/table">
            <a:tbl>
              <a:tblPr firstRow="1" bandRow="1">
                <a:tableStyleId>{5C22544A-7EE6-4342-B048-85BDC9FD1C3A}</a:tableStyleId>
              </a:tblPr>
              <a:tblGrid>
                <a:gridCol w="2443013"/>
                <a:gridCol w="8950702"/>
              </a:tblGrid>
              <a:tr h="4215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167123">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Most participants</a:t>
                      </a:r>
                      <a:r>
                        <a:rPr lang="en-US" sz="1400" kern="1200" baseline="0" dirty="0" smtClean="0">
                          <a:solidFill>
                            <a:schemeClr val="dk1"/>
                          </a:solidFill>
                          <a:latin typeface="+mn-lt"/>
                          <a:ea typeface="+mn-ea"/>
                          <a:cs typeface="+mn-cs"/>
                        </a:rPr>
                        <a:t> enjoyed ads that were humorous and visually appealing.</a:t>
                      </a:r>
                      <a:endParaRPr lang="en-US" sz="1400" kern="1200" dirty="0" smtClean="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enjoy advertising that includes humor and a twist or beautiful cinematography.</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There are some with catchy songs or that are funny, that draw my attention.</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…sometimes they can be very entertaining and informative.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Advertising is generally annoying unless the content is actually funny or different</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647391">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Many participants</a:t>
                      </a:r>
                      <a:r>
                        <a:rPr lang="en-US" sz="1400" kern="1200" baseline="0" dirty="0" smtClean="0">
                          <a:solidFill>
                            <a:schemeClr val="dk1"/>
                          </a:solidFill>
                          <a:latin typeface="+mn-lt"/>
                          <a:ea typeface="+mn-ea"/>
                          <a:cs typeface="+mn-cs"/>
                        </a:rPr>
                        <a:t> agreed that online ads, particularly pop-up ads, were intrusive to their experience.</a:t>
                      </a:r>
                      <a:endParaRPr lang="en-US" sz="1400" kern="12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Pop up ads are the worst because it will slow down my computer and hinder what I am trying to accomplish.</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online ads tend to also pop-up at annoying times and block the content i am trying to view.</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am weary of clicking on pop up adds because I have gotten trojons in the past from doing so</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some of these ads are really intrusive, some can't be clicked away, some try installing things.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...pop ups are inexcusible and I consciously avoid returning to sites that use them-- espescially mobile sites.  Equally annoying are video ads with sound that hold up the loading of content</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50168">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DVRs were coveted for many reasons,</a:t>
                      </a:r>
                      <a:r>
                        <a:rPr lang="en-US" sz="1400" kern="1200" baseline="0" dirty="0" smtClean="0">
                          <a:solidFill>
                            <a:schemeClr val="dk1"/>
                          </a:solidFill>
                          <a:latin typeface="+mn-lt"/>
                          <a:ea typeface="+mn-ea"/>
                          <a:cs typeface="+mn-cs"/>
                        </a:rPr>
                        <a:t> including the ability to skip over the advertisements.</a:t>
                      </a:r>
                      <a:endParaRPr lang="en-US" sz="1400" kern="12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We use our DVR to be able to record shows and watch them at a different time.  Being able to skip past the commercials is a huge added perk!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mostly DVR shows for later viewing and fast forward through the commercials.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can see the commercial while I am forwarding the dvr when I see something that interests me I will stop. But mostly to skip commercials. </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164760"/>
            <a:ext cx="11887200" cy="1054443"/>
          </a:xfrm>
        </p:spPr>
        <p:txBody>
          <a:bodyPr anchor="t"/>
          <a:lstStyle/>
          <a:p>
            <a:pPr defTabSz="466298">
              <a:spcBef>
                <a:spcPts val="1224"/>
              </a:spcBef>
              <a:spcAft>
                <a:spcPts val="1224"/>
              </a:spcAft>
              <a:defRPr/>
            </a:pPr>
            <a:r>
              <a:rPr lang="en-US" sz="2800" dirty="0"/>
              <a:t>Participants may enjoy some humorous or catchy ads, but often avoided them by recording shows and using Ad Blocking programs.</a:t>
            </a:r>
            <a:endParaRPr lang="en-US" sz="2800" dirty="0">
              <a:solidFill>
                <a:schemeClr val="tx1"/>
              </a:solidFill>
            </a:endParaRPr>
          </a:p>
        </p:txBody>
      </p:sp>
    </p:spTree>
    <p:extLst>
      <p:ext uri="{BB962C8B-B14F-4D97-AF65-F5344CB8AC3E}">
        <p14:creationId xmlns:p14="http://schemas.microsoft.com/office/powerpoint/2010/main" val="292526292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8015587"/>
              </p:ext>
            </p:extLst>
          </p:nvPr>
        </p:nvGraphicFramePr>
        <p:xfrm>
          <a:off x="478971" y="1657816"/>
          <a:ext cx="11393715" cy="3559576"/>
        </p:xfrm>
        <a:graphic>
          <a:graphicData uri="http://schemas.openxmlformats.org/drawingml/2006/table">
            <a:tbl>
              <a:tblPr firstRow="1" bandRow="1">
                <a:tableStyleId>{5C22544A-7EE6-4342-B048-85BDC9FD1C3A}</a:tableStyleId>
              </a:tblPr>
              <a:tblGrid>
                <a:gridCol w="2443013"/>
                <a:gridCol w="8950702"/>
              </a:tblGrid>
              <a:tr h="6386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81501">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Compared to online</a:t>
                      </a:r>
                      <a:r>
                        <a:rPr lang="en-US" sz="1400" kern="1200" baseline="0" dirty="0" smtClean="0">
                          <a:solidFill>
                            <a:schemeClr val="dk1"/>
                          </a:solidFill>
                          <a:latin typeface="+mn-lt"/>
                          <a:ea typeface="+mn-ea"/>
                          <a:cs typeface="+mn-cs"/>
                        </a:rPr>
                        <a:t> ads, participants find print and television ads to be less annoying.</a:t>
                      </a:r>
                      <a:endParaRPr lang="en-US" sz="1400" kern="12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notice that I pay more attention to ads in printed material</a:t>
                      </a:r>
                      <a:r>
                        <a:rPr lang="en-US" sz="1100" kern="1200" baseline="0" dirty="0" smtClean="0">
                          <a:solidFill>
                            <a:schemeClr val="dk1"/>
                          </a:solidFill>
                          <a:effectLst/>
                          <a:latin typeface="+mn-lt"/>
                          <a:ea typeface="+mn-ea"/>
                          <a:cs typeface="+mn-cs"/>
                        </a:rPr>
                        <a:t> … maybe because I find them more honest and not thrown in my face. </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Print media i can just look at and if not interested just turn the page, while on line slows my system down and takes my time as it is harder to get rid of.</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 I tend to enjoy ads in magazines, and if I don't like one I can just flip the page - I'm not forced to sit there and view it, you know?</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The ads on tv are usually more interesting than the ads i see on my computer.</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My comcast has ads on the cable channels and I am fine with that. They do not feel as intrusive as a website tracking me.</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339467">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dirty="0" smtClean="0">
                          <a:solidFill>
                            <a:schemeClr val="dk1"/>
                          </a:solidFill>
                          <a:latin typeface="+mn-lt"/>
                          <a:ea typeface="+mn-ea"/>
                          <a:cs typeface="+mn-cs"/>
                        </a:rPr>
                        <a:t>TV</a:t>
                      </a:r>
                      <a:r>
                        <a:rPr lang="en-US" sz="1400" kern="1200" baseline="0" dirty="0" smtClean="0">
                          <a:solidFill>
                            <a:schemeClr val="dk1"/>
                          </a:solidFill>
                          <a:latin typeface="+mn-lt"/>
                          <a:ea typeface="+mn-ea"/>
                          <a:cs typeface="+mn-cs"/>
                        </a:rPr>
                        <a:t> ads do not change the viewing behavior of most participants, as most choose to skip the ads with their DVR.</a:t>
                      </a:r>
                      <a:endParaRPr lang="en-US" sz="1400" kern="1200" dirty="0">
                        <a:solidFill>
                          <a:schemeClr val="dk1"/>
                        </a:solidFill>
                        <a:latin typeface="+mn-lt"/>
                        <a:ea typeface="+mn-ea"/>
                        <a:cs typeface="+mn-cs"/>
                      </a:endParaRP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I really don't take any steps to control it.</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It doesn't influence my TV provider decision at all.</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The presence of ads have no effect when it comes to TV services I subscribe to. Ads don't affect me in the slightest when I view TV shows.</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Commercials don't influence my TV choices. If I don't want to see them, I can always use my DVR to record a show then fast-forward through them.</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dk1"/>
                          </a:solidFill>
                          <a:effectLst/>
                          <a:latin typeface="+mn-lt"/>
                          <a:ea typeface="+mn-ea"/>
                          <a:cs typeface="+mn-cs"/>
                        </a:rPr>
                        <a:t>The presence of ads really does not influence to any great extent what TV services I subscribe to because, at worst, the ads are a necessary evil to pay for the air time necessary to present the programming</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itle 2"/>
          <p:cNvSpPr>
            <a:spLocks noGrp="1"/>
          </p:cNvSpPr>
          <p:nvPr>
            <p:ph type="title"/>
          </p:nvPr>
        </p:nvSpPr>
        <p:spPr>
          <a:xfrm>
            <a:off x="333829" y="164760"/>
            <a:ext cx="11887200" cy="1054443"/>
          </a:xfrm>
        </p:spPr>
        <p:txBody>
          <a:bodyPr anchor="t"/>
          <a:lstStyle/>
          <a:p>
            <a:pPr defTabSz="466298">
              <a:spcBef>
                <a:spcPts val="1224"/>
              </a:spcBef>
              <a:spcAft>
                <a:spcPts val="1224"/>
              </a:spcAft>
              <a:defRPr/>
            </a:pPr>
            <a:r>
              <a:rPr lang="en-US" sz="2800" dirty="0">
                <a:solidFill>
                  <a:schemeClr val="tx1"/>
                </a:solidFill>
              </a:rPr>
              <a:t>Print and TV ads </a:t>
            </a:r>
            <a:r>
              <a:rPr lang="en-US" sz="2800" dirty="0" smtClean="0">
                <a:solidFill>
                  <a:schemeClr val="tx1"/>
                </a:solidFill>
              </a:rPr>
              <a:t>were generally </a:t>
            </a:r>
            <a:r>
              <a:rPr lang="en-US" sz="2800" dirty="0">
                <a:solidFill>
                  <a:schemeClr val="tx1"/>
                </a:solidFill>
              </a:rPr>
              <a:t>thought of as less annoying than online ads</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282546967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2334760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Executive Summary</a:t>
            </a:r>
            <a:endParaRPr lang="en-US" dirty="0"/>
          </a:p>
        </p:txBody>
      </p:sp>
    </p:spTree>
    <p:extLst>
      <p:ext uri="{BB962C8B-B14F-4D97-AF65-F5344CB8AC3E}">
        <p14:creationId xmlns:p14="http://schemas.microsoft.com/office/powerpoint/2010/main" val="10901332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8363" y="814345"/>
            <a:ext cx="11111258" cy="5623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40822" y="141316"/>
            <a:ext cx="11720945" cy="561885"/>
          </a:xfrm>
          <a:prstGeom prst="rect">
            <a:avLst/>
          </a:prstGeom>
          <a:noFill/>
        </p:spPr>
        <p:txBody>
          <a:bodyPr wrap="square" rtlCol="0">
            <a:spAutoFit/>
          </a:bodyPr>
          <a:lstStyle/>
          <a:p>
            <a:pPr defTabSz="914400">
              <a:lnSpc>
                <a:spcPct val="120000"/>
              </a:lnSpc>
              <a:spcBef>
                <a:spcPts val="729"/>
              </a:spcBef>
            </a:pPr>
            <a:r>
              <a:rPr lang="en-US" sz="2800" b="1" dirty="0">
                <a:solidFill>
                  <a:srgbClr val="000000"/>
                </a:solidFill>
                <a:cs typeface="Arial"/>
              </a:rPr>
              <a:t>Appendix – Discussion Group Interface</a:t>
            </a:r>
          </a:p>
        </p:txBody>
      </p:sp>
      <p:sp>
        <p:nvSpPr>
          <p:cNvPr id="4" name="TextBox 3"/>
          <p:cNvSpPr txBox="1"/>
          <p:nvPr/>
        </p:nvSpPr>
        <p:spPr bwMode="auto">
          <a:xfrm>
            <a:off x="7514703" y="2940893"/>
            <a:ext cx="2320860" cy="978729"/>
          </a:xfrm>
          <a:prstGeom prst="rect">
            <a:avLst/>
          </a:prstGeom>
          <a:solidFill>
            <a:srgbClr val="FDE8D5"/>
          </a:solidFill>
          <a:ln w="19050" algn="ctr">
            <a:solidFill>
              <a:srgbClr val="FF0000"/>
            </a:solidFill>
            <a:miter lim="800000"/>
            <a:headEnd/>
            <a:tailEnd/>
          </a:ln>
          <a:effectLst/>
        </p:spPr>
        <p:txBody>
          <a:bodyPr wrap="square" lIns="118872" tIns="118872" rIns="118872" bIns="118872" rtlCol="0">
            <a:spAutoFit/>
          </a:bodyPr>
          <a:lstStyle/>
          <a:p>
            <a:pPr algn="l"/>
            <a:r>
              <a:rPr lang="en-US" sz="1600" b="0" dirty="0" smtClean="0">
                <a:solidFill>
                  <a:srgbClr val="FF0000"/>
                </a:solidFill>
              </a:rPr>
              <a:t>Participants were assigned anonymous usernames of birds</a:t>
            </a:r>
          </a:p>
        </p:txBody>
      </p:sp>
      <p:sp>
        <p:nvSpPr>
          <p:cNvPr id="7" name="TextBox 6"/>
          <p:cNvSpPr txBox="1"/>
          <p:nvPr/>
        </p:nvSpPr>
        <p:spPr bwMode="auto">
          <a:xfrm>
            <a:off x="238363" y="5459176"/>
            <a:ext cx="2098918" cy="978729"/>
          </a:xfrm>
          <a:prstGeom prst="rect">
            <a:avLst/>
          </a:prstGeom>
          <a:solidFill>
            <a:srgbClr val="FDE8D5"/>
          </a:solidFill>
          <a:ln w="19050" algn="ctr">
            <a:solidFill>
              <a:srgbClr val="FF0000"/>
            </a:solidFill>
            <a:miter lim="800000"/>
            <a:headEnd/>
            <a:tailEnd/>
          </a:ln>
          <a:effectLst/>
        </p:spPr>
        <p:txBody>
          <a:bodyPr wrap="square" lIns="118872" tIns="118872" rIns="118872" bIns="118872" rtlCol="0">
            <a:spAutoFit/>
          </a:bodyPr>
          <a:lstStyle/>
          <a:p>
            <a:pPr algn="l"/>
            <a:r>
              <a:rPr lang="en-US" sz="1600" b="0" dirty="0" smtClean="0">
                <a:solidFill>
                  <a:srgbClr val="FF0000"/>
                </a:solidFill>
              </a:rPr>
              <a:t>Discussion </a:t>
            </a:r>
            <a:r>
              <a:rPr lang="en-US" sz="1600" dirty="0">
                <a:solidFill>
                  <a:srgbClr val="FF0000"/>
                </a:solidFill>
              </a:rPr>
              <a:t>t</a:t>
            </a:r>
            <a:r>
              <a:rPr lang="en-US" sz="1600" b="0" dirty="0" smtClean="0">
                <a:solidFill>
                  <a:srgbClr val="FF0000"/>
                </a:solidFill>
              </a:rPr>
              <a:t>opics were posted as the group progressed</a:t>
            </a:r>
          </a:p>
        </p:txBody>
      </p:sp>
      <p:sp>
        <p:nvSpPr>
          <p:cNvPr id="8" name="TextBox 7"/>
          <p:cNvSpPr txBox="1"/>
          <p:nvPr/>
        </p:nvSpPr>
        <p:spPr bwMode="auto">
          <a:xfrm>
            <a:off x="4498689" y="4607931"/>
            <a:ext cx="1487606" cy="486287"/>
          </a:xfrm>
          <a:prstGeom prst="rect">
            <a:avLst/>
          </a:prstGeom>
          <a:solidFill>
            <a:srgbClr val="FDE8D5"/>
          </a:solidFill>
          <a:ln w="19050" algn="ctr">
            <a:solidFill>
              <a:srgbClr val="FF0000"/>
            </a:solidFill>
            <a:miter lim="800000"/>
            <a:headEnd/>
            <a:tailEnd/>
          </a:ln>
          <a:effectLst/>
        </p:spPr>
        <p:txBody>
          <a:bodyPr wrap="square" lIns="118872" tIns="118872" rIns="118872" bIns="118872" rtlCol="0">
            <a:spAutoFit/>
          </a:bodyPr>
          <a:lstStyle/>
          <a:p>
            <a:pPr algn="l"/>
            <a:r>
              <a:rPr lang="en-US" sz="1600" b="0" dirty="0" smtClean="0">
                <a:solidFill>
                  <a:srgbClr val="FF0000"/>
                </a:solidFill>
              </a:rPr>
              <a:t>Conversation</a:t>
            </a:r>
          </a:p>
        </p:txBody>
      </p:sp>
      <p:sp>
        <p:nvSpPr>
          <p:cNvPr id="9" name="TextBox 8"/>
          <p:cNvSpPr txBox="1"/>
          <p:nvPr/>
        </p:nvSpPr>
        <p:spPr bwMode="auto">
          <a:xfrm>
            <a:off x="7169464" y="949113"/>
            <a:ext cx="2601434" cy="1224951"/>
          </a:xfrm>
          <a:prstGeom prst="rect">
            <a:avLst/>
          </a:prstGeom>
          <a:solidFill>
            <a:srgbClr val="FDE8D5"/>
          </a:solidFill>
          <a:ln w="19050" algn="ctr">
            <a:solidFill>
              <a:srgbClr val="FF0000"/>
            </a:solidFill>
            <a:miter lim="800000"/>
            <a:headEnd/>
            <a:tailEnd/>
          </a:ln>
          <a:effectLst/>
        </p:spPr>
        <p:txBody>
          <a:bodyPr wrap="square" lIns="118872" tIns="118872" rIns="118872" bIns="118872" rtlCol="0">
            <a:spAutoFit/>
          </a:bodyPr>
          <a:lstStyle/>
          <a:p>
            <a:pPr algn="l"/>
            <a:r>
              <a:rPr lang="en-US" sz="1600" dirty="0" smtClean="0">
                <a:solidFill>
                  <a:srgbClr val="FF0000"/>
                </a:solidFill>
              </a:rPr>
              <a:t>Users are not able to see other responses until they answer the initial question in the discussion thread</a:t>
            </a:r>
            <a:endParaRPr lang="en-US" sz="1600" b="0" dirty="0" smtClean="0">
              <a:solidFill>
                <a:srgbClr val="FF0000"/>
              </a:solidFill>
            </a:endParaRPr>
          </a:p>
        </p:txBody>
      </p:sp>
    </p:spTree>
    <p:extLst>
      <p:ext uri="{BB962C8B-B14F-4D97-AF65-F5344CB8AC3E}">
        <p14:creationId xmlns:p14="http://schemas.microsoft.com/office/powerpoint/2010/main" val="405112646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366" y="65562"/>
            <a:ext cx="11883743" cy="769144"/>
          </a:xfrm>
        </p:spPr>
        <p:txBody>
          <a:bodyPr/>
          <a:lstStyle/>
          <a:p>
            <a:pPr algn="l" rtl="0">
              <a:lnSpc>
                <a:spcPct val="120000"/>
              </a:lnSpc>
              <a:spcBef>
                <a:spcPts val="729"/>
              </a:spcBef>
            </a:pPr>
            <a:r>
              <a:rPr lang="en-US" sz="2800" kern="1200" dirty="0">
                <a:solidFill>
                  <a:srgbClr val="000000"/>
                </a:solidFill>
                <a:ea typeface="+mn-ea"/>
              </a:rPr>
              <a:t>Appendix - Participant Profile – Group </a:t>
            </a:r>
            <a:r>
              <a:rPr lang="en-US" sz="2800" kern="1200" dirty="0" smtClean="0">
                <a:solidFill>
                  <a:srgbClr val="000000"/>
                </a:solidFill>
                <a:ea typeface="+mn-ea"/>
              </a:rPr>
              <a:t>1</a:t>
            </a:r>
            <a:endParaRPr lang="en-US" sz="2800" kern="1200" dirty="0">
              <a:solidFill>
                <a:srgbClr val="000000"/>
              </a:solidFill>
              <a:ea typeface="+mn-ea"/>
            </a:endParaRPr>
          </a:p>
        </p:txBody>
      </p:sp>
      <p:sp>
        <p:nvSpPr>
          <p:cNvPr id="6" name="Title 2"/>
          <p:cNvSpPr txBox="1">
            <a:spLocks/>
          </p:cNvSpPr>
          <p:nvPr/>
        </p:nvSpPr>
        <p:spPr>
          <a:xfrm>
            <a:off x="333829" y="5646057"/>
            <a:ext cx="11887200" cy="1756482"/>
          </a:xfrm>
          <a:prstGeom prst="rect">
            <a:avLst/>
          </a:prstGeom>
        </p:spPr>
        <p:txBody>
          <a:bodyPr vert="horz" lIns="111026" tIns="0" rIns="111026" bIns="55513" rtlCol="0" anchor="b" anchorCtr="0">
            <a:noAutofit/>
          </a:bodyPr>
          <a:lstStyle>
            <a:lvl1pPr eaLnBrk="1" hangingPunct="1">
              <a:defRPr sz="3200" b="1">
                <a:solidFill>
                  <a:schemeClr val="tx1"/>
                </a:solidFill>
                <a:latin typeface="+mn-lt"/>
                <a:cs typeface="Arial"/>
              </a:defRPr>
            </a:lvl1pPr>
          </a:lstStyle>
          <a:p>
            <a:pPr defTabSz="466298">
              <a:spcBef>
                <a:spcPts val="1224"/>
              </a:spcBef>
              <a:spcAft>
                <a:spcPts val="1224"/>
              </a:spcAft>
              <a:defRPr/>
            </a:pPr>
            <a:endParaRPr lang="en-US" sz="2000" b="0" kern="0"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121566509"/>
              </p:ext>
            </p:extLst>
          </p:nvPr>
        </p:nvGraphicFramePr>
        <p:xfrm>
          <a:off x="290558" y="1248498"/>
          <a:ext cx="5833874" cy="4282896"/>
        </p:xfrm>
        <a:graphic>
          <a:graphicData uri="http://schemas.openxmlformats.org/drawingml/2006/table">
            <a:tbl>
              <a:tblPr/>
              <a:tblGrid>
                <a:gridCol w="1078994"/>
                <a:gridCol w="914400"/>
                <a:gridCol w="731520"/>
                <a:gridCol w="3108960"/>
              </a:tblGrid>
              <a:tr h="182499">
                <a:tc>
                  <a:txBody>
                    <a:bodyPr/>
                    <a:lstStyle/>
                    <a:p>
                      <a:pPr algn="ctr" fontAlgn="b"/>
                      <a:r>
                        <a:rPr lang="en-US" sz="1100" b="1" i="0" u="none" strike="noStrike" dirty="0" smtClean="0">
                          <a:solidFill>
                            <a:srgbClr val="000000"/>
                          </a:solidFill>
                          <a:latin typeface="MS Sans Serif"/>
                          <a:ea typeface="+mn-ea"/>
                          <a:cs typeface="+mn-cs"/>
                        </a:rPr>
                        <a:t>Username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100" b="1" i="0" u="none" strike="noStrike" dirty="0" smtClean="0">
                          <a:solidFill>
                            <a:srgbClr val="000000"/>
                          </a:solidFill>
                          <a:latin typeface="MS Sans Serif"/>
                          <a:ea typeface="+mn-ea"/>
                          <a:cs typeface="+mn-cs"/>
                        </a:rPr>
                        <a:t>Gender</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rPr>
                        <a:t>Age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ea typeface="+mn-ea"/>
                          <a:cs typeface="+mn-cs"/>
                        </a:rPr>
                        <a:t>Employment Status</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74320">
                <a:tc>
                  <a:txBody>
                    <a:bodyPr/>
                    <a:lstStyle/>
                    <a:p>
                      <a:pPr algn="ctr" fontAlgn="b"/>
                      <a:r>
                        <a:rPr lang="en-US" sz="1100" b="0" i="0" u="none" strike="noStrike" dirty="0">
                          <a:effectLst/>
                          <a:latin typeface="MS Sans Serif"/>
                        </a:rPr>
                        <a:t>1anhinga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55-64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1ani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1antthrus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1antwren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1aracari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917">
                <a:tc>
                  <a:txBody>
                    <a:bodyPr/>
                    <a:lstStyle/>
                    <a:p>
                      <a:pPr algn="ctr" fontAlgn="b"/>
                      <a:r>
                        <a:rPr lang="en-US" sz="1100" b="0" i="0" u="none" strike="noStrike" dirty="0">
                          <a:effectLst/>
                          <a:latin typeface="MS Sans Serif"/>
                        </a:rPr>
                        <a:t>1barbthro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1barnowl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1becard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1bellbird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1bittern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1bluejay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1cacique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1caracara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effectLst/>
                          <a:latin typeface="MS Sans Serif"/>
                        </a:rPr>
                        <a:t>1cardinal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effectLst/>
                          <a:latin typeface="MS Sans Serif"/>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55-64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effectLst/>
                          <a:latin typeface="MS Sans Serif"/>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1catbird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19882075"/>
              </p:ext>
            </p:extLst>
          </p:nvPr>
        </p:nvGraphicFramePr>
        <p:xfrm>
          <a:off x="6488158" y="1248498"/>
          <a:ext cx="5833874" cy="4008576"/>
        </p:xfrm>
        <a:graphic>
          <a:graphicData uri="http://schemas.openxmlformats.org/drawingml/2006/table">
            <a:tbl>
              <a:tblPr/>
              <a:tblGrid>
                <a:gridCol w="1078994"/>
                <a:gridCol w="914400"/>
                <a:gridCol w="731520"/>
                <a:gridCol w="3108960"/>
              </a:tblGrid>
              <a:tr h="182499">
                <a:tc>
                  <a:txBody>
                    <a:bodyPr/>
                    <a:lstStyle/>
                    <a:p>
                      <a:pPr algn="ctr" fontAlgn="b"/>
                      <a:r>
                        <a:rPr lang="en-US" sz="1100" b="1" i="0" u="none" strike="noStrike" dirty="0" smtClean="0">
                          <a:solidFill>
                            <a:srgbClr val="000000"/>
                          </a:solidFill>
                          <a:latin typeface="MS Sans Serif"/>
                          <a:ea typeface="+mn-ea"/>
                          <a:cs typeface="+mn-cs"/>
                        </a:rPr>
                        <a:t>Username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100" b="1" i="0" u="none" strike="noStrike" dirty="0" smtClean="0">
                          <a:solidFill>
                            <a:srgbClr val="000000"/>
                          </a:solidFill>
                          <a:latin typeface="MS Sans Serif"/>
                          <a:ea typeface="+mn-ea"/>
                          <a:cs typeface="+mn-cs"/>
                        </a:rPr>
                        <a:t>Gender</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rPr>
                        <a:t>Age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ea typeface="+mn-ea"/>
                          <a:cs typeface="+mn-cs"/>
                        </a:rPr>
                        <a:t>Employment Status</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74320">
                <a:tc>
                  <a:txBody>
                    <a:bodyPr/>
                    <a:lstStyle/>
                    <a:p>
                      <a:pPr algn="ctr" fontAlgn="b"/>
                      <a:r>
                        <a:rPr lang="en-US" sz="1100" b="0" i="0" u="none" strike="noStrike" dirty="0">
                          <a:solidFill>
                            <a:schemeClr val="tx1"/>
                          </a:solidFill>
                          <a:effectLst/>
                          <a:latin typeface="MS Sans Serif"/>
                          <a:ea typeface="+mn-ea"/>
                          <a:cs typeface="+mn-cs"/>
                        </a:rPr>
                        <a:t>1chickade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1cormoran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1cotinga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1crake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1crow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55-64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917">
                <a:tc>
                  <a:txBody>
                    <a:bodyPr/>
                    <a:lstStyle/>
                    <a:p>
                      <a:pPr algn="ctr" fontAlgn="b"/>
                      <a:r>
                        <a:rPr lang="en-US" sz="1100" b="0" i="0" u="none" strike="noStrike" dirty="0">
                          <a:solidFill>
                            <a:schemeClr val="tx1"/>
                          </a:solidFill>
                          <a:effectLst/>
                          <a:latin typeface="MS Sans Serif"/>
                          <a:ea typeface="+mn-ea"/>
                          <a:cs typeface="+mn-cs"/>
                        </a:rPr>
                        <a:t>1curlew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1dacnis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1dove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1dunlin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1eagle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18-24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1egret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18-24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1elaenia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1euphonia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1falcon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399044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366" y="65562"/>
            <a:ext cx="11883743" cy="769144"/>
          </a:xfrm>
        </p:spPr>
        <p:txBody>
          <a:bodyPr/>
          <a:lstStyle/>
          <a:p>
            <a:pPr algn="l" rtl="0">
              <a:lnSpc>
                <a:spcPct val="120000"/>
              </a:lnSpc>
              <a:spcBef>
                <a:spcPts val="729"/>
              </a:spcBef>
            </a:pPr>
            <a:r>
              <a:rPr lang="en-US" sz="2800" kern="1200" dirty="0">
                <a:solidFill>
                  <a:srgbClr val="000000"/>
                </a:solidFill>
                <a:ea typeface="+mn-ea"/>
              </a:rPr>
              <a:t>Appendix - Participant Profile – Group </a:t>
            </a:r>
            <a:r>
              <a:rPr lang="en-US" sz="2800" kern="1200" dirty="0" smtClean="0">
                <a:solidFill>
                  <a:srgbClr val="000000"/>
                </a:solidFill>
                <a:ea typeface="+mn-ea"/>
              </a:rPr>
              <a:t>2</a:t>
            </a:r>
            <a:endParaRPr lang="en-US" sz="2800" kern="1200" dirty="0">
              <a:solidFill>
                <a:srgbClr val="000000"/>
              </a:solidFill>
              <a:ea typeface="+mn-ea"/>
            </a:endParaRPr>
          </a:p>
        </p:txBody>
      </p:sp>
      <p:graphicFrame>
        <p:nvGraphicFramePr>
          <p:cNvPr id="7" name="Table 6"/>
          <p:cNvGraphicFramePr>
            <a:graphicFrameLocks noGrp="1"/>
          </p:cNvGraphicFramePr>
          <p:nvPr>
            <p:extLst>
              <p:ext uri="{D42A27DB-BD31-4B8C-83A1-F6EECF244321}">
                <p14:modId xmlns:p14="http://schemas.microsoft.com/office/powerpoint/2010/main" val="2619389847"/>
              </p:ext>
            </p:extLst>
          </p:nvPr>
        </p:nvGraphicFramePr>
        <p:xfrm>
          <a:off x="290558" y="1248498"/>
          <a:ext cx="5833874" cy="4008576"/>
        </p:xfrm>
        <a:graphic>
          <a:graphicData uri="http://schemas.openxmlformats.org/drawingml/2006/table">
            <a:tbl>
              <a:tblPr/>
              <a:tblGrid>
                <a:gridCol w="1078994"/>
                <a:gridCol w="914400"/>
                <a:gridCol w="731520"/>
                <a:gridCol w="3108960"/>
              </a:tblGrid>
              <a:tr h="182499">
                <a:tc>
                  <a:txBody>
                    <a:bodyPr/>
                    <a:lstStyle/>
                    <a:p>
                      <a:pPr algn="ctr" fontAlgn="b"/>
                      <a:r>
                        <a:rPr lang="en-US" sz="1100" b="1" i="0" u="none" strike="noStrike" dirty="0" smtClean="0">
                          <a:solidFill>
                            <a:srgbClr val="000000"/>
                          </a:solidFill>
                          <a:latin typeface="MS Sans Serif"/>
                          <a:ea typeface="+mn-ea"/>
                          <a:cs typeface="+mn-cs"/>
                        </a:rPr>
                        <a:t>Username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100" b="1" i="0" u="none" strike="noStrike" dirty="0" smtClean="0">
                          <a:solidFill>
                            <a:srgbClr val="000000"/>
                          </a:solidFill>
                          <a:latin typeface="MS Sans Serif"/>
                          <a:ea typeface="+mn-ea"/>
                          <a:cs typeface="+mn-cs"/>
                        </a:rPr>
                        <a:t>Gender</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rPr>
                        <a:t>Age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ea typeface="+mn-ea"/>
                          <a:cs typeface="+mn-cs"/>
                        </a:rPr>
                        <a:t>Employment Status</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74320">
                <a:tc>
                  <a:txBody>
                    <a:bodyPr/>
                    <a:lstStyle/>
                    <a:p>
                      <a:pPr algn="ctr" fontAlgn="b"/>
                      <a:r>
                        <a:rPr lang="en-US" sz="1100" b="0" i="0" u="none" strike="noStrike" dirty="0">
                          <a:solidFill>
                            <a:schemeClr val="tx1"/>
                          </a:solidFill>
                          <a:effectLst/>
                          <a:latin typeface="MS Sans Serif"/>
                          <a:ea typeface="+mn-ea"/>
                          <a:cs typeface="+mn-cs"/>
                        </a:rPr>
                        <a:t>2flamingo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2geese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55-64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2gnatwren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2grackle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2grassqui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917">
                <a:tc>
                  <a:txBody>
                    <a:bodyPr/>
                    <a:lstStyle/>
                    <a:p>
                      <a:pPr algn="ctr" fontAlgn="b"/>
                      <a:r>
                        <a:rPr lang="en-US" sz="1100" b="0" i="0" u="none" strike="noStrike" dirty="0">
                          <a:solidFill>
                            <a:schemeClr val="tx1"/>
                          </a:solidFill>
                          <a:effectLst/>
                          <a:latin typeface="MS Sans Serif"/>
                          <a:ea typeface="+mn-ea"/>
                          <a:cs typeface="+mn-cs"/>
                        </a:rPr>
                        <a:t>2grebe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55-64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2greenlet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2grosbeak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2gull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2harrier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2hen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2heron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2ibis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2jacamar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18-24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itle 2"/>
          <p:cNvSpPr txBox="1">
            <a:spLocks/>
          </p:cNvSpPr>
          <p:nvPr/>
        </p:nvSpPr>
        <p:spPr>
          <a:xfrm>
            <a:off x="333829" y="5646057"/>
            <a:ext cx="11887200" cy="1756482"/>
          </a:xfrm>
          <a:prstGeom prst="rect">
            <a:avLst/>
          </a:prstGeom>
        </p:spPr>
        <p:txBody>
          <a:bodyPr vert="horz" lIns="111026" tIns="0" rIns="111026" bIns="55513" rtlCol="0" anchor="b" anchorCtr="0">
            <a:noAutofit/>
          </a:bodyPr>
          <a:lstStyle>
            <a:lvl1pPr eaLnBrk="1" hangingPunct="1">
              <a:defRPr sz="3200" b="1">
                <a:solidFill>
                  <a:schemeClr val="tx1"/>
                </a:solidFill>
                <a:latin typeface="+mn-lt"/>
                <a:cs typeface="Arial"/>
              </a:defRPr>
            </a:lvl1pPr>
          </a:lstStyle>
          <a:p>
            <a:pPr defTabSz="466298">
              <a:spcBef>
                <a:spcPts val="1224"/>
              </a:spcBef>
              <a:spcAft>
                <a:spcPts val="1224"/>
              </a:spcAft>
              <a:defRPr/>
            </a:pPr>
            <a:endParaRPr lang="en-US" sz="2000" b="0" kern="0"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39446743"/>
              </p:ext>
            </p:extLst>
          </p:nvPr>
        </p:nvGraphicFramePr>
        <p:xfrm>
          <a:off x="6488158" y="1248498"/>
          <a:ext cx="5833874" cy="4008576"/>
        </p:xfrm>
        <a:graphic>
          <a:graphicData uri="http://schemas.openxmlformats.org/drawingml/2006/table">
            <a:tbl>
              <a:tblPr/>
              <a:tblGrid>
                <a:gridCol w="1078994"/>
                <a:gridCol w="914400"/>
                <a:gridCol w="731520"/>
                <a:gridCol w="3108960"/>
              </a:tblGrid>
              <a:tr h="182499">
                <a:tc>
                  <a:txBody>
                    <a:bodyPr/>
                    <a:lstStyle/>
                    <a:p>
                      <a:pPr algn="ctr" fontAlgn="b"/>
                      <a:r>
                        <a:rPr lang="en-US" sz="1100" b="1" i="0" u="none" strike="noStrike" dirty="0" smtClean="0">
                          <a:solidFill>
                            <a:srgbClr val="000000"/>
                          </a:solidFill>
                          <a:latin typeface="MS Sans Serif"/>
                          <a:ea typeface="+mn-ea"/>
                          <a:cs typeface="+mn-cs"/>
                        </a:rPr>
                        <a:t>Username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1100" b="1" i="0" u="none" strike="noStrike" dirty="0" smtClean="0">
                          <a:solidFill>
                            <a:srgbClr val="000000"/>
                          </a:solidFill>
                          <a:latin typeface="MS Sans Serif"/>
                          <a:ea typeface="+mn-ea"/>
                          <a:cs typeface="+mn-cs"/>
                        </a:rPr>
                        <a:t>Gender</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rPr>
                        <a:t>Age</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MS Sans Serif"/>
                          <a:ea typeface="+mn-ea"/>
                          <a:cs typeface="+mn-cs"/>
                        </a:rPr>
                        <a:t>Employment Status</a:t>
                      </a:r>
                      <a:endParaRPr lang="en-US" sz="1100" b="1" i="0" u="none" strike="noStrike" dirty="0">
                        <a:solidFill>
                          <a:srgbClr val="000000"/>
                        </a:solidFill>
                        <a:latin typeface="MS Sans Serif"/>
                        <a:ea typeface="+mn-ea"/>
                        <a:cs typeface="+mn-cs"/>
                      </a:endParaRPr>
                    </a:p>
                  </a:txBody>
                  <a:tcPr marL="3946" marR="39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74320">
                <a:tc>
                  <a:txBody>
                    <a:bodyPr/>
                    <a:lstStyle/>
                    <a:p>
                      <a:pPr algn="ctr" fontAlgn="b"/>
                      <a:r>
                        <a:rPr lang="en-US" sz="1100" b="0" i="0" u="none" strike="noStrike" dirty="0">
                          <a:solidFill>
                            <a:schemeClr val="tx1"/>
                          </a:solidFill>
                          <a:effectLst/>
                          <a:latin typeface="MS Sans Serif"/>
                          <a:ea typeface="+mn-ea"/>
                          <a:cs typeface="+mn-cs"/>
                        </a:rPr>
                        <a:t>2jacana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2jacobin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18-24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2jay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55-64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2killdeer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2kingfish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917">
                <a:tc>
                  <a:txBody>
                    <a:bodyPr/>
                    <a:lstStyle/>
                    <a:p>
                      <a:pPr algn="ctr" fontAlgn="b"/>
                      <a:r>
                        <a:rPr lang="en-US" sz="1100" b="0" i="0" u="none" strike="noStrike" dirty="0">
                          <a:solidFill>
                            <a:schemeClr val="tx1"/>
                          </a:solidFill>
                          <a:effectLst/>
                          <a:latin typeface="MS Sans Serif"/>
                          <a:ea typeface="+mn-ea"/>
                          <a:cs typeface="+mn-cs"/>
                        </a:rPr>
                        <a:t>2kiskadee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2kite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2kiwi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45-54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 Mobile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2lapwing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2lark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2linnet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2macaw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2mallard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ctr" fontAlgn="b"/>
                      <a:r>
                        <a:rPr lang="en-US" sz="1100" b="0" i="0" u="none" strike="noStrike" dirty="0">
                          <a:solidFill>
                            <a:schemeClr val="tx1"/>
                          </a:solidFill>
                          <a:effectLst/>
                          <a:latin typeface="MS Sans Serif"/>
                          <a:ea typeface="+mn-ea"/>
                          <a:cs typeface="+mn-cs"/>
                        </a:rPr>
                        <a:t>2manakin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100" b="0" i="0" u="none" strike="noStrike" dirty="0">
                          <a:solidFill>
                            <a:schemeClr val="tx1"/>
                          </a:solidFill>
                          <a:effectLst/>
                          <a:latin typeface="MS Sans Serif"/>
                          <a:ea typeface="+mn-ea"/>
                          <a:cs typeface="+mn-cs"/>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35-44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tx1"/>
                          </a:solidFill>
                          <a:effectLst/>
                          <a:latin typeface="MS Sans Serif"/>
                          <a:ea typeface="+mn-ea"/>
                          <a:cs typeface="+mn-cs"/>
                        </a:rPr>
                        <a:t>Desktop/Laptop adblocker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0748536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47723" y="1532358"/>
            <a:ext cx="5100805" cy="9144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Click on the document icon below to view the associated file</a:t>
            </a:r>
            <a:endParaRPr lang="en-US" b="1" dirty="0"/>
          </a:p>
        </p:txBody>
      </p:sp>
      <p:sp>
        <p:nvSpPr>
          <p:cNvPr id="6" name="Rectangle 5"/>
          <p:cNvSpPr/>
          <p:nvPr/>
        </p:nvSpPr>
        <p:spPr>
          <a:xfrm>
            <a:off x="4096226" y="3217326"/>
            <a:ext cx="2377440" cy="369332"/>
          </a:xfrm>
          <a:prstGeom prst="rect">
            <a:avLst/>
          </a:prstGeom>
        </p:spPr>
        <p:txBody>
          <a:bodyPr wrap="none">
            <a:spAutoFit/>
          </a:bodyPr>
          <a:lstStyle/>
          <a:p>
            <a:r>
              <a:rPr lang="en-US" dirty="0" smtClean="0"/>
              <a:t>Discussion Guide</a:t>
            </a:r>
            <a:endParaRPr lang="en-US" dirty="0"/>
          </a:p>
        </p:txBody>
      </p:sp>
      <p:sp>
        <p:nvSpPr>
          <p:cNvPr id="7" name="Rectangle 6"/>
          <p:cNvSpPr/>
          <p:nvPr/>
        </p:nvSpPr>
        <p:spPr>
          <a:xfrm>
            <a:off x="4096226" y="4488452"/>
            <a:ext cx="1201996" cy="369332"/>
          </a:xfrm>
          <a:prstGeom prst="rect">
            <a:avLst/>
          </a:prstGeom>
        </p:spPr>
        <p:txBody>
          <a:bodyPr wrap="none">
            <a:spAutoFit/>
          </a:bodyPr>
          <a:lstStyle/>
          <a:p>
            <a:r>
              <a:rPr lang="en-US" dirty="0" smtClean="0"/>
              <a:t>Transcript</a:t>
            </a:r>
            <a:endParaRPr lang="en-US" dirty="0"/>
          </a:p>
        </p:txBody>
      </p:sp>
      <p:cxnSp>
        <p:nvCxnSpPr>
          <p:cNvPr id="8" name="Straight Connector 7"/>
          <p:cNvCxnSpPr/>
          <p:nvPr/>
        </p:nvCxnSpPr>
        <p:spPr bwMode="auto">
          <a:xfrm>
            <a:off x="2500946" y="5371582"/>
            <a:ext cx="7109460" cy="0"/>
          </a:xfrm>
          <a:prstGeom prst="line">
            <a:avLst/>
          </a:prstGeom>
          <a:noFill/>
          <a:ln w="9525" cap="flat" cmpd="sng" algn="ctr">
            <a:solidFill>
              <a:srgbClr val="FFFFFF">
                <a:lumMod val="65000"/>
              </a:srgbClr>
            </a:solidFill>
            <a:prstDash val="solid"/>
            <a:round/>
            <a:headEnd type="none" w="med" len="med"/>
            <a:tailEnd type="none" w="med" len="med"/>
          </a:ln>
          <a:effectLst/>
        </p:spPr>
      </p:cxnSp>
      <p:cxnSp>
        <p:nvCxnSpPr>
          <p:cNvPr id="9" name="Straight Connector 8"/>
          <p:cNvCxnSpPr/>
          <p:nvPr/>
        </p:nvCxnSpPr>
        <p:spPr bwMode="auto">
          <a:xfrm>
            <a:off x="2500946" y="4100358"/>
            <a:ext cx="7109460" cy="0"/>
          </a:xfrm>
          <a:prstGeom prst="line">
            <a:avLst/>
          </a:prstGeom>
          <a:noFill/>
          <a:ln w="9525" cap="flat" cmpd="sng" algn="ctr">
            <a:solidFill>
              <a:srgbClr val="FFFFFF">
                <a:lumMod val="65000"/>
              </a:srgbClr>
            </a:solidFill>
            <a:prstDash val="solid"/>
            <a:round/>
            <a:headEnd type="none" w="med" len="med"/>
            <a:tailEnd type="none" w="med" len="med"/>
          </a:ln>
          <a:effectLst/>
        </p:spPr>
      </p:cxnSp>
      <p:cxnSp>
        <p:nvCxnSpPr>
          <p:cNvPr id="10" name="Straight Connector 9"/>
          <p:cNvCxnSpPr/>
          <p:nvPr/>
        </p:nvCxnSpPr>
        <p:spPr bwMode="auto">
          <a:xfrm>
            <a:off x="2500946" y="2829134"/>
            <a:ext cx="7109460" cy="0"/>
          </a:xfrm>
          <a:prstGeom prst="line">
            <a:avLst/>
          </a:prstGeom>
          <a:noFill/>
          <a:ln w="9525" cap="flat" cmpd="sng" algn="ctr">
            <a:solidFill>
              <a:srgbClr val="FFFFFF">
                <a:lumMod val="65000"/>
              </a:srgbClr>
            </a:solidFill>
            <a:prstDash val="solid"/>
            <a:round/>
            <a:headEnd type="none" w="med" len="med"/>
            <a:tailEnd type="none" w="med" len="med"/>
          </a:ln>
          <a:effectLst/>
        </p:spPr>
      </p:cxnSp>
      <p:graphicFrame>
        <p:nvGraphicFramePr>
          <p:cNvPr id="13" name="Object 12"/>
          <p:cNvGraphicFramePr>
            <a:graphicFrameLocks noChangeAspect="1"/>
          </p:cNvGraphicFramePr>
          <p:nvPr>
            <p:extLst>
              <p:ext uri="{D42A27DB-BD31-4B8C-83A1-F6EECF244321}">
                <p14:modId xmlns:p14="http://schemas.microsoft.com/office/powerpoint/2010/main" val="3831725740"/>
              </p:ext>
            </p:extLst>
          </p:nvPr>
        </p:nvGraphicFramePr>
        <p:xfrm>
          <a:off x="7116706" y="3161934"/>
          <a:ext cx="600569" cy="1216152"/>
        </p:xfrm>
        <a:graphic>
          <a:graphicData uri="http://schemas.openxmlformats.org/presentationml/2006/ole">
            <mc:AlternateContent xmlns:mc="http://schemas.openxmlformats.org/markup-compatibility/2006">
              <mc:Choice xmlns:v="urn:schemas-microsoft-com:vml" Requires="v">
                <p:oleObj spid="_x0000_s1152" name="Document" showAsIcon="1" r:id="rId4" imgW="380880" imgH="771480" progId="Word.Document.12">
                  <p:embed/>
                </p:oleObj>
              </mc:Choice>
              <mc:Fallback>
                <p:oleObj name="Document" showAsIcon="1" r:id="rId4" imgW="380880" imgH="771480" progId="Word.Document.12">
                  <p:embed/>
                  <p:pic>
                    <p:nvPicPr>
                      <p:cNvPr id="0" name=""/>
                      <p:cNvPicPr/>
                      <p:nvPr/>
                    </p:nvPicPr>
                    <p:blipFill>
                      <a:blip r:embed="rId5"/>
                      <a:stretch>
                        <a:fillRect/>
                      </a:stretch>
                    </p:blipFill>
                    <p:spPr>
                      <a:xfrm>
                        <a:off x="7116706" y="3161934"/>
                        <a:ext cx="600569" cy="121615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03016262"/>
              </p:ext>
            </p:extLst>
          </p:nvPr>
        </p:nvGraphicFramePr>
        <p:xfrm>
          <a:off x="7111457" y="4378086"/>
          <a:ext cx="600569" cy="1216152"/>
        </p:xfrm>
        <a:graphic>
          <a:graphicData uri="http://schemas.openxmlformats.org/presentationml/2006/ole">
            <mc:AlternateContent xmlns:mc="http://schemas.openxmlformats.org/markup-compatibility/2006">
              <mc:Choice xmlns:v="urn:schemas-microsoft-com:vml" Requires="v">
                <p:oleObj spid="_x0000_s1153" name="Document" showAsIcon="1" r:id="rId7" imgW="380880" imgH="771480" progId="Word.Document.12">
                  <p:embed/>
                </p:oleObj>
              </mc:Choice>
              <mc:Fallback>
                <p:oleObj name="Document" showAsIcon="1" r:id="rId7" imgW="380880" imgH="771480" progId="Word.Document.12">
                  <p:embed/>
                  <p:pic>
                    <p:nvPicPr>
                      <p:cNvPr id="0" name=""/>
                      <p:cNvPicPr/>
                      <p:nvPr/>
                    </p:nvPicPr>
                    <p:blipFill>
                      <a:blip r:embed="rId8"/>
                      <a:stretch>
                        <a:fillRect/>
                      </a:stretch>
                    </p:blipFill>
                    <p:spPr>
                      <a:xfrm>
                        <a:off x="7111457" y="4378086"/>
                        <a:ext cx="600569" cy="1216152"/>
                      </a:xfrm>
                      <a:prstGeom prst="rect">
                        <a:avLst/>
                      </a:prstGeom>
                    </p:spPr>
                  </p:pic>
                </p:oleObj>
              </mc:Fallback>
            </mc:AlternateContent>
          </a:graphicData>
        </a:graphic>
      </p:graphicFrame>
      <p:sp>
        <p:nvSpPr>
          <p:cNvPr id="15" name="TextBox 14"/>
          <p:cNvSpPr txBox="1"/>
          <p:nvPr/>
        </p:nvSpPr>
        <p:spPr>
          <a:xfrm>
            <a:off x="340822" y="141316"/>
            <a:ext cx="11720945" cy="561885"/>
          </a:xfrm>
          <a:prstGeom prst="rect">
            <a:avLst/>
          </a:prstGeom>
          <a:noFill/>
        </p:spPr>
        <p:txBody>
          <a:bodyPr wrap="square" rtlCol="0">
            <a:spAutoFit/>
          </a:bodyPr>
          <a:lstStyle/>
          <a:p>
            <a:pPr defTabSz="914400">
              <a:lnSpc>
                <a:spcPct val="120000"/>
              </a:lnSpc>
              <a:spcBef>
                <a:spcPts val="729"/>
              </a:spcBef>
            </a:pPr>
            <a:r>
              <a:rPr lang="en-US" sz="2800" b="1" dirty="0">
                <a:solidFill>
                  <a:srgbClr val="000000"/>
                </a:solidFill>
                <a:cs typeface="Arial"/>
              </a:rPr>
              <a:t>Appendix – Digital Appendix</a:t>
            </a:r>
          </a:p>
        </p:txBody>
      </p:sp>
    </p:spTree>
    <p:extLst>
      <p:ext uri="{BB962C8B-B14F-4D97-AF65-F5344CB8AC3E}">
        <p14:creationId xmlns:p14="http://schemas.microsoft.com/office/powerpoint/2010/main" val="317836551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1725" y="774685"/>
            <a:ext cx="11947257" cy="5224333"/>
          </a:xfrm>
          <a:prstGeom prst="rect">
            <a:avLst/>
          </a:prstGeom>
          <a:solidFill>
            <a:schemeClr val="bg1"/>
          </a:solidFill>
          <a:ln w="9525">
            <a:solidFill>
              <a:schemeClr val="bg1">
                <a:lumMod val="9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95000"/>
              </a:schemeClr>
            </a:contourClr>
          </a:sp3d>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endParaRPr lang="en-US" sz="1224" dirty="0">
              <a:solidFill>
                <a:schemeClr val="tx1"/>
              </a:solidFill>
              <a:latin typeface="Arial" pitchFamily="-123" charset="0"/>
              <a:ea typeface="ＭＳ Ｐゴシック" pitchFamily="-123" charset="-128"/>
              <a:cs typeface="ＭＳ Ｐゴシック" pitchFamily="-123" charset="-128"/>
            </a:endParaRPr>
          </a:p>
        </p:txBody>
      </p:sp>
      <p:sp>
        <p:nvSpPr>
          <p:cNvPr id="3075" name="Rectangle 2"/>
          <p:cNvSpPr>
            <a:spLocks noGrp="1" noChangeArrowheads="1"/>
          </p:cNvSpPr>
          <p:nvPr>
            <p:ph type="title"/>
          </p:nvPr>
        </p:nvSpPr>
        <p:spPr/>
        <p:txBody>
          <a:bodyPr/>
          <a:lstStyle/>
          <a:p>
            <a:r>
              <a:rPr lang="en-US" dirty="0"/>
              <a:t>Executive </a:t>
            </a:r>
            <a:r>
              <a:rPr lang="en-US" dirty="0" smtClean="0"/>
              <a:t>Summary </a:t>
            </a:r>
          </a:p>
        </p:txBody>
      </p:sp>
      <p:sp>
        <p:nvSpPr>
          <p:cNvPr id="5" name="Text Placeholder 4"/>
          <p:cNvSpPr>
            <a:spLocks noGrp="1"/>
          </p:cNvSpPr>
          <p:nvPr>
            <p:ph type="body" sz="half" idx="1"/>
          </p:nvPr>
        </p:nvSpPr>
        <p:spPr>
          <a:xfrm>
            <a:off x="609599" y="919304"/>
            <a:ext cx="11502699" cy="4633348"/>
          </a:xfrm>
          <a:prstGeom prst="rect">
            <a:avLst/>
          </a:prstGeom>
        </p:spPr>
        <p:txBody>
          <a:bodyPr wrap="square">
            <a:spAutoFit/>
          </a:bodyPr>
          <a:lstStyle/>
          <a:p>
            <a:pPr lvl="0"/>
            <a:r>
              <a:rPr lang="en-US" sz="1600" dirty="0" smtClean="0"/>
              <a:t>1. Participants</a:t>
            </a:r>
            <a:r>
              <a:rPr lang="en-US" sz="1600" dirty="0"/>
              <a:t>’ expectations of the ad experience were different in an online environment than in other ad-serving environments. </a:t>
            </a:r>
          </a:p>
          <a:p>
            <a:pPr marL="514350" lvl="1" indent="-228600">
              <a:buFont typeface="Wingdings" panose="05000000000000000000" pitchFamily="2" charset="2"/>
              <a:buChar char="Ø"/>
            </a:pPr>
            <a:r>
              <a:rPr lang="en-US" sz="1600" dirty="0"/>
              <a:t>Ads that impede an online experience were generally viewed as more annoying than print and TV ads. </a:t>
            </a:r>
          </a:p>
          <a:p>
            <a:pPr marL="514350" lvl="1" indent="-228600">
              <a:buFont typeface="Wingdings" panose="05000000000000000000" pitchFamily="2" charset="2"/>
              <a:buChar char="Ø"/>
            </a:pPr>
            <a:r>
              <a:rPr lang="en-US" sz="1600" dirty="0"/>
              <a:t>Pop-up’s, large ads, un-skippable video ads, ads that unexpectedly play with sound, ads that delay content from loading and excessively repeated ads can negatively impact visitors perception </a:t>
            </a:r>
            <a:r>
              <a:rPr lang="en-US" sz="1600" dirty="0" smtClean="0"/>
              <a:t>of the site and/or ad sponsor.</a:t>
            </a:r>
            <a:endParaRPr lang="en-US" sz="1600" dirty="0"/>
          </a:p>
          <a:p>
            <a:r>
              <a:rPr lang="en-US" sz="1600" dirty="0"/>
              <a:t> </a:t>
            </a:r>
          </a:p>
          <a:p>
            <a:pPr lvl="0"/>
            <a:r>
              <a:rPr lang="en-US" sz="1600" dirty="0" smtClean="0"/>
              <a:t>2. Participants </a:t>
            </a:r>
            <a:r>
              <a:rPr lang="en-US" sz="1600" dirty="0"/>
              <a:t>were not well educated about why companies are tracking their online behavior, but do have a negative perception of it.</a:t>
            </a:r>
          </a:p>
          <a:p>
            <a:pPr marL="514350" lvl="1" indent="-228600">
              <a:buFont typeface="Wingdings" pitchFamily="2" charset="2"/>
              <a:buChar char="Ø"/>
            </a:pPr>
            <a:r>
              <a:rPr lang="en-US" sz="1600" dirty="0"/>
              <a:t>Many people did not understand why and how deeply their online behavior is tracked, but feel that it is an intrusion of their privacy.</a:t>
            </a:r>
          </a:p>
          <a:p>
            <a:pPr marL="514350" lvl="1" indent="-228600">
              <a:buFont typeface="Wingdings" pitchFamily="2" charset="2"/>
              <a:buChar char="Ø"/>
            </a:pPr>
            <a:r>
              <a:rPr lang="en-US" sz="1600" dirty="0"/>
              <a:t>While targeted ads seemed “creepy” to some, many still prefer ads tailored to their interests.</a:t>
            </a:r>
          </a:p>
          <a:p>
            <a:pPr marL="285750" indent="-285750" fontAlgn="b">
              <a:lnSpc>
                <a:spcPct val="110000"/>
              </a:lnSpc>
              <a:spcBef>
                <a:spcPts val="1800"/>
              </a:spcBef>
              <a:spcAft>
                <a:spcPts val="0"/>
              </a:spcAft>
              <a:buFont typeface="Wingdings" panose="05000000000000000000" pitchFamily="2" charset="2"/>
              <a:buChar char="Ø"/>
            </a:pPr>
            <a:endParaRPr lang="en-US" sz="1600" dirty="0" smtClean="0"/>
          </a:p>
        </p:txBody>
      </p:sp>
    </p:spTree>
    <p:extLst>
      <p:ext uri="{BB962C8B-B14F-4D97-AF65-F5344CB8AC3E}">
        <p14:creationId xmlns:p14="http://schemas.microsoft.com/office/powerpoint/2010/main" val="13222909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1725" y="774685"/>
            <a:ext cx="11947257" cy="5433610"/>
          </a:xfrm>
          <a:prstGeom prst="rect">
            <a:avLst/>
          </a:prstGeom>
          <a:solidFill>
            <a:schemeClr val="bg1"/>
          </a:solidFill>
          <a:ln w="9525">
            <a:solidFill>
              <a:schemeClr val="bg1">
                <a:lumMod val="9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95000"/>
              </a:schemeClr>
            </a:contourClr>
          </a:sp3d>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endParaRPr lang="en-US" sz="1224" dirty="0">
              <a:solidFill>
                <a:schemeClr val="tx1"/>
              </a:solidFill>
              <a:latin typeface="Arial" pitchFamily="-123" charset="0"/>
              <a:ea typeface="ＭＳ Ｐゴシック" pitchFamily="-123" charset="-128"/>
              <a:cs typeface="ＭＳ Ｐゴシック" pitchFamily="-123" charset="-128"/>
            </a:endParaRPr>
          </a:p>
        </p:txBody>
      </p:sp>
      <p:sp>
        <p:nvSpPr>
          <p:cNvPr id="3075" name="Rectangle 2"/>
          <p:cNvSpPr>
            <a:spLocks noGrp="1" noChangeArrowheads="1"/>
          </p:cNvSpPr>
          <p:nvPr>
            <p:ph type="title"/>
          </p:nvPr>
        </p:nvSpPr>
        <p:spPr/>
        <p:txBody>
          <a:bodyPr/>
          <a:lstStyle/>
          <a:p>
            <a:r>
              <a:rPr lang="en-US" dirty="0"/>
              <a:t>Executive </a:t>
            </a:r>
            <a:r>
              <a:rPr lang="en-US" dirty="0" smtClean="0"/>
              <a:t>Summary </a:t>
            </a:r>
          </a:p>
        </p:txBody>
      </p:sp>
      <p:sp>
        <p:nvSpPr>
          <p:cNvPr id="5" name="Text Placeholder 4"/>
          <p:cNvSpPr>
            <a:spLocks noGrp="1"/>
          </p:cNvSpPr>
          <p:nvPr>
            <p:ph type="body" sz="half" idx="1"/>
          </p:nvPr>
        </p:nvSpPr>
        <p:spPr>
          <a:xfrm>
            <a:off x="466887" y="811516"/>
            <a:ext cx="11502699" cy="6001799"/>
          </a:xfrm>
          <a:prstGeom prst="rect">
            <a:avLst/>
          </a:prstGeom>
        </p:spPr>
        <p:txBody>
          <a:bodyPr wrap="square">
            <a:spAutoFit/>
          </a:bodyPr>
          <a:lstStyle/>
          <a:p>
            <a:pPr lvl="0"/>
            <a:r>
              <a:rPr lang="en-US" sz="1600" dirty="0" smtClean="0"/>
              <a:t>3. Participants </a:t>
            </a:r>
            <a:r>
              <a:rPr lang="en-US" sz="1600" dirty="0"/>
              <a:t>did not use or understand all of the tools available to them. </a:t>
            </a:r>
          </a:p>
          <a:p>
            <a:pPr marL="514350" lvl="1" indent="-228600">
              <a:buFont typeface="Wingdings" pitchFamily="2" charset="2"/>
              <a:buChar char="Ø"/>
            </a:pPr>
            <a:r>
              <a:rPr lang="en-US" sz="1600" dirty="0"/>
              <a:t>In addition to Ad blocking, Participants took a variety of steps to protect and control personal data online including:</a:t>
            </a:r>
          </a:p>
          <a:p>
            <a:pPr marL="914400" lvl="2" indent="-223838">
              <a:buFont typeface="+mj-lt"/>
              <a:buAutoNum type="arabicPeriod"/>
            </a:pPr>
            <a:r>
              <a:rPr lang="en-US" sz="1600" dirty="0"/>
              <a:t>Regularly clearing cookie and browser history</a:t>
            </a:r>
          </a:p>
          <a:p>
            <a:pPr marL="914400" lvl="2" indent="-223838">
              <a:buFont typeface="+mj-lt"/>
              <a:buAutoNum type="arabicPeriod"/>
            </a:pPr>
            <a:r>
              <a:rPr lang="en-US" sz="1600" dirty="0"/>
              <a:t>Creating throw away email accounts</a:t>
            </a:r>
          </a:p>
          <a:p>
            <a:pPr marL="914400" lvl="2" indent="-223838">
              <a:buFont typeface="+mj-lt"/>
              <a:buAutoNum type="arabicPeriod"/>
            </a:pPr>
            <a:r>
              <a:rPr lang="en-US" sz="1600" dirty="0"/>
              <a:t>Using strong passwords</a:t>
            </a:r>
          </a:p>
          <a:p>
            <a:pPr marL="914400" lvl="2" indent="-223838">
              <a:buFont typeface="+mj-lt"/>
              <a:buAutoNum type="arabicPeriod"/>
            </a:pPr>
            <a:r>
              <a:rPr lang="en-US" sz="1600" dirty="0"/>
              <a:t>Running malware and antivirus programs</a:t>
            </a:r>
          </a:p>
          <a:p>
            <a:pPr marL="914400" lvl="2" indent="-223838">
              <a:buFont typeface="+mj-lt"/>
              <a:buAutoNum type="arabicPeriod"/>
            </a:pPr>
            <a:r>
              <a:rPr lang="en-US" sz="1600" dirty="0"/>
              <a:t>Avoiding suspicious sites or emails </a:t>
            </a:r>
          </a:p>
          <a:p>
            <a:pPr marL="514350" lvl="1" indent="-228600">
              <a:buFont typeface="Wingdings" pitchFamily="2" charset="2"/>
              <a:buChar char="Ø"/>
            </a:pPr>
            <a:r>
              <a:rPr lang="en-US" sz="1600" dirty="0"/>
              <a:t>Privacy and security capabilities were not major considerations when selecting browsers and search engines.</a:t>
            </a:r>
          </a:p>
          <a:p>
            <a:pPr marL="514350" lvl="1" indent="-228600">
              <a:buFont typeface="Wingdings" pitchFamily="2" charset="2"/>
              <a:buChar char="Ø"/>
            </a:pPr>
            <a:r>
              <a:rPr lang="en-US" sz="1600" dirty="0"/>
              <a:t>There was generally little interest in browser private viewing and Do Not Track settings.</a:t>
            </a:r>
          </a:p>
          <a:p>
            <a:pPr marL="514350" lvl="1" indent="-228600">
              <a:buFont typeface="Wingdings" pitchFamily="2" charset="2"/>
              <a:buChar char="Ø"/>
            </a:pPr>
            <a:r>
              <a:rPr lang="en-US" sz="1600" dirty="0"/>
              <a:t>Few were worried about blocking ads on mobile devices. Barriers to adoption include using valuable memory, slowing down a device and possible battery drain.</a:t>
            </a:r>
          </a:p>
          <a:p>
            <a:pPr marL="514350" lvl="1" indent="-228600">
              <a:buFont typeface="Wingdings" pitchFamily="2" charset="2"/>
              <a:buChar char="Ø"/>
            </a:pPr>
            <a:r>
              <a:rPr lang="en-US" sz="1600" dirty="0"/>
              <a:t>There was much confusion as to what benefits some protective steps actually provide:</a:t>
            </a:r>
          </a:p>
          <a:p>
            <a:pPr marL="914400" lvl="2" indent="-223838">
              <a:buFont typeface="Wingdings" panose="05000000000000000000" pitchFamily="2" charset="2"/>
              <a:buChar char="Ø"/>
            </a:pPr>
            <a:r>
              <a:rPr lang="en-US" sz="1600" dirty="0"/>
              <a:t>Ad Block software was seen as doing more than just preventing ads, but also guarding against malware and viruses while enhancing ones browser speed.</a:t>
            </a:r>
          </a:p>
          <a:p>
            <a:pPr marL="914400" lvl="2" indent="-223838">
              <a:buFont typeface="Wingdings" panose="05000000000000000000" pitchFamily="2" charset="2"/>
              <a:buChar char="Ø"/>
            </a:pPr>
            <a:r>
              <a:rPr lang="en-US" sz="1600" dirty="0"/>
              <a:t>Regular cookie and history cleaning was thought to improve general computer performance and free up memory.</a:t>
            </a:r>
          </a:p>
          <a:p>
            <a:pPr marL="914400" indent="-223838" fontAlgn="b">
              <a:lnSpc>
                <a:spcPct val="110000"/>
              </a:lnSpc>
              <a:spcBef>
                <a:spcPts val="1800"/>
              </a:spcBef>
              <a:spcAft>
                <a:spcPts val="0"/>
              </a:spcAft>
              <a:buFont typeface="Wingdings" panose="05000000000000000000" pitchFamily="2" charset="2"/>
              <a:buChar char="Ø"/>
            </a:pPr>
            <a:endParaRPr lang="en-US" sz="1600" dirty="0" smtClean="0"/>
          </a:p>
        </p:txBody>
      </p:sp>
    </p:spTree>
    <p:extLst>
      <p:ext uri="{BB962C8B-B14F-4D97-AF65-F5344CB8AC3E}">
        <p14:creationId xmlns:p14="http://schemas.microsoft.com/office/powerpoint/2010/main" val="1001397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1725" y="774685"/>
            <a:ext cx="11947257" cy="5224333"/>
          </a:xfrm>
          <a:prstGeom prst="rect">
            <a:avLst/>
          </a:prstGeom>
          <a:solidFill>
            <a:schemeClr val="bg1"/>
          </a:solidFill>
          <a:ln w="9525">
            <a:solidFill>
              <a:schemeClr val="bg1">
                <a:lumMod val="95000"/>
              </a:schemeClr>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95000"/>
              </a:schemeClr>
            </a:contourClr>
          </a:sp3d>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rtlCol="0" anchor="ctr" anchorCtr="0" compatLnSpc="1">
            <a:prstTxWarp prst="textNoShape">
              <a:avLst/>
            </a:prstTxWarp>
            <a:normAutofit/>
          </a:bodyPr>
          <a:lstStyle/>
          <a:p>
            <a:pPr algn="ctr" defTabSz="932597" fontAlgn="base">
              <a:spcBef>
                <a:spcPct val="0"/>
              </a:spcBef>
              <a:spcAft>
                <a:spcPct val="0"/>
              </a:spcAft>
            </a:pPr>
            <a:endParaRPr lang="en-US" sz="1224" dirty="0">
              <a:solidFill>
                <a:schemeClr val="tx1"/>
              </a:solidFill>
              <a:latin typeface="Arial" pitchFamily="-123" charset="0"/>
              <a:ea typeface="ＭＳ Ｐゴシック" pitchFamily="-123" charset="-128"/>
              <a:cs typeface="ＭＳ Ｐゴシック" pitchFamily="-123" charset="-128"/>
            </a:endParaRPr>
          </a:p>
        </p:txBody>
      </p:sp>
      <p:sp>
        <p:nvSpPr>
          <p:cNvPr id="3075" name="Rectangle 2"/>
          <p:cNvSpPr>
            <a:spLocks noGrp="1" noChangeArrowheads="1"/>
          </p:cNvSpPr>
          <p:nvPr>
            <p:ph type="title"/>
          </p:nvPr>
        </p:nvSpPr>
        <p:spPr/>
        <p:txBody>
          <a:bodyPr/>
          <a:lstStyle/>
          <a:p>
            <a:r>
              <a:rPr lang="en-US" dirty="0"/>
              <a:t>Executive </a:t>
            </a:r>
            <a:r>
              <a:rPr lang="en-US" dirty="0" smtClean="0"/>
              <a:t>Summary </a:t>
            </a:r>
          </a:p>
        </p:txBody>
      </p:sp>
      <p:sp>
        <p:nvSpPr>
          <p:cNvPr id="5" name="Text Placeholder 4"/>
          <p:cNvSpPr>
            <a:spLocks noGrp="1"/>
          </p:cNvSpPr>
          <p:nvPr>
            <p:ph type="body" sz="half" idx="1"/>
          </p:nvPr>
        </p:nvSpPr>
        <p:spPr>
          <a:xfrm>
            <a:off x="609599" y="919304"/>
            <a:ext cx="11502699" cy="3309909"/>
          </a:xfrm>
          <a:prstGeom prst="rect">
            <a:avLst/>
          </a:prstGeom>
        </p:spPr>
        <p:txBody>
          <a:bodyPr wrap="square">
            <a:spAutoFit/>
          </a:bodyPr>
          <a:lstStyle/>
          <a:p>
            <a:pPr lvl="0"/>
            <a:r>
              <a:rPr lang="en-US" sz="1600" dirty="0" smtClean="0"/>
              <a:t>4. Barriers </a:t>
            </a:r>
            <a:r>
              <a:rPr lang="en-US" sz="1600" dirty="0"/>
              <a:t>seen to using Ad Blocking software included decreased computer performance, cost, missing possible ads of interest, not supporting a site that depends on ad revenue and being denied access to content on a few sites.</a:t>
            </a:r>
          </a:p>
          <a:p>
            <a:r>
              <a:rPr lang="en-US" sz="1600" dirty="0"/>
              <a:t> </a:t>
            </a:r>
          </a:p>
          <a:p>
            <a:pPr lvl="0"/>
            <a:r>
              <a:rPr lang="en-US" sz="1600" dirty="0" smtClean="0"/>
              <a:t>5. Participants </a:t>
            </a:r>
            <a:r>
              <a:rPr lang="en-US" sz="1600" dirty="0"/>
              <a:t>want reassurance that their personal information is safe, but have little faith in “seals” to provide that reassurance. </a:t>
            </a:r>
          </a:p>
          <a:p>
            <a:pPr marL="514350" lvl="1" indent="-228600">
              <a:buFont typeface="Wingdings" pitchFamily="2" charset="2"/>
              <a:buChar char="Ø"/>
            </a:pPr>
            <a:r>
              <a:rPr lang="en-US" sz="1600" dirty="0"/>
              <a:t>To build visitor trust, participants felt that sites must be transparent with what is being collected and why, and avoid sharing personal information collected from users.</a:t>
            </a:r>
          </a:p>
          <a:p>
            <a:pPr marL="914400" lvl="2" indent="-223838">
              <a:buFont typeface="Wingdings" panose="05000000000000000000" pitchFamily="2" charset="2"/>
              <a:buChar char="Ø"/>
            </a:pPr>
            <a:r>
              <a:rPr lang="en-US" sz="1600" dirty="0"/>
              <a:t>A third party “seal” indicating that a site meets specific data collection and personal data use standards would be ignored or discounted by most participants</a:t>
            </a:r>
          </a:p>
        </p:txBody>
      </p:sp>
    </p:spTree>
    <p:extLst>
      <p:ext uri="{BB962C8B-B14F-4D97-AF65-F5344CB8AC3E}">
        <p14:creationId xmlns:p14="http://schemas.microsoft.com/office/powerpoint/2010/main" val="34315729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General Views </a:t>
            </a:r>
            <a:r>
              <a:rPr lang="en-US" dirty="0" smtClean="0"/>
              <a:t>Towards Online ads</a:t>
            </a:r>
            <a:endParaRPr lang="en-US" dirty="0"/>
          </a:p>
        </p:txBody>
      </p:sp>
    </p:spTree>
    <p:extLst>
      <p:ext uri="{BB962C8B-B14F-4D97-AF65-F5344CB8AC3E}">
        <p14:creationId xmlns:p14="http://schemas.microsoft.com/office/powerpoint/2010/main" val="41971151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829" y="492401"/>
            <a:ext cx="11887200" cy="1066799"/>
          </a:xfrm>
        </p:spPr>
        <p:txBody>
          <a:bodyPr anchor="b"/>
          <a:lstStyle/>
          <a:p>
            <a:pPr defTabSz="466298">
              <a:spcBef>
                <a:spcPts val="1224"/>
              </a:spcBef>
              <a:spcAft>
                <a:spcPts val="1224"/>
              </a:spcAft>
              <a:defRPr/>
            </a:pPr>
            <a:r>
              <a:rPr lang="en-US" sz="2800" dirty="0" smtClean="0">
                <a:solidFill>
                  <a:schemeClr val="tx1"/>
                </a:solidFill>
              </a:rPr>
              <a:t>While static site imbedded ads were fairly easy to ignore, ads </a:t>
            </a:r>
            <a:r>
              <a:rPr lang="en-US" sz="2800" dirty="0">
                <a:solidFill>
                  <a:schemeClr val="tx1"/>
                </a:solidFill>
              </a:rPr>
              <a:t>that </a:t>
            </a:r>
            <a:r>
              <a:rPr lang="en-US" sz="2800" dirty="0" smtClean="0">
                <a:solidFill>
                  <a:schemeClr val="tx1"/>
                </a:solidFill>
              </a:rPr>
              <a:t>impeded a visit often negatively impacted visitors’ perceptions of a site and/or ad sponsor. </a:t>
            </a:r>
            <a:endParaRPr lang="en-US" sz="2800" dirty="0">
              <a:solidFill>
                <a:schemeClr val="tx1"/>
              </a:solidFill>
            </a:endParaRPr>
          </a:p>
        </p:txBody>
      </p:sp>
      <p:sp>
        <p:nvSpPr>
          <p:cNvPr id="18" name="Title 2"/>
          <p:cNvSpPr txBox="1">
            <a:spLocks/>
          </p:cNvSpPr>
          <p:nvPr/>
        </p:nvSpPr>
        <p:spPr>
          <a:xfrm>
            <a:off x="3821603" y="1863850"/>
            <a:ext cx="4239491" cy="376184"/>
          </a:xfrm>
          <a:prstGeom prst="rect">
            <a:avLst/>
          </a:prstGeom>
        </p:spPr>
        <p:txBody>
          <a:bodyPr vert="horz" lIns="111026" tIns="0" rIns="111026" bIns="55513" rtlCol="0" anchor="b" anchorCtr="0">
            <a:noAutofit/>
          </a:bodyPr>
          <a:lstStyle>
            <a:lvl1pPr eaLnBrk="1" hangingPunct="1">
              <a:defRPr sz="3200" b="1">
                <a:solidFill>
                  <a:schemeClr val="tx2"/>
                </a:solidFill>
                <a:latin typeface="+mn-lt"/>
                <a:cs typeface="Arial"/>
              </a:defRPr>
            </a:lvl1pPr>
          </a:lstStyle>
          <a:p>
            <a:pPr algn="ctr" defTabSz="466298">
              <a:spcBef>
                <a:spcPts val="1224"/>
              </a:spcBef>
              <a:spcAft>
                <a:spcPts val="1224"/>
              </a:spcAft>
              <a:defRPr/>
            </a:pPr>
            <a:r>
              <a:rPr lang="en-US" sz="2000" u="sng" kern="0" dirty="0" smtClean="0">
                <a:solidFill>
                  <a:schemeClr val="tx1"/>
                </a:solidFill>
              </a:rPr>
              <a:t>Most Annoying </a:t>
            </a:r>
            <a:r>
              <a:rPr lang="en-US" sz="2000" u="sng" kern="0" dirty="0">
                <a:solidFill>
                  <a:schemeClr val="tx1"/>
                </a:solidFill>
              </a:rPr>
              <a:t>A</a:t>
            </a:r>
            <a:r>
              <a:rPr lang="en-US" sz="2000" u="sng" kern="0" dirty="0" smtClean="0">
                <a:solidFill>
                  <a:schemeClr val="tx1"/>
                </a:solidFill>
              </a:rPr>
              <a:t>d </a:t>
            </a:r>
            <a:r>
              <a:rPr lang="en-US" sz="2000" u="sng" kern="0" dirty="0">
                <a:solidFill>
                  <a:schemeClr val="tx1"/>
                </a:solidFill>
              </a:rPr>
              <a:t>T</a:t>
            </a:r>
            <a:r>
              <a:rPr lang="en-US" sz="2000" u="sng" kern="0" dirty="0" smtClean="0">
                <a:solidFill>
                  <a:schemeClr val="tx1"/>
                </a:solidFill>
              </a:rPr>
              <a:t>ypes</a:t>
            </a:r>
            <a:endParaRPr lang="en-US" sz="2000" u="sng" kern="0" dirty="0">
              <a:solidFill>
                <a:schemeClr val="tx1"/>
              </a:solidFill>
            </a:endParaRPr>
          </a:p>
        </p:txBody>
      </p:sp>
      <p:sp>
        <p:nvSpPr>
          <p:cNvPr id="36" name="Title 2"/>
          <p:cNvSpPr txBox="1">
            <a:spLocks/>
          </p:cNvSpPr>
          <p:nvPr/>
        </p:nvSpPr>
        <p:spPr>
          <a:xfrm>
            <a:off x="1295400" y="2240034"/>
            <a:ext cx="10553700" cy="3248774"/>
          </a:xfrm>
          <a:prstGeom prst="rect">
            <a:avLst/>
          </a:prstGeom>
        </p:spPr>
        <p:txBody>
          <a:bodyPr vert="horz" lIns="111026" tIns="0" rIns="111026" bIns="55513" rtlCol="0" anchor="t" anchorCtr="0">
            <a:noAutofit/>
          </a:bodyPr>
          <a:lstStyle>
            <a:lvl1pPr eaLnBrk="1" hangingPunct="1">
              <a:defRPr sz="3200" b="1">
                <a:solidFill>
                  <a:schemeClr val="tx2"/>
                </a:solidFill>
                <a:latin typeface="+mn-lt"/>
                <a:cs typeface="Arial"/>
              </a:defRPr>
            </a:lvl1pPr>
          </a:lstStyle>
          <a:p>
            <a:pPr marL="342900" indent="-342900" defTabSz="466298">
              <a:buFont typeface="Arial" panose="020B0604020202020204" pitchFamily="34" charset="0"/>
              <a:buChar char="•"/>
              <a:defRPr/>
            </a:pPr>
            <a:r>
              <a:rPr lang="en-US" sz="1800" b="0" kern="0" dirty="0" smtClean="0">
                <a:solidFill>
                  <a:schemeClr val="tx1"/>
                </a:solidFill>
              </a:rPr>
              <a:t>Pop-up ads</a:t>
            </a:r>
          </a:p>
          <a:p>
            <a:pPr marL="342900" indent="-342900" defTabSz="466298">
              <a:buFont typeface="Arial" panose="020B0604020202020204" pitchFamily="34" charset="0"/>
              <a:buChar char="•"/>
              <a:defRPr/>
            </a:pPr>
            <a:r>
              <a:rPr lang="en-US" sz="1800" b="0" kern="0" dirty="0" smtClean="0">
                <a:solidFill>
                  <a:schemeClr val="tx1"/>
                </a:solidFill>
              </a:rPr>
              <a:t>Ads that </a:t>
            </a:r>
            <a:r>
              <a:rPr lang="en-US" sz="1800" b="0" kern="0" dirty="0">
                <a:solidFill>
                  <a:schemeClr val="tx1"/>
                </a:solidFill>
              </a:rPr>
              <a:t>take up the whole </a:t>
            </a:r>
            <a:r>
              <a:rPr lang="en-US" sz="1800" b="0" kern="0" dirty="0" smtClean="0">
                <a:solidFill>
                  <a:schemeClr val="tx1"/>
                </a:solidFill>
              </a:rPr>
              <a:t>screen</a:t>
            </a:r>
          </a:p>
          <a:p>
            <a:pPr marL="342900" indent="-342900" defTabSz="466298">
              <a:buFont typeface="Arial" panose="020B0604020202020204" pitchFamily="34" charset="0"/>
              <a:buChar char="•"/>
              <a:defRPr/>
            </a:pPr>
            <a:r>
              <a:rPr lang="en-US" sz="1800" b="0" kern="0" dirty="0" smtClean="0">
                <a:solidFill>
                  <a:schemeClr val="tx1"/>
                </a:solidFill>
              </a:rPr>
              <a:t>Ads </a:t>
            </a:r>
            <a:r>
              <a:rPr lang="en-US" sz="1800" b="0" kern="0" dirty="0">
                <a:solidFill>
                  <a:schemeClr val="tx1"/>
                </a:solidFill>
              </a:rPr>
              <a:t>you can’t </a:t>
            </a:r>
            <a:r>
              <a:rPr lang="en-US" sz="1800" b="0" kern="0" dirty="0" smtClean="0">
                <a:solidFill>
                  <a:schemeClr val="tx1"/>
                </a:solidFill>
              </a:rPr>
              <a:t>skip</a:t>
            </a:r>
            <a:endParaRPr lang="en-US" sz="1800" b="0" kern="0" dirty="0">
              <a:solidFill>
                <a:schemeClr val="tx1"/>
              </a:solidFill>
            </a:endParaRPr>
          </a:p>
          <a:p>
            <a:pPr marL="342900" indent="-342900" defTabSz="466298">
              <a:buFont typeface="Arial" panose="020B0604020202020204" pitchFamily="34" charset="0"/>
              <a:buChar char="•"/>
              <a:defRPr/>
            </a:pPr>
            <a:r>
              <a:rPr lang="en-US" sz="1800" b="0" kern="0" dirty="0" smtClean="0">
                <a:solidFill>
                  <a:schemeClr val="tx1"/>
                </a:solidFill>
              </a:rPr>
              <a:t>Ads </a:t>
            </a:r>
            <a:r>
              <a:rPr lang="en-US" sz="1800" b="0" kern="0" dirty="0">
                <a:solidFill>
                  <a:schemeClr val="tx1"/>
                </a:solidFill>
              </a:rPr>
              <a:t>that slow down the overall speed of the </a:t>
            </a:r>
            <a:r>
              <a:rPr lang="en-US" sz="1800" b="0" kern="0" dirty="0" smtClean="0">
                <a:solidFill>
                  <a:schemeClr val="tx1"/>
                </a:solidFill>
              </a:rPr>
              <a:t>webpage</a:t>
            </a:r>
          </a:p>
          <a:p>
            <a:pPr marL="342900" indent="-342900" defTabSz="466298">
              <a:buFont typeface="Arial" panose="020B0604020202020204" pitchFamily="34" charset="0"/>
              <a:buChar char="•"/>
              <a:defRPr/>
            </a:pPr>
            <a:r>
              <a:rPr lang="en-US" sz="1800" b="0" kern="0" dirty="0" smtClean="0">
                <a:solidFill>
                  <a:schemeClr val="tx1"/>
                </a:solidFill>
              </a:rPr>
              <a:t>Ads that play audio unexpectedly</a:t>
            </a:r>
          </a:p>
          <a:p>
            <a:pPr marL="342900" indent="-342900" defTabSz="466298">
              <a:buFont typeface="Arial" panose="020B0604020202020204" pitchFamily="34" charset="0"/>
              <a:buChar char="•"/>
              <a:defRPr/>
            </a:pPr>
            <a:r>
              <a:rPr lang="en-US" sz="1800" b="0" kern="0" dirty="0">
                <a:solidFill>
                  <a:schemeClr val="tx1"/>
                </a:solidFill>
              </a:rPr>
              <a:t>Seeing the same ads over and over </a:t>
            </a:r>
            <a:r>
              <a:rPr lang="en-US" sz="1800" b="0" kern="0" dirty="0" smtClean="0">
                <a:solidFill>
                  <a:schemeClr val="tx1"/>
                </a:solidFill>
              </a:rPr>
              <a:t>again</a:t>
            </a:r>
          </a:p>
          <a:p>
            <a:pPr marL="342900" indent="-342900" defTabSz="466298">
              <a:spcBef>
                <a:spcPts val="1224"/>
              </a:spcBef>
              <a:spcAft>
                <a:spcPts val="1224"/>
              </a:spcAft>
              <a:buFont typeface="Arial" panose="020B0604020202020204" pitchFamily="34" charset="0"/>
              <a:buChar char="•"/>
              <a:defRPr/>
            </a:pPr>
            <a:endParaRPr lang="en-US" sz="1800" kern="0" dirty="0">
              <a:solidFill>
                <a:srgbClr val="FF0000"/>
              </a:solidFill>
            </a:endParaRPr>
          </a:p>
          <a:p>
            <a:pPr marL="342900" indent="-342900" defTabSz="466298">
              <a:spcBef>
                <a:spcPts val="1224"/>
              </a:spcBef>
              <a:spcAft>
                <a:spcPts val="1224"/>
              </a:spcAft>
              <a:buFont typeface="Arial" panose="020B0604020202020204" pitchFamily="34" charset="0"/>
              <a:buChar char="•"/>
              <a:defRPr/>
            </a:pPr>
            <a:endParaRPr lang="en-US" sz="1800" b="0" kern="0" dirty="0">
              <a:solidFill>
                <a:schemeClr val="tx1"/>
              </a:solidFill>
            </a:endParaRPr>
          </a:p>
          <a:p>
            <a:pPr marL="342900" indent="-342900" defTabSz="466298">
              <a:spcBef>
                <a:spcPts val="1224"/>
              </a:spcBef>
              <a:spcAft>
                <a:spcPts val="1224"/>
              </a:spcAft>
              <a:buFont typeface="Arial" panose="020B0604020202020204" pitchFamily="34" charset="0"/>
              <a:buChar char="•"/>
              <a:defRPr/>
            </a:pPr>
            <a:endParaRPr lang="en-US" sz="1800" b="0" kern="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4899465"/>
              </p:ext>
            </p:extLst>
          </p:nvPr>
        </p:nvGraphicFramePr>
        <p:xfrm>
          <a:off x="478971" y="4264656"/>
          <a:ext cx="11393715" cy="2029039"/>
        </p:xfrm>
        <a:graphic>
          <a:graphicData uri="http://schemas.openxmlformats.org/drawingml/2006/table">
            <a:tbl>
              <a:tblPr firstRow="1" bandRow="1">
                <a:tableStyleId>{5C22544A-7EE6-4342-B048-85BDC9FD1C3A}</a:tableStyleId>
              </a:tblPr>
              <a:tblGrid>
                <a:gridCol w="2443013"/>
                <a:gridCol w="8950702"/>
              </a:tblGrid>
              <a:tr h="5895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Findings</a:t>
                      </a:r>
                      <a:endParaRPr kumimoji="0" lang="en-US" sz="1400" b="0" i="0" u="none" strike="noStrike" kern="0" cap="none" spc="0" normalizeH="0" baseline="0" noProof="0" dirty="0" smtClean="0">
                        <a:ln>
                          <a:noFill/>
                        </a:ln>
                        <a:solidFill>
                          <a:srgbClr val="000000"/>
                        </a:solidFill>
                        <a:effectLst/>
                        <a:uLnTx/>
                        <a:uFillTx/>
                        <a:latin typeface="+mj-lt"/>
                      </a:endParaRPr>
                    </a:p>
                  </a:txBody>
                  <a:tcPr marL="93260" marR="93260" marT="46630" marB="4663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rgbClr val="000000"/>
                          </a:solidFill>
                          <a:latin typeface="+mj-lt"/>
                        </a:rPr>
                        <a:t>Supporting Quotes</a:t>
                      </a:r>
                    </a:p>
                  </a:txBody>
                  <a:tcPr marL="93260" marR="93260" marT="46630" marB="46630" anchor="ctr">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4394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en-US" sz="1400" kern="1200" baseline="0" dirty="0" smtClean="0">
                          <a:solidFill>
                            <a:schemeClr val="dk1"/>
                          </a:solidFill>
                          <a:latin typeface="+mn-lt"/>
                          <a:ea typeface="+mn-ea"/>
                          <a:cs typeface="+mn-cs"/>
                        </a:rPr>
                        <a:t>Annoying ads have negative effects on both the advertised brand and site owners.</a:t>
                      </a:r>
                    </a:p>
                  </a:txBody>
                  <a:tcPr marL="93260" marR="93260" marT="46630" marB="4663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FB8">
                        <a:alpha val="25098"/>
                      </a:srgbClr>
                    </a:solidFill>
                  </a:tcPr>
                </a:tc>
                <a:tc>
                  <a:txBody>
                    <a:bodyPr/>
                    <a:lstStyle/>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The site owner most likely gave permission so If I do not like the ad I can thank the owner for allowing it to be posted.</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would most probably be annoyed with the site owner because in my view, the site owner has ultimate responsibility with the content of his or her site. The company sponsoring the ad is just trying to get as much exposure as possible for the product or service being presented.</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The majority of my irritation would be directed at the company sponsoring the ad, but the site owner put the ad up there!</a:t>
                      </a:r>
                    </a:p>
                    <a:p>
                      <a:pPr marL="171450" marR="0" indent="-171450" algn="l" defTabSz="457200" rtl="0" eaLnBrk="1" fontAlgn="auto" latinLnBrk="0" hangingPunct="1">
                        <a:lnSpc>
                          <a:spcPct val="100000"/>
                        </a:lnSpc>
                        <a:spcBef>
                          <a:spcPts val="0"/>
                        </a:spcBef>
                        <a:spcAft>
                          <a:spcPts val="600"/>
                        </a:spcAft>
                        <a:buClrTx/>
                        <a:buSzTx/>
                        <a:buFontTx/>
                        <a:buChar char="-"/>
                        <a:tabLst/>
                        <a:defRPr/>
                      </a:pPr>
                      <a:r>
                        <a:rPr lang="en-US" sz="1100" kern="1200" dirty="0" smtClean="0">
                          <a:solidFill>
                            <a:schemeClr val="tx1"/>
                          </a:solidFill>
                          <a:effectLst/>
                          <a:latin typeface="+mn-lt"/>
                          <a:ea typeface="+mn-ea"/>
                          <a:cs typeface="+mn-cs"/>
                        </a:rPr>
                        <a:t>I would more likely be mad at the company sponsoring the ad because the said website is just using ads so they can keep their web address free. </a:t>
                      </a:r>
                    </a:p>
                  </a:txBody>
                  <a:tcPr marL="93260" marR="93260" marT="46630" marB="46630">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1994987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a44c349621768b1029244857eacf25d3d69ac8"/>
</p:tagLst>
</file>

<file path=ppt/theme/theme1.xml><?xml version="1.0" encoding="utf-8"?>
<a:theme xmlns:a="http://schemas.openxmlformats.org/drawingml/2006/main" name="comScore_WideTemplate_Global">
  <a:themeElements>
    <a:clrScheme name="Custom 31">
      <a:dk1>
        <a:srgbClr val="444444"/>
      </a:dk1>
      <a:lt1>
        <a:srgbClr val="FFFFFF"/>
      </a:lt1>
      <a:dk2>
        <a:srgbClr val="444444"/>
      </a:dk2>
      <a:lt2>
        <a:srgbClr val="2674BA"/>
      </a:lt2>
      <a:accent1>
        <a:srgbClr val="2674BA"/>
      </a:accent1>
      <a:accent2>
        <a:srgbClr val="33ADD6"/>
      </a:accent2>
      <a:accent3>
        <a:srgbClr val="F37A20"/>
      </a:accent3>
      <a:accent4>
        <a:srgbClr val="C11019"/>
      </a:accent4>
      <a:accent5>
        <a:srgbClr val="95C33D"/>
      </a:accent5>
      <a:accent6>
        <a:srgbClr val="662D91"/>
      </a:accent6>
      <a:hlink>
        <a:srgbClr val="47CFFF"/>
      </a:hlink>
      <a:folHlink>
        <a:srgbClr val="85CE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25400">
          <a:noFill/>
          <a:headEnd type="none" w="med" len="med"/>
          <a:tailEnd type="none" w="med" len="med"/>
        </a:ln>
      </a:spPr>
      <a:bodyPr vert="horz" wrap="square" lIns="91440" tIns="45720" rIns="91440" bIns="45720" numCol="1" rtlCol="0" anchor="ctr" anchorCtr="0" compatLnSpc="1">
        <a:prstTxWarp prst="textNoShape">
          <a:avLst/>
        </a:prstTxWarp>
        <a:norm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i="0" u="none" strike="noStrike" cap="none" normalizeH="0" baseline="0" dirty="0" smtClean="0">
            <a:ln>
              <a:noFill/>
            </a:ln>
            <a:solidFill>
              <a:schemeClr val="bg1"/>
            </a:solidFill>
            <a:effectLst/>
            <a:latin typeface="Arial" pitchFamily="-123" charset="0"/>
            <a:ea typeface="ＭＳ Ｐゴシック" pitchFamily="-123" charset="-128"/>
            <a:cs typeface="ＭＳ Ｐゴシック" pitchFamily="-123" charset="-128"/>
          </a:defRPr>
        </a:defPPr>
      </a:lstStyle>
      <a:style>
        <a:lnRef idx="2">
          <a:schemeClr val="accent1"/>
        </a:lnRef>
        <a:fillRef idx="1">
          <a:schemeClr val="lt1"/>
        </a:fillRef>
        <a:effectRef idx="0">
          <a:schemeClr val="accent1"/>
        </a:effectRef>
        <a:fontRef idx="minor">
          <a:schemeClr val="dk1"/>
        </a:fontRef>
      </a:style>
    </a:spDef>
    <a:lnDef>
      <a:spPr>
        <a:ln w="254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defTabSz="914400">
          <a:lnSpc>
            <a:spcPct val="120000"/>
          </a:lnSpc>
          <a:spcBef>
            <a:spcPts val="729"/>
          </a:spcBef>
          <a:defRPr b="1" kern="0" dirty="0" err="1" smtClean="0">
            <a:solidFill>
              <a:srgbClr val="444444"/>
            </a:solidFill>
          </a:defRPr>
        </a:defPPr>
      </a:lstStyle>
    </a:txDef>
  </a:objectDefaults>
  <a:extraClrSchemeLst/>
  <a:extLst>
    <a:ext uri="{05A4C25C-085E-4340-85A3-A5531E510DB2}">
      <thm15:themeFamily xmlns:thm15="http://schemas.microsoft.com/office/thememl/2012/main" xmlns="" name="comScore_WideTemplate_Global_TempNewLogo2016-compressed [Read-Only]" id="{6280B6F7-7FE7-4697-8852-9357DAEE7ACB}" vid="{192C8EAF-A823-4FD9-835B-E65AB5780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2718</TotalTime>
  <Words>7400</Words>
  <Application>Microsoft Macintosh PowerPoint</Application>
  <PresentationFormat>Custom</PresentationFormat>
  <Paragraphs>810</Paragraphs>
  <Slides>43</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comScore_WideTemplate_Global</vt:lpstr>
      <vt:lpstr>Document</vt:lpstr>
      <vt:lpstr>Future of Privacy Forum Discussion Report</vt:lpstr>
      <vt:lpstr>Table of Contents</vt:lpstr>
      <vt:lpstr>Purpose, Research Objectives, Approach, Reporting Notes</vt:lpstr>
      <vt:lpstr>Executive Summary</vt:lpstr>
      <vt:lpstr>Executive Summary </vt:lpstr>
      <vt:lpstr>Executive Summary </vt:lpstr>
      <vt:lpstr>Executive Summary </vt:lpstr>
      <vt:lpstr>General Views Towards Online ads</vt:lpstr>
      <vt:lpstr>While static site imbedded ads were fairly easy to ignore, ads that impeded a visit often negatively impacted visitors’ perceptions of a site and/or ad sponsor. </vt:lpstr>
      <vt:lpstr>An excessive amount of ads or intrusive ads may discourage site visitation unless the content is unavailable elsewhere.</vt:lpstr>
      <vt:lpstr>Many participants did not understand why and how deeply their online behavior is tracked, but felt that it was an intrusion of their privacy. </vt:lpstr>
      <vt:lpstr>Participants had mixed opinions of targeted ads; often feeling that while “intrusive” and “creepy” they were preferred over general ads.</vt:lpstr>
      <vt:lpstr>Protecting Oneself Online</vt:lpstr>
      <vt:lpstr>PowerPoint Presentation</vt:lpstr>
      <vt:lpstr>Many participants regularly clear their cookies and browser history for perceived performance and privacy benefits.</vt:lpstr>
      <vt:lpstr>Browser selection was not based on privacy and tracking considerations. </vt:lpstr>
      <vt:lpstr>PowerPoint Presentation</vt:lpstr>
      <vt:lpstr>PowerPoint Presentation</vt:lpstr>
      <vt:lpstr>Participants did not consider privacy and ad tracking when selecting a search engine, primarily focusing on ease of use and accuracy.</vt:lpstr>
      <vt:lpstr>Ad Blocking Software</vt:lpstr>
      <vt:lpstr>Ad Block software was often seen as doing more than just preventing ads, but also guarding against malware and viruses while enhancing ones browser speed.</vt:lpstr>
      <vt:lpstr>Participants noted using a wide array of Ad Blocker programs, with many choosing Adblock Plus. </vt:lpstr>
      <vt:lpstr>Although there was no clear cut top motivator for using an Ad Blocker, participants showed relatively little concern about battery life and Ad Blocker use. </vt:lpstr>
      <vt:lpstr>Malware concerns, loading speed and general annoyance with ads were often noted as the most important factor when selecting an Ad Blocker. However, some others viewed these as much less important in relation to other benefits.</vt:lpstr>
      <vt:lpstr>Protection against malware and viruses was the most important benefit of Ad Blockers to many participants.</vt:lpstr>
      <vt:lpstr>Many felt that the main advantage of Ad Blockers was in boosting computer performance and serving their designed purpose, blocking ads.</vt:lpstr>
      <vt:lpstr>PowerPoint Presentation</vt:lpstr>
      <vt:lpstr>PowerPoint Presentation</vt:lpstr>
      <vt:lpstr>PowerPoint Presentation</vt:lpstr>
      <vt:lpstr>Additional Online Protection</vt:lpstr>
      <vt:lpstr>Interest was high for additional privacy controls that could restrict ads, cookies, or browser histories from collecting online behavior, but participants were split in their willingness to pay for these benefits.</vt:lpstr>
      <vt:lpstr>PowerPoint Presentation</vt:lpstr>
      <vt:lpstr>PowerPoint Presentation</vt:lpstr>
      <vt:lpstr>Participants were generally unfamiliar with the Adchoices icon.</vt:lpstr>
      <vt:lpstr>Given the wide array of free online content sources very few participants were willing to pay for newspaper articles online.</vt:lpstr>
      <vt:lpstr>General Views Towards Advertising</vt:lpstr>
      <vt:lpstr>Participants may enjoy some humorous or catchy ads, but often avoided them by recording shows and using Ad Blocking programs.</vt:lpstr>
      <vt:lpstr>Print and TV ads were generally thought of as less annoying than online ads.</vt:lpstr>
      <vt:lpstr>Appendix</vt:lpstr>
      <vt:lpstr>PowerPoint Presentation</vt:lpstr>
      <vt:lpstr>Appendix - Participant Profile – Group 1</vt:lpstr>
      <vt:lpstr>Appendix - Participant Profile – Group 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Carlson, Amanda</dc:creator>
  <cp:lastModifiedBy>Brenda Leong</cp:lastModifiedBy>
  <cp:revision>183</cp:revision>
  <cp:lastPrinted>2014-03-11T20:17:08Z</cp:lastPrinted>
  <dcterms:created xsi:type="dcterms:W3CDTF">2016-03-10T19:01:59Z</dcterms:created>
  <dcterms:modified xsi:type="dcterms:W3CDTF">2016-05-19T16:25:22Z</dcterms:modified>
</cp:coreProperties>
</file>