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8" r:id="rId4"/>
    <p:sldId id="269" r:id="rId5"/>
    <p:sldId id="267" r:id="rId6"/>
    <p:sldId id="259" r:id="rId7"/>
    <p:sldId id="260" r:id="rId8"/>
    <p:sldId id="261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1" d="100"/>
          <a:sy n="61" d="100"/>
        </p:scale>
        <p:origin x="847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046394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570228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742917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20901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212611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392735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03982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639526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55785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867537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AT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39894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AT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20CBC0-C799-4FF4-8086-6D1957915D76}" type="datetimeFigureOut">
              <a:rPr lang="de-AT" smtClean="0"/>
              <a:t>10.11.2016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A4852C-0472-433E-A61E-9C52AB95ACAD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761710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3999" y="446314"/>
            <a:ext cx="9622971" cy="3063649"/>
          </a:xfrm>
        </p:spPr>
        <p:txBody>
          <a:bodyPr>
            <a:noAutofit/>
          </a:bodyPr>
          <a:lstStyle/>
          <a:p>
            <a:r>
              <a:rPr lang="en-GB" sz="4400" dirty="0"/>
              <a:t>The new General Data Protection Regulation -  </a:t>
            </a:r>
            <a:r>
              <a:rPr lang="de-AT" sz="4400" dirty="0"/>
              <a:t/>
            </a:r>
            <a:br>
              <a:rPr lang="de-AT" sz="4400" dirty="0"/>
            </a:br>
            <a:r>
              <a:rPr lang="en-GB" sz="4400" dirty="0"/>
              <a:t>Is there sufficient pay-off for taking the trouble to anonymize or </a:t>
            </a:r>
            <a:r>
              <a:rPr lang="en-GB" sz="4400" dirty="0" err="1"/>
              <a:t>pseudonymize</a:t>
            </a:r>
            <a:r>
              <a:rPr lang="en-GB" sz="4400" dirty="0"/>
              <a:t> data ?</a:t>
            </a:r>
            <a:endParaRPr lang="de-AT" sz="4400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406876"/>
          </a:xfrm>
        </p:spPr>
        <p:txBody>
          <a:bodyPr>
            <a:normAutofit/>
          </a:bodyPr>
          <a:lstStyle/>
          <a:p>
            <a:endParaRPr lang="de-AT" dirty="0" smtClean="0"/>
          </a:p>
          <a:p>
            <a:r>
              <a:rPr lang="de-AT" sz="2800" dirty="0" smtClean="0"/>
              <a:t>Waltraut </a:t>
            </a:r>
            <a:r>
              <a:rPr lang="de-AT" sz="2800" dirty="0" err="1" smtClean="0"/>
              <a:t>Kotschy</a:t>
            </a:r>
            <a:endParaRPr lang="de-AT" sz="2800" dirty="0" smtClean="0"/>
          </a:p>
          <a:p>
            <a:endParaRPr lang="de-AT" sz="2800" dirty="0"/>
          </a:p>
          <a:p>
            <a:r>
              <a:rPr lang="de-AT" dirty="0" err="1" smtClean="0"/>
              <a:t>Brussels</a:t>
            </a:r>
            <a:r>
              <a:rPr lang="de-AT" dirty="0" smtClean="0"/>
              <a:t> </a:t>
            </a:r>
            <a:r>
              <a:rPr lang="de-AT" dirty="0"/>
              <a:t>Privacy Symposium </a:t>
            </a:r>
            <a:r>
              <a:rPr lang="de-AT" dirty="0" smtClean="0"/>
              <a:t>on </a:t>
            </a:r>
            <a:r>
              <a:rPr lang="de-AT" dirty="0" err="1" smtClean="0"/>
              <a:t>Identifiability</a:t>
            </a:r>
            <a:endParaRPr lang="de-AT" dirty="0" smtClean="0"/>
          </a:p>
          <a:p>
            <a:r>
              <a:rPr lang="de-AT" dirty="0" smtClean="0"/>
              <a:t>November 8, 2016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307037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06475"/>
          </a:xfrm>
        </p:spPr>
        <p:txBody>
          <a:bodyPr/>
          <a:lstStyle/>
          <a:p>
            <a:r>
              <a:rPr lang="de-AT" dirty="0" err="1" smtClean="0"/>
              <a:t>Effects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pseudonymization</a:t>
            </a:r>
            <a:r>
              <a:rPr lang="de-AT" dirty="0" smtClean="0"/>
              <a:t> </a:t>
            </a:r>
            <a:r>
              <a:rPr lang="de-AT" dirty="0" err="1" smtClean="0"/>
              <a:t>under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GDPR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665514"/>
            <a:ext cx="10515600" cy="49312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err="1"/>
              <a:t>Pseudonymization</a:t>
            </a:r>
            <a:r>
              <a:rPr lang="en-GB" b="1" dirty="0"/>
              <a:t> under the GDPR</a:t>
            </a:r>
            <a:r>
              <a:rPr lang="en-GB" dirty="0"/>
              <a:t>:  mentioned in</a:t>
            </a:r>
            <a:endParaRPr lang="de-AT" dirty="0"/>
          </a:p>
          <a:p>
            <a:pPr lvl="1"/>
            <a:r>
              <a:rPr lang="en-GB" dirty="0" smtClean="0"/>
              <a:t>Art</a:t>
            </a:r>
            <a:r>
              <a:rPr lang="en-GB" dirty="0"/>
              <a:t>. 89 (1): as a means of enhancing protection in case of further use of data for research and    statistics</a:t>
            </a:r>
            <a:endParaRPr lang="de-AT" dirty="0"/>
          </a:p>
          <a:p>
            <a:pPr lvl="1"/>
            <a:r>
              <a:rPr lang="en-GB" dirty="0"/>
              <a:t>Art. 6 (4): as a means of possibly contributing to the compatibility of further use of data </a:t>
            </a:r>
            <a:endParaRPr lang="de-AT" dirty="0"/>
          </a:p>
          <a:p>
            <a:pPr lvl="1"/>
            <a:r>
              <a:rPr lang="en-GB" dirty="0"/>
              <a:t>Art. 25: as a means to contribute to “privacy by design” in data </a:t>
            </a:r>
            <a:r>
              <a:rPr lang="en-GB" dirty="0" smtClean="0"/>
              <a:t>applications</a:t>
            </a:r>
          </a:p>
          <a:p>
            <a:pPr marL="457200" lvl="1" indent="0">
              <a:buNone/>
            </a:pPr>
            <a:endParaRPr lang="en-GB" dirty="0" smtClean="0"/>
          </a:p>
          <a:p>
            <a:pPr marL="457200" lvl="1" indent="0">
              <a:buNone/>
            </a:pPr>
            <a:r>
              <a:rPr lang="en-GB" dirty="0" smtClean="0"/>
              <a:t>Rec. 28:  </a:t>
            </a:r>
            <a:r>
              <a:rPr lang="en-GB" dirty="0"/>
              <a:t>“The application of </a:t>
            </a:r>
            <a:r>
              <a:rPr lang="en-GB" dirty="0" err="1"/>
              <a:t>pseudonymisation</a:t>
            </a:r>
            <a:r>
              <a:rPr lang="en-GB" dirty="0"/>
              <a:t> to personal data can reduce the risks to the data subjects concerned and help controllers and processors to meet their data-protection obligations. The explicit introduction of ‘</a:t>
            </a:r>
            <a:r>
              <a:rPr lang="en-GB" dirty="0" err="1"/>
              <a:t>pseudonymisation</a:t>
            </a:r>
            <a:r>
              <a:rPr lang="en-GB" dirty="0"/>
              <a:t>’ in this Regulation is not intended to preclude any other measures of data protection</a:t>
            </a:r>
            <a:r>
              <a:rPr lang="en-GB" dirty="0" smtClean="0"/>
              <a:t>.”</a:t>
            </a:r>
          </a:p>
          <a:p>
            <a:pPr marL="457200" lvl="1" indent="0">
              <a:buNone/>
            </a:pPr>
            <a:endParaRPr lang="de-AT" dirty="0"/>
          </a:p>
          <a:p>
            <a:pPr marL="457200" lvl="1" indent="0">
              <a:buNone/>
            </a:pPr>
            <a:r>
              <a:rPr lang="en-GB" b="1" dirty="0" smtClean="0">
                <a:sym typeface="Wingdings" panose="05000000000000000000" pitchFamily="2" charset="2"/>
              </a:rPr>
              <a:t> </a:t>
            </a:r>
            <a:r>
              <a:rPr lang="en-GB" b="1" dirty="0" err="1" smtClean="0"/>
              <a:t>pseudonymization</a:t>
            </a:r>
            <a:r>
              <a:rPr lang="en-GB" b="1" dirty="0" smtClean="0"/>
              <a:t> </a:t>
            </a:r>
            <a:r>
              <a:rPr lang="en-GB" b="1" dirty="0"/>
              <a:t>is no guarantee for data processing being “allowed” </a:t>
            </a:r>
            <a:endParaRPr lang="de-AT" b="1" dirty="0"/>
          </a:p>
          <a:p>
            <a:pPr marL="457200" lvl="1" indent="0">
              <a:buNone/>
            </a:pP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407903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Conclusions</a:t>
            </a:r>
            <a:r>
              <a:rPr lang="de-AT" dirty="0" smtClean="0"/>
              <a:t> (1)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Using </a:t>
            </a:r>
            <a:r>
              <a:rPr lang="en-GB" b="1" dirty="0"/>
              <a:t>anonymized data</a:t>
            </a:r>
            <a:r>
              <a:rPr lang="en-GB" dirty="0"/>
              <a:t> results in clear consequences under the GDPR: The GDPR  is not applicable. So, rendering data “</a:t>
            </a:r>
            <a:r>
              <a:rPr lang="en-GB" dirty="0" smtClean="0"/>
              <a:t>anonymized” </a:t>
            </a:r>
            <a:r>
              <a:rPr lang="en-GB" dirty="0"/>
              <a:t>will “pay off” under the Regulation, but there is always a risk that </a:t>
            </a:r>
            <a:r>
              <a:rPr lang="en-GB" dirty="0" smtClean="0"/>
              <a:t>anonymization, as to </a:t>
            </a:r>
            <a:r>
              <a:rPr lang="en-GB" dirty="0"/>
              <a:t>the level </a:t>
            </a:r>
            <a:r>
              <a:rPr lang="en-GB" dirty="0" smtClean="0"/>
              <a:t>required in Rec. 26,  </a:t>
            </a:r>
            <a:r>
              <a:rPr lang="en-GB" dirty="0"/>
              <a:t>has not been </a:t>
            </a:r>
            <a:r>
              <a:rPr lang="en-GB" dirty="0" smtClean="0"/>
              <a:t>achieved : </a:t>
            </a:r>
            <a:r>
              <a:rPr lang="en-GB" dirty="0"/>
              <a:t>Although the consequences are clear, the </a:t>
            </a:r>
            <a:r>
              <a:rPr lang="en-GB" dirty="0" smtClean="0"/>
              <a:t>requirements </a:t>
            </a:r>
            <a:r>
              <a:rPr lang="en-GB" dirty="0"/>
              <a:t>for dealing with </a:t>
            </a:r>
            <a:r>
              <a:rPr lang="en-GB" dirty="0" smtClean="0"/>
              <a:t>“anonymized data” </a:t>
            </a:r>
            <a:r>
              <a:rPr lang="en-GB" dirty="0"/>
              <a:t>are less clear.</a:t>
            </a:r>
            <a:endParaRPr lang="de-AT" dirty="0"/>
          </a:p>
          <a:p>
            <a:r>
              <a:rPr lang="en-GB" b="1" dirty="0"/>
              <a:t>Using </a:t>
            </a:r>
            <a:r>
              <a:rPr lang="en-GB" b="1" dirty="0" err="1"/>
              <a:t>pseudonymised</a:t>
            </a:r>
            <a:r>
              <a:rPr lang="en-GB" b="1" dirty="0"/>
              <a:t> data</a:t>
            </a:r>
            <a:r>
              <a:rPr lang="en-GB" dirty="0"/>
              <a:t> under the GDPR </a:t>
            </a:r>
            <a:endParaRPr lang="de-AT" dirty="0"/>
          </a:p>
          <a:p>
            <a:pPr lvl="1"/>
            <a:r>
              <a:rPr lang="en-GB" dirty="0"/>
              <a:t>has no precise legal consequences:  Only on a case to case basis it can be evaluated whether a processing operation is rendered lawful by means of using </a:t>
            </a:r>
            <a:r>
              <a:rPr lang="en-GB" dirty="0" err="1"/>
              <a:t>pseudonymized</a:t>
            </a:r>
            <a:r>
              <a:rPr lang="en-GB" dirty="0"/>
              <a:t> data;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510191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32304"/>
          </a:xfrm>
        </p:spPr>
        <p:txBody>
          <a:bodyPr/>
          <a:lstStyle/>
          <a:p>
            <a:r>
              <a:rPr lang="de-AT" dirty="0" err="1" smtClean="0"/>
              <a:t>Conclusions</a:t>
            </a:r>
            <a:r>
              <a:rPr lang="de-AT" dirty="0" smtClean="0"/>
              <a:t> (2)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197430"/>
            <a:ext cx="10515600" cy="5203370"/>
          </a:xfrm>
        </p:spPr>
        <p:txBody>
          <a:bodyPr>
            <a:normAutofit/>
          </a:bodyPr>
          <a:lstStyle/>
          <a:p>
            <a:r>
              <a:rPr lang="en-GB" dirty="0"/>
              <a:t>The potential “pay-off” for </a:t>
            </a:r>
            <a:r>
              <a:rPr lang="en-GB" dirty="0" err="1"/>
              <a:t>pseudonymization</a:t>
            </a:r>
            <a:r>
              <a:rPr lang="en-GB" dirty="0"/>
              <a:t> in data protection has not (yet) been fully </a:t>
            </a:r>
            <a:r>
              <a:rPr lang="en-GB" dirty="0" smtClean="0"/>
              <a:t>explored:</a:t>
            </a:r>
          </a:p>
          <a:p>
            <a:r>
              <a:rPr lang="en-GB" b="1" dirty="0" smtClean="0"/>
              <a:t>Best practise rules for different areas of processing could clarify  the conditions which could trigger privileged use of properly </a:t>
            </a:r>
            <a:r>
              <a:rPr lang="en-GB" b="1" dirty="0" err="1" smtClean="0"/>
              <a:t>pseudonymized</a:t>
            </a:r>
            <a:r>
              <a:rPr lang="en-GB" b="1" dirty="0" smtClean="0"/>
              <a:t> data </a:t>
            </a:r>
            <a:r>
              <a:rPr lang="en-GB" dirty="0" smtClean="0"/>
              <a:t>– the GDPR offers several possibilities to have such best practise rules checked and approved by competent authorities</a:t>
            </a:r>
          </a:p>
          <a:p>
            <a:r>
              <a:rPr lang="en-GB" dirty="0"/>
              <a:t>Within the fining system implemented according to the GDPR there should be </a:t>
            </a:r>
            <a:r>
              <a:rPr lang="en-GB" b="1" dirty="0"/>
              <a:t>severe fines </a:t>
            </a:r>
            <a:r>
              <a:rPr lang="en-GB" dirty="0"/>
              <a:t>foreseen concerning any attempt of recipients of </a:t>
            </a:r>
            <a:r>
              <a:rPr lang="en-GB" dirty="0" err="1"/>
              <a:t>pseudonymized</a:t>
            </a:r>
            <a:r>
              <a:rPr lang="en-GB" dirty="0"/>
              <a:t> data to re-identify such </a:t>
            </a:r>
            <a:r>
              <a:rPr lang="en-GB" dirty="0" smtClean="0"/>
              <a:t>data</a:t>
            </a:r>
            <a:endParaRPr lang="en-GB" b="1" dirty="0" smtClean="0"/>
          </a:p>
          <a:p>
            <a:r>
              <a:rPr lang="en-GB" dirty="0" smtClean="0"/>
              <a:t>Such rules </a:t>
            </a:r>
            <a:r>
              <a:rPr lang="en-GB" dirty="0" smtClean="0">
                <a:solidFill>
                  <a:srgbClr val="C00000"/>
                </a:solidFill>
              </a:rPr>
              <a:t>should be established on a European level </a:t>
            </a:r>
            <a:r>
              <a:rPr lang="en-GB" dirty="0" smtClean="0"/>
              <a:t>in order not to counteract the harmonising effect of the GDPR</a:t>
            </a:r>
          </a:p>
        </p:txBody>
      </p:sp>
    </p:spTree>
    <p:extLst>
      <p:ext uri="{BB962C8B-B14F-4D97-AF65-F5344CB8AC3E}">
        <p14:creationId xmlns:p14="http://schemas.microsoft.com/office/powerpoint/2010/main" val="4040510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What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„personal </a:t>
            </a:r>
            <a:r>
              <a:rPr lang="de-AT" dirty="0" err="1" smtClean="0"/>
              <a:t>data</a:t>
            </a:r>
            <a:r>
              <a:rPr lang="de-AT" dirty="0" smtClean="0"/>
              <a:t>“?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Defined in Art. 2 (a) of Directive 95/46/EC; nearly identical in the new data protection legal framework (</a:t>
            </a:r>
            <a:r>
              <a:rPr lang="en-GB" i="1" dirty="0" smtClean="0"/>
              <a:t>italics</a:t>
            </a:r>
            <a:r>
              <a:rPr lang="en-GB" dirty="0" smtClean="0"/>
              <a:t> = new):</a:t>
            </a:r>
          </a:p>
          <a:p>
            <a:r>
              <a:rPr lang="en-GB" dirty="0" smtClean="0"/>
              <a:t>Art </a:t>
            </a:r>
            <a:r>
              <a:rPr lang="en-GB" dirty="0"/>
              <a:t>4 (1) GDPR: “</a:t>
            </a:r>
            <a:r>
              <a:rPr lang="en-GB" b="1" dirty="0"/>
              <a:t>personal data’</a:t>
            </a:r>
            <a:r>
              <a:rPr lang="en-GB" dirty="0"/>
              <a:t> means any </a:t>
            </a:r>
            <a:r>
              <a:rPr lang="en-GB" b="1" dirty="0"/>
              <a:t>information relating </a:t>
            </a:r>
            <a:r>
              <a:rPr lang="en-GB" b="1" dirty="0">
                <a:solidFill>
                  <a:srgbClr val="C00000"/>
                </a:solidFill>
              </a:rPr>
              <a:t>to an identified</a:t>
            </a:r>
            <a:r>
              <a:rPr lang="en-GB" b="1" dirty="0"/>
              <a:t> </a:t>
            </a:r>
            <a:r>
              <a:rPr lang="en-GB" b="1" dirty="0">
                <a:solidFill>
                  <a:srgbClr val="0070C0"/>
                </a:solidFill>
              </a:rPr>
              <a:t>or identifiable </a:t>
            </a:r>
            <a:r>
              <a:rPr lang="en-GB" b="1" dirty="0"/>
              <a:t>natural person</a:t>
            </a:r>
            <a:r>
              <a:rPr lang="en-GB" dirty="0"/>
              <a:t> (‘data subject’); an identifiable natural person is one who can be identified, directly or indirectly, in particular by reference to </a:t>
            </a:r>
            <a:r>
              <a:rPr lang="en-GB" i="1" dirty="0"/>
              <a:t>an identifier such as a name, </a:t>
            </a:r>
            <a:r>
              <a:rPr lang="en-GB" dirty="0"/>
              <a:t>an identification number</a:t>
            </a:r>
            <a:r>
              <a:rPr lang="en-GB" i="1" dirty="0"/>
              <a:t>, location data, an online identifier</a:t>
            </a:r>
            <a:r>
              <a:rPr lang="en-GB" dirty="0"/>
              <a:t> or to one or more factors specific to the physical, physiological, </a:t>
            </a:r>
            <a:r>
              <a:rPr lang="en-GB" i="1" dirty="0"/>
              <a:t>genetic</a:t>
            </a:r>
            <a:r>
              <a:rPr lang="en-GB" dirty="0"/>
              <a:t>, mental, economic, cultural or social identity of that natural person</a:t>
            </a:r>
            <a:r>
              <a:rPr lang="en-GB" dirty="0" smtClean="0"/>
              <a:t>;” </a:t>
            </a:r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0520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What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„</a:t>
            </a:r>
            <a:r>
              <a:rPr lang="de-AT" dirty="0" err="1" smtClean="0"/>
              <a:t>identified</a:t>
            </a:r>
            <a:r>
              <a:rPr lang="de-AT" dirty="0" smtClean="0"/>
              <a:t>“?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dirty="0"/>
              <a:t>The definition of “personal data” gives </a:t>
            </a:r>
            <a:r>
              <a:rPr lang="en-GB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several examples for elements </a:t>
            </a:r>
            <a:r>
              <a:rPr lang="en-GB" dirty="0" smtClean="0"/>
              <a:t>which can be used for </a:t>
            </a:r>
            <a:r>
              <a:rPr lang="en-GB" dirty="0"/>
              <a:t>the process of identification </a:t>
            </a:r>
            <a:endParaRPr lang="en-GB" dirty="0" smtClean="0"/>
          </a:p>
          <a:p>
            <a:pPr lvl="0"/>
            <a:r>
              <a:rPr lang="en-GB" b="1" dirty="0" smtClean="0"/>
              <a:t>HOWEVER, unfortunately the </a:t>
            </a:r>
            <a:r>
              <a:rPr lang="en-GB" b="1" dirty="0" smtClean="0">
                <a:solidFill>
                  <a:srgbClr val="C00000"/>
                </a:solidFill>
              </a:rPr>
              <a:t>definition </a:t>
            </a:r>
            <a:r>
              <a:rPr lang="en-GB" b="1" dirty="0">
                <a:solidFill>
                  <a:srgbClr val="C00000"/>
                </a:solidFill>
              </a:rPr>
              <a:t>does not say, when </a:t>
            </a:r>
            <a:r>
              <a:rPr lang="en-GB" b="1" dirty="0" smtClean="0">
                <a:solidFill>
                  <a:srgbClr val="C00000"/>
                </a:solidFill>
              </a:rPr>
              <a:t>precisely the </a:t>
            </a:r>
            <a:r>
              <a:rPr lang="en-GB" b="1" dirty="0">
                <a:solidFill>
                  <a:srgbClr val="C00000"/>
                </a:solidFill>
              </a:rPr>
              <a:t>effect of “identification” is </a:t>
            </a:r>
            <a:r>
              <a:rPr lang="en-GB" b="1" dirty="0" smtClean="0">
                <a:solidFill>
                  <a:srgbClr val="C00000"/>
                </a:solidFill>
              </a:rPr>
              <a:t>finally achieved</a:t>
            </a:r>
          </a:p>
          <a:p>
            <a:r>
              <a:rPr lang="en-GB" dirty="0"/>
              <a:t>Art. 29 Group, Opinion 4/2007 on the concept of personal data, WP 136, from June 20</a:t>
            </a:r>
            <a:r>
              <a:rPr lang="en-GB" baseline="30000" dirty="0"/>
              <a:t>th</a:t>
            </a:r>
            <a:r>
              <a:rPr lang="en-GB" dirty="0"/>
              <a:t> </a:t>
            </a:r>
            <a:r>
              <a:rPr lang="en-GB" dirty="0" smtClean="0"/>
              <a:t>2007:</a:t>
            </a:r>
            <a:endParaRPr lang="de-AT" dirty="0"/>
          </a:p>
          <a:p>
            <a:pPr marL="457200" lvl="1" indent="0">
              <a:buNone/>
            </a:pPr>
            <a:r>
              <a:rPr lang="en-GB" dirty="0"/>
              <a:t>To identify a person means to describe this </a:t>
            </a:r>
            <a:r>
              <a:rPr lang="en-GB" b="1" dirty="0"/>
              <a:t>person</a:t>
            </a:r>
            <a:r>
              <a:rPr lang="en-GB" dirty="0"/>
              <a:t> so that he or she </a:t>
            </a:r>
            <a:r>
              <a:rPr lang="en-GB" b="1" dirty="0"/>
              <a:t>is “singled out” from all other persons</a:t>
            </a:r>
            <a:r>
              <a:rPr lang="en-GB" dirty="0"/>
              <a:t> in a group </a:t>
            </a:r>
            <a:endParaRPr lang="de-AT" dirty="0"/>
          </a:p>
          <a:p>
            <a:pPr lvl="2"/>
            <a:r>
              <a:rPr lang="en-GB" sz="2400" dirty="0"/>
              <a:t>Which group? </a:t>
            </a:r>
            <a:r>
              <a:rPr lang="en-GB" sz="2400" dirty="0" smtClean="0"/>
              <a:t>That depends </a:t>
            </a:r>
            <a:r>
              <a:rPr lang="en-GB" sz="2400" dirty="0" smtClean="0">
                <a:sym typeface="Wingdings" panose="05000000000000000000" pitchFamily="2" charset="2"/>
              </a:rPr>
              <a:t> </a:t>
            </a:r>
            <a:r>
              <a:rPr lang="en-GB" sz="2400" dirty="0"/>
              <a:t>The circumstances of using the data are important!</a:t>
            </a:r>
          </a:p>
          <a:p>
            <a:pPr lvl="0"/>
            <a:endParaRPr lang="de-AT" b="1" dirty="0">
              <a:solidFill>
                <a:srgbClr val="C00000"/>
              </a:solidFill>
            </a:endParaRP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96308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What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„</a:t>
            </a:r>
            <a:r>
              <a:rPr lang="de-AT" dirty="0" err="1" smtClean="0"/>
              <a:t>identifiable</a:t>
            </a:r>
            <a:r>
              <a:rPr lang="de-AT" dirty="0" smtClean="0"/>
              <a:t>“?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AT" dirty="0" smtClean="0"/>
              <a:t>A </a:t>
            </a:r>
            <a:r>
              <a:rPr lang="de-AT" dirty="0" err="1" smtClean="0"/>
              <a:t>natural</a:t>
            </a:r>
            <a:r>
              <a:rPr lang="de-AT" dirty="0" smtClean="0"/>
              <a:t> </a:t>
            </a:r>
            <a:r>
              <a:rPr lang="de-AT" dirty="0" err="1" smtClean="0"/>
              <a:t>person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, </a:t>
            </a:r>
            <a:r>
              <a:rPr lang="de-AT" dirty="0" err="1" smtClean="0"/>
              <a:t>according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definition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„personal </a:t>
            </a:r>
            <a:r>
              <a:rPr lang="de-AT" dirty="0" err="1" smtClean="0"/>
              <a:t>data</a:t>
            </a:r>
            <a:r>
              <a:rPr lang="de-AT" dirty="0" smtClean="0"/>
              <a:t>“, „</a:t>
            </a:r>
            <a:r>
              <a:rPr lang="de-AT" dirty="0" err="1"/>
              <a:t>i</a:t>
            </a:r>
            <a:r>
              <a:rPr lang="de-AT" dirty="0" err="1" smtClean="0"/>
              <a:t>dentifiable</a:t>
            </a:r>
            <a:r>
              <a:rPr lang="de-AT" dirty="0" smtClean="0"/>
              <a:t>“ </a:t>
            </a:r>
            <a:r>
              <a:rPr lang="de-AT" dirty="0" err="1" smtClean="0"/>
              <a:t>if</a:t>
            </a:r>
            <a:r>
              <a:rPr lang="de-AT" dirty="0" smtClean="0"/>
              <a:t> </a:t>
            </a:r>
            <a:r>
              <a:rPr lang="de-AT" dirty="0" err="1" smtClean="0"/>
              <a:t>she</a:t>
            </a:r>
            <a:r>
              <a:rPr lang="de-AT" dirty="0" smtClean="0"/>
              <a:t> </a:t>
            </a:r>
            <a:r>
              <a:rPr lang="de-AT" dirty="0" err="1" smtClean="0"/>
              <a:t>or</a:t>
            </a:r>
            <a:r>
              <a:rPr lang="de-AT" dirty="0" smtClean="0"/>
              <a:t> he „</a:t>
            </a:r>
            <a:r>
              <a:rPr lang="de-AT" dirty="0" err="1" smtClean="0">
                <a:solidFill>
                  <a:srgbClr val="C00000"/>
                </a:solidFill>
              </a:rPr>
              <a:t>can</a:t>
            </a:r>
            <a:r>
              <a:rPr lang="de-AT" dirty="0" smtClean="0">
                <a:solidFill>
                  <a:srgbClr val="C00000"/>
                </a:solidFill>
              </a:rPr>
              <a:t> </a:t>
            </a:r>
            <a:r>
              <a:rPr lang="de-AT" dirty="0" err="1" smtClean="0">
                <a:solidFill>
                  <a:srgbClr val="C00000"/>
                </a:solidFill>
              </a:rPr>
              <a:t>be</a:t>
            </a:r>
            <a:r>
              <a:rPr lang="de-AT" dirty="0" smtClean="0">
                <a:solidFill>
                  <a:srgbClr val="C00000"/>
                </a:solidFill>
              </a:rPr>
              <a:t> </a:t>
            </a:r>
            <a:r>
              <a:rPr lang="de-AT" dirty="0" err="1" smtClean="0">
                <a:solidFill>
                  <a:srgbClr val="C00000"/>
                </a:solidFill>
              </a:rPr>
              <a:t>identified</a:t>
            </a:r>
            <a:r>
              <a:rPr lang="de-AT" dirty="0" smtClean="0">
                <a:solidFill>
                  <a:srgbClr val="C00000"/>
                </a:solidFill>
              </a:rPr>
              <a:t>“ </a:t>
            </a:r>
          </a:p>
          <a:p>
            <a:r>
              <a:rPr lang="en-US" dirty="0" smtClean="0"/>
              <a:t>Rec. 26 to the Directive: “</a:t>
            </a:r>
            <a:r>
              <a:rPr lang="en-US" dirty="0" smtClean="0">
                <a:solidFill>
                  <a:srgbClr val="C00000"/>
                </a:solidFill>
              </a:rPr>
              <a:t>to </a:t>
            </a:r>
            <a:r>
              <a:rPr lang="en-US" dirty="0">
                <a:solidFill>
                  <a:srgbClr val="C00000"/>
                </a:solidFill>
              </a:rPr>
              <a:t>determine whether a person is identifiable</a:t>
            </a:r>
            <a:r>
              <a:rPr lang="en-US" dirty="0"/>
              <a:t>, account should be taken of all the </a:t>
            </a:r>
            <a:r>
              <a:rPr lang="en-US" dirty="0">
                <a:solidFill>
                  <a:srgbClr val="0070C0"/>
                </a:solidFill>
              </a:rPr>
              <a:t>means likely reasonably to be used </a:t>
            </a:r>
            <a:r>
              <a:rPr lang="en-US" dirty="0"/>
              <a:t>either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by the controller or by any other person</a:t>
            </a:r>
            <a:r>
              <a:rPr lang="en-US" dirty="0"/>
              <a:t> to identify the said person</a:t>
            </a:r>
            <a:r>
              <a:rPr lang="en-US" dirty="0" smtClean="0"/>
              <a:t>;”</a:t>
            </a:r>
          </a:p>
          <a:p>
            <a:r>
              <a:rPr lang="en-US" dirty="0" smtClean="0"/>
              <a:t>Rec. 26 of the GDPR</a:t>
            </a:r>
            <a:r>
              <a:rPr lang="en-US" dirty="0"/>
              <a:t>: …” </a:t>
            </a:r>
            <a:r>
              <a:rPr lang="en-US" dirty="0">
                <a:solidFill>
                  <a:srgbClr val="0070C0"/>
                </a:solidFill>
              </a:rPr>
              <a:t>To ascertain whether means are reasonably likely to be used to identify the natural person</a:t>
            </a:r>
            <a:r>
              <a:rPr lang="en-US" dirty="0"/>
              <a:t>, account should be taken of all objective factors, such as the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costs</a:t>
            </a:r>
            <a:r>
              <a:rPr lang="en-US" dirty="0"/>
              <a:t> of and the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amount of time </a:t>
            </a:r>
            <a:r>
              <a:rPr lang="en-US" dirty="0"/>
              <a:t>required for identification, taking into consideration the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available technology </a:t>
            </a:r>
            <a:r>
              <a:rPr lang="en-US" dirty="0"/>
              <a:t>at the time of the processing and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technological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developments</a:t>
            </a:r>
            <a:r>
              <a:rPr lang="en-US" dirty="0" smtClean="0"/>
              <a:t>…..”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00130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99646"/>
          </a:xfrm>
        </p:spPr>
        <p:txBody>
          <a:bodyPr/>
          <a:lstStyle/>
          <a:p>
            <a:r>
              <a:rPr lang="de-AT" dirty="0" err="1" smtClean="0"/>
              <a:t>When</a:t>
            </a:r>
            <a:r>
              <a:rPr lang="de-AT" dirty="0" smtClean="0"/>
              <a:t> </a:t>
            </a:r>
            <a:r>
              <a:rPr lang="de-AT" dirty="0" err="1" smtClean="0"/>
              <a:t>are</a:t>
            </a:r>
            <a:r>
              <a:rPr lang="de-AT" dirty="0" smtClean="0"/>
              <a:t> </a:t>
            </a:r>
            <a:r>
              <a:rPr lang="de-AT" dirty="0" err="1" smtClean="0"/>
              <a:t>data</a:t>
            </a:r>
            <a:r>
              <a:rPr lang="de-AT" dirty="0" smtClean="0"/>
              <a:t> „</a:t>
            </a:r>
            <a:r>
              <a:rPr lang="de-AT" dirty="0" err="1" smtClean="0"/>
              <a:t>anonymized</a:t>
            </a:r>
            <a:r>
              <a:rPr lang="de-AT" dirty="0" smtClean="0"/>
              <a:t>“?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838200" y="1259567"/>
            <a:ext cx="10515600" cy="5163004"/>
          </a:xfrm>
        </p:spPr>
        <p:txBody>
          <a:bodyPr>
            <a:normAutofit fontScale="92500"/>
          </a:bodyPr>
          <a:lstStyle/>
          <a:p>
            <a:r>
              <a:rPr lang="de-AT" dirty="0" err="1" smtClean="0"/>
              <a:t>There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>
                <a:solidFill>
                  <a:srgbClr val="C00000"/>
                </a:solidFill>
              </a:rPr>
              <a:t>no</a:t>
            </a:r>
            <a:r>
              <a:rPr lang="de-AT" dirty="0" smtClean="0">
                <a:solidFill>
                  <a:srgbClr val="C00000"/>
                </a:solidFill>
              </a:rPr>
              <a:t> </a:t>
            </a:r>
            <a:r>
              <a:rPr lang="de-AT" dirty="0" err="1" smtClean="0">
                <a:solidFill>
                  <a:srgbClr val="C00000"/>
                </a:solidFill>
              </a:rPr>
              <a:t>definition</a:t>
            </a:r>
            <a:r>
              <a:rPr lang="de-AT" dirty="0" smtClean="0"/>
              <a:t>, </a:t>
            </a:r>
            <a:r>
              <a:rPr lang="de-AT" dirty="0" err="1" smtClean="0"/>
              <a:t>neither</a:t>
            </a:r>
            <a:r>
              <a:rPr lang="de-AT" dirty="0" smtClean="0"/>
              <a:t> in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Directive</a:t>
            </a:r>
            <a:r>
              <a:rPr lang="de-AT" dirty="0" smtClean="0"/>
              <a:t> not in </a:t>
            </a:r>
            <a:r>
              <a:rPr lang="de-AT" dirty="0" err="1" smtClean="0"/>
              <a:t>the</a:t>
            </a:r>
            <a:r>
              <a:rPr lang="de-AT" dirty="0" smtClean="0"/>
              <a:t> Regulation</a:t>
            </a:r>
          </a:p>
          <a:p>
            <a:r>
              <a:rPr lang="de-AT" dirty="0"/>
              <a:t> </a:t>
            </a:r>
            <a:r>
              <a:rPr lang="de-AT" b="1" dirty="0" smtClean="0">
                <a:sym typeface="Wingdings" panose="05000000000000000000" pitchFamily="2" charset="2"/>
              </a:rPr>
              <a:t>Data </a:t>
            </a:r>
            <a:r>
              <a:rPr lang="de-AT" b="1" dirty="0" err="1" smtClean="0">
                <a:sym typeface="Wingdings" panose="05000000000000000000" pitchFamily="2" charset="2"/>
              </a:rPr>
              <a:t>are</a:t>
            </a:r>
            <a:r>
              <a:rPr lang="de-AT" b="1" dirty="0" smtClean="0">
                <a:sym typeface="Wingdings" panose="05000000000000000000" pitchFamily="2" charset="2"/>
              </a:rPr>
              <a:t> „</a:t>
            </a:r>
            <a:r>
              <a:rPr lang="de-AT" b="1" dirty="0" err="1" smtClean="0">
                <a:sym typeface="Wingdings" panose="05000000000000000000" pitchFamily="2" charset="2"/>
              </a:rPr>
              <a:t>anonymized</a:t>
            </a:r>
            <a:r>
              <a:rPr lang="de-AT" b="1" dirty="0" smtClean="0">
                <a:sym typeface="Wingdings" panose="05000000000000000000" pitchFamily="2" charset="2"/>
              </a:rPr>
              <a:t>“ </a:t>
            </a:r>
            <a:r>
              <a:rPr lang="de-AT" b="1" dirty="0" err="1" smtClean="0">
                <a:sym typeface="Wingdings" panose="05000000000000000000" pitchFamily="2" charset="2"/>
              </a:rPr>
              <a:t>as</a:t>
            </a:r>
            <a:r>
              <a:rPr lang="de-AT" b="1" dirty="0" smtClean="0">
                <a:sym typeface="Wingdings" panose="05000000000000000000" pitchFamily="2" charset="2"/>
              </a:rPr>
              <a:t> </a:t>
            </a:r>
            <a:r>
              <a:rPr lang="de-AT" b="1" dirty="0" err="1" smtClean="0">
                <a:sym typeface="Wingdings" panose="05000000000000000000" pitchFamily="2" charset="2"/>
              </a:rPr>
              <a:t>soon</a:t>
            </a:r>
            <a:r>
              <a:rPr lang="de-AT" b="1" dirty="0" smtClean="0">
                <a:sym typeface="Wingdings" panose="05000000000000000000" pitchFamily="2" charset="2"/>
              </a:rPr>
              <a:t> </a:t>
            </a:r>
            <a:r>
              <a:rPr lang="de-AT" b="1" dirty="0" err="1" smtClean="0">
                <a:sym typeface="Wingdings" panose="05000000000000000000" pitchFamily="2" charset="2"/>
              </a:rPr>
              <a:t>as</a:t>
            </a:r>
            <a:r>
              <a:rPr lang="de-AT" b="1" dirty="0" smtClean="0">
                <a:sym typeface="Wingdings" panose="05000000000000000000" pitchFamily="2" charset="2"/>
              </a:rPr>
              <a:t> </a:t>
            </a:r>
            <a:r>
              <a:rPr lang="de-AT" b="1" dirty="0" err="1" smtClean="0">
                <a:sym typeface="Wingdings" panose="05000000000000000000" pitchFamily="2" charset="2"/>
              </a:rPr>
              <a:t>they</a:t>
            </a:r>
            <a:r>
              <a:rPr lang="de-AT" b="1" dirty="0" smtClean="0">
                <a:sym typeface="Wingdings" panose="05000000000000000000" pitchFamily="2" charset="2"/>
              </a:rPr>
              <a:t> </a:t>
            </a:r>
            <a:r>
              <a:rPr lang="de-AT" b="1" dirty="0" err="1" smtClean="0">
                <a:sym typeface="Wingdings" panose="05000000000000000000" pitchFamily="2" charset="2"/>
              </a:rPr>
              <a:t>are</a:t>
            </a:r>
            <a:r>
              <a:rPr lang="de-AT" b="1" dirty="0" smtClean="0">
                <a:sym typeface="Wingdings" panose="05000000000000000000" pitchFamily="2" charset="2"/>
              </a:rPr>
              <a:t> </a:t>
            </a:r>
            <a:r>
              <a:rPr lang="de-AT" b="1" dirty="0" err="1" smtClean="0">
                <a:sym typeface="Wingdings" panose="05000000000000000000" pitchFamily="2" charset="2"/>
              </a:rPr>
              <a:t>no</a:t>
            </a:r>
            <a:r>
              <a:rPr lang="de-AT" b="1" dirty="0" smtClean="0">
                <a:sym typeface="Wingdings" panose="05000000000000000000" pitchFamily="2" charset="2"/>
              </a:rPr>
              <a:t> </a:t>
            </a:r>
            <a:r>
              <a:rPr lang="de-AT" b="1" dirty="0" err="1" smtClean="0">
                <a:sym typeface="Wingdings" panose="05000000000000000000" pitchFamily="2" charset="2"/>
              </a:rPr>
              <a:t>longer</a:t>
            </a:r>
            <a:r>
              <a:rPr lang="de-AT" b="1" dirty="0" smtClean="0">
                <a:sym typeface="Wingdings" panose="05000000000000000000" pitchFamily="2" charset="2"/>
              </a:rPr>
              <a:t> „personal </a:t>
            </a:r>
            <a:r>
              <a:rPr lang="de-AT" b="1" dirty="0" err="1" smtClean="0">
                <a:sym typeface="Wingdings" panose="05000000000000000000" pitchFamily="2" charset="2"/>
              </a:rPr>
              <a:t>data</a:t>
            </a:r>
            <a:r>
              <a:rPr lang="de-AT" b="1" dirty="0" smtClean="0">
                <a:sym typeface="Wingdings" panose="05000000000000000000" pitchFamily="2" charset="2"/>
              </a:rPr>
              <a:t>“: </a:t>
            </a:r>
          </a:p>
          <a:p>
            <a:pPr marL="1077913" indent="0">
              <a:buNone/>
            </a:pPr>
            <a:r>
              <a:rPr lang="de-AT" dirty="0" err="1" smtClean="0">
                <a:sym typeface="Wingdings" panose="05000000000000000000" pitchFamily="2" charset="2"/>
              </a:rPr>
              <a:t>Rec</a:t>
            </a:r>
            <a:r>
              <a:rPr lang="de-AT" dirty="0" smtClean="0">
                <a:sym typeface="Wingdings" panose="05000000000000000000" pitchFamily="2" charset="2"/>
              </a:rPr>
              <a:t>. 26 </a:t>
            </a:r>
            <a:r>
              <a:rPr lang="de-AT" dirty="0" err="1" smtClean="0">
                <a:sym typeface="Wingdings" panose="05000000000000000000" pitchFamily="2" charset="2"/>
              </a:rPr>
              <a:t>to</a:t>
            </a:r>
            <a:r>
              <a:rPr lang="de-AT" dirty="0" smtClean="0">
                <a:sym typeface="Wingdings" panose="05000000000000000000" pitchFamily="2" charset="2"/>
              </a:rPr>
              <a:t> </a:t>
            </a:r>
            <a:r>
              <a:rPr lang="de-AT" dirty="0" err="1" smtClean="0">
                <a:sym typeface="Wingdings" panose="05000000000000000000" pitchFamily="2" charset="2"/>
              </a:rPr>
              <a:t>the</a:t>
            </a:r>
            <a:r>
              <a:rPr lang="de-AT" dirty="0" smtClean="0">
                <a:sym typeface="Wingdings" panose="05000000000000000000" pitchFamily="2" charset="2"/>
              </a:rPr>
              <a:t> GDPR: „…..</a:t>
            </a:r>
            <a:r>
              <a:rPr lang="en-US" dirty="0" smtClean="0"/>
              <a:t>The </a:t>
            </a:r>
            <a:r>
              <a:rPr lang="en-US" dirty="0"/>
              <a:t>principles of data protection should therefore not apply to </a:t>
            </a:r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anonymous information</a:t>
            </a:r>
            <a:r>
              <a:rPr lang="en-US" dirty="0"/>
              <a:t>, namely </a:t>
            </a:r>
            <a:r>
              <a:rPr lang="en-US" dirty="0">
                <a:solidFill>
                  <a:srgbClr val="C00000"/>
                </a:solidFill>
              </a:rPr>
              <a:t>information which does not relate to an identified or identifiable natural person </a:t>
            </a:r>
            <a:r>
              <a:rPr lang="en-US" dirty="0"/>
              <a:t>or to personal data rendered anonymous in such a manner that the data subject is not or no longer identifiable. This Regulation does not therefore concern the processing of such anonymous information, including for statistical or research purposes</a:t>
            </a:r>
            <a:r>
              <a:rPr lang="en-US" dirty="0" smtClean="0"/>
              <a:t>.”</a:t>
            </a:r>
          </a:p>
          <a:p>
            <a:pPr marL="1077913" indent="0">
              <a:buNone/>
            </a:pPr>
            <a:r>
              <a:rPr lang="en-US" dirty="0" smtClean="0"/>
              <a:t>Rec. 26 to the GDPR: “……</a:t>
            </a:r>
            <a:r>
              <a:rPr lang="en-US" dirty="0" smtClean="0">
                <a:solidFill>
                  <a:srgbClr val="C00000"/>
                </a:solidFill>
              </a:rPr>
              <a:t>To </a:t>
            </a:r>
            <a:r>
              <a:rPr lang="en-US" dirty="0">
                <a:solidFill>
                  <a:srgbClr val="C00000"/>
                </a:solidFill>
              </a:rPr>
              <a:t>determine whether a natural person is identifiable</a:t>
            </a:r>
            <a:r>
              <a:rPr lang="en-US" dirty="0"/>
              <a:t>, account should be taken of all the </a:t>
            </a:r>
            <a:r>
              <a:rPr lang="en-US" dirty="0">
                <a:solidFill>
                  <a:srgbClr val="0070C0"/>
                </a:solidFill>
              </a:rPr>
              <a:t>means reasonably likely to be used</a:t>
            </a:r>
            <a:r>
              <a:rPr lang="en-US" dirty="0"/>
              <a:t>, such as singling out, either by the controller or by another person to identify the natural person directly or </a:t>
            </a:r>
            <a:r>
              <a:rPr lang="en-US" dirty="0" smtClean="0"/>
              <a:t>indirectly…”</a:t>
            </a:r>
          </a:p>
        </p:txBody>
      </p:sp>
    </p:spTree>
    <p:extLst>
      <p:ext uri="{BB962C8B-B14F-4D97-AF65-F5344CB8AC3E}">
        <p14:creationId xmlns:p14="http://schemas.microsoft.com/office/powerpoint/2010/main" val="2828153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Why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„</a:t>
            </a:r>
            <a:r>
              <a:rPr lang="de-AT" dirty="0" err="1" smtClean="0"/>
              <a:t>anonymous</a:t>
            </a:r>
            <a:r>
              <a:rPr lang="de-AT" dirty="0" smtClean="0"/>
              <a:t>“ an </a:t>
            </a:r>
            <a:r>
              <a:rPr lang="de-AT" dirty="0" err="1" smtClean="0"/>
              <a:t>important</a:t>
            </a:r>
            <a:r>
              <a:rPr lang="de-AT" dirty="0" smtClean="0"/>
              <a:t> </a:t>
            </a:r>
            <a:r>
              <a:rPr lang="de-AT" dirty="0" err="1" smtClean="0"/>
              <a:t>concept</a:t>
            </a:r>
            <a:r>
              <a:rPr lang="de-AT" dirty="0" smtClean="0"/>
              <a:t>?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Our age is information- driven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>
                <a:sym typeface="Wingdings" panose="05000000000000000000" pitchFamily="2" charset="2"/>
              </a:rPr>
              <a:t></a:t>
            </a:r>
            <a:r>
              <a:rPr lang="en-GB" dirty="0" smtClean="0"/>
              <a:t> </a:t>
            </a:r>
            <a:r>
              <a:rPr lang="en-GB" dirty="0"/>
              <a:t>Data, including personal data, are a valuable </a:t>
            </a:r>
            <a:r>
              <a:rPr lang="en-GB" dirty="0" smtClean="0"/>
              <a:t>commodity</a:t>
            </a:r>
            <a:endParaRPr lang="de-AT" dirty="0"/>
          </a:p>
          <a:p>
            <a:pPr marL="0" indent="0">
              <a:buNone/>
            </a:pPr>
            <a:r>
              <a:rPr lang="en-GB" dirty="0" smtClean="0"/>
              <a:t>	However</a:t>
            </a:r>
            <a:r>
              <a:rPr lang="en-GB" dirty="0"/>
              <a:t>, the use of personal data is strictly limited.</a:t>
            </a:r>
            <a:endParaRPr lang="de-AT" dirty="0"/>
          </a:p>
          <a:p>
            <a:r>
              <a:rPr lang="en-GB" dirty="0"/>
              <a:t>Is anonymization THE solution? </a:t>
            </a:r>
            <a:endParaRPr lang="de-AT" dirty="0"/>
          </a:p>
          <a:p>
            <a:pPr marL="0" lvl="0" indent="0">
              <a:buNone/>
            </a:pPr>
            <a:r>
              <a:rPr lang="en-GB" dirty="0" smtClean="0"/>
              <a:t>	- Reliable </a:t>
            </a:r>
            <a:r>
              <a:rPr lang="en-GB" dirty="0"/>
              <a:t>anonymization is not easy to achieve</a:t>
            </a:r>
            <a:endParaRPr lang="de-AT" dirty="0"/>
          </a:p>
          <a:p>
            <a:pPr marL="0" lvl="0" indent="0">
              <a:buNone/>
            </a:pPr>
            <a:r>
              <a:rPr lang="en-GB" dirty="0" smtClean="0"/>
              <a:t>	 - Anonymization </a:t>
            </a:r>
            <a:r>
              <a:rPr lang="en-GB" dirty="0"/>
              <a:t>can usually be achieved only by considerable </a:t>
            </a:r>
            <a:r>
              <a:rPr lang="en-GB" dirty="0" smtClean="0"/>
              <a:t>	loss of </a:t>
            </a:r>
            <a:r>
              <a:rPr lang="en-GB" dirty="0"/>
              <a:t>informational value in the anonymized data</a:t>
            </a:r>
            <a:endParaRPr lang="de-AT" dirty="0"/>
          </a:p>
          <a:p>
            <a:pPr marL="0" indent="0">
              <a:buNone/>
            </a:pP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9271144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 </a:t>
            </a:r>
            <a:r>
              <a:rPr lang="de-AT" dirty="0" err="1" smtClean="0"/>
              <a:t>Pseudonymisation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The GDPR introduces the concept of </a:t>
            </a:r>
            <a:r>
              <a:rPr lang="en-GB" b="1" dirty="0" err="1"/>
              <a:t>pseudonymization</a:t>
            </a:r>
            <a:r>
              <a:rPr lang="en-GB" dirty="0"/>
              <a:t> with the purpose of making it possible to </a:t>
            </a:r>
            <a:endParaRPr lang="de-AT" dirty="0"/>
          </a:p>
          <a:p>
            <a:pPr marL="990600" lvl="0" indent="87313" defTabSz="495300">
              <a:buNone/>
            </a:pPr>
            <a:r>
              <a:rPr lang="en-GB" dirty="0" smtClean="0"/>
              <a:t>- further </a:t>
            </a:r>
            <a:r>
              <a:rPr lang="en-GB" dirty="0"/>
              <a:t>use data , especially for scientific research and </a:t>
            </a:r>
            <a:r>
              <a:rPr lang="en-GB" dirty="0" smtClean="0"/>
              <a:t>statistics</a:t>
            </a:r>
            <a:r>
              <a:rPr lang="en-GB" dirty="0"/>
              <a:t>, </a:t>
            </a:r>
            <a:endParaRPr lang="de-AT" dirty="0"/>
          </a:p>
          <a:p>
            <a:pPr marL="1077913" lvl="0" indent="0">
              <a:buNone/>
            </a:pPr>
            <a:r>
              <a:rPr lang="en-GB" dirty="0" smtClean="0"/>
              <a:t>- with </a:t>
            </a:r>
            <a:r>
              <a:rPr lang="en-GB" dirty="0"/>
              <a:t>lesser risks for the data subject</a:t>
            </a:r>
            <a:endParaRPr lang="de-AT" dirty="0"/>
          </a:p>
          <a:p>
            <a:r>
              <a:rPr lang="en-GB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Pseudonymized</a:t>
            </a:r>
            <a:r>
              <a:rPr lang="en-GB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data</a:t>
            </a:r>
            <a:r>
              <a:rPr lang="en-GB" dirty="0">
                <a:solidFill>
                  <a:srgbClr val="C00000"/>
                </a:solidFill>
              </a:rPr>
              <a:t> </a:t>
            </a:r>
            <a:r>
              <a:rPr lang="en-GB" dirty="0"/>
              <a:t>are </a:t>
            </a:r>
            <a:r>
              <a:rPr lang="en-GB" b="1" dirty="0"/>
              <a:t>defined</a:t>
            </a:r>
            <a:r>
              <a:rPr lang="en-GB" dirty="0"/>
              <a:t> as personal </a:t>
            </a:r>
            <a:r>
              <a:rPr lang="en-GB" dirty="0">
                <a:solidFill>
                  <a:srgbClr val="C00000"/>
                </a:solidFill>
              </a:rPr>
              <a:t>data, where the additional data, necessary for identifying the data subject, are kept separate and safe from attribution to the rest of the </a:t>
            </a:r>
            <a:r>
              <a:rPr lang="en-GB" dirty="0" smtClean="0">
                <a:solidFill>
                  <a:srgbClr val="C00000"/>
                </a:solidFill>
              </a:rPr>
              <a:t>data; </a:t>
            </a:r>
            <a:endParaRPr lang="de-AT" dirty="0">
              <a:solidFill>
                <a:srgbClr val="C00000"/>
              </a:solidFill>
            </a:endParaRPr>
          </a:p>
          <a:p>
            <a:pPr marL="1077913" lvl="0" indent="0">
              <a:buNone/>
            </a:pPr>
            <a:r>
              <a:rPr lang="en-GB" dirty="0" smtClean="0"/>
              <a:t>- definition open concerning the method of “</a:t>
            </a:r>
            <a:r>
              <a:rPr lang="en-GB" dirty="0" err="1" smtClean="0"/>
              <a:t>pseudonymizing</a:t>
            </a:r>
            <a:r>
              <a:rPr lang="en-GB" dirty="0" smtClean="0"/>
              <a:t>”,	</a:t>
            </a:r>
          </a:p>
          <a:p>
            <a:pPr marL="1252538" lvl="0" indent="-174625">
              <a:buNone/>
            </a:pPr>
            <a:r>
              <a:rPr lang="en-GB" dirty="0" smtClean="0"/>
              <a:t>- disguising </a:t>
            </a:r>
            <a:r>
              <a:rPr lang="en-GB" dirty="0"/>
              <a:t>(especially encryption) of the main identifiers is </a:t>
            </a:r>
            <a:r>
              <a:rPr lang="en-GB" dirty="0" smtClean="0"/>
              <a:t>not </a:t>
            </a:r>
            <a:r>
              <a:rPr lang="en-GB" dirty="0"/>
              <a:t>mentioned </a:t>
            </a:r>
            <a:r>
              <a:rPr lang="en-GB" dirty="0" smtClean="0"/>
              <a:t>but would </a:t>
            </a:r>
            <a:r>
              <a:rPr lang="en-GB" dirty="0"/>
              <a:t>be covered by the </a:t>
            </a:r>
            <a:r>
              <a:rPr lang="en-GB" dirty="0" smtClean="0"/>
              <a:t>text</a:t>
            </a:r>
          </a:p>
          <a:p>
            <a:pPr marL="0" lvl="0" indent="0">
              <a:buNone/>
            </a:pPr>
            <a:r>
              <a:rPr lang="en-GB" dirty="0"/>
              <a:t>	</a:t>
            </a:r>
            <a:r>
              <a:rPr lang="en-GB" dirty="0" smtClean="0"/>
              <a:t>	 </a:t>
            </a:r>
          </a:p>
          <a:p>
            <a:pPr marL="0" lvl="0" indent="0">
              <a:buNone/>
            </a:pP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02609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Practical</a:t>
            </a:r>
            <a:r>
              <a:rPr lang="de-AT" dirty="0" smtClean="0"/>
              <a:t> </a:t>
            </a:r>
            <a:r>
              <a:rPr lang="de-AT" dirty="0" err="1" smtClean="0"/>
              <a:t>experience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dirty="0" err="1" smtClean="0"/>
              <a:t>pseudonymized</a:t>
            </a:r>
            <a:r>
              <a:rPr lang="de-AT" dirty="0" smtClean="0"/>
              <a:t> </a:t>
            </a:r>
            <a:r>
              <a:rPr lang="de-AT" dirty="0" err="1" smtClean="0"/>
              <a:t>data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Experience in </a:t>
            </a:r>
            <a:r>
              <a:rPr lang="en-GB" dirty="0" smtClean="0"/>
              <a:t>Austria: </a:t>
            </a:r>
            <a:endParaRPr lang="de-AT" dirty="0"/>
          </a:p>
          <a:p>
            <a:r>
              <a:rPr lang="en-GB" dirty="0"/>
              <a:t>Directive: </a:t>
            </a:r>
            <a:r>
              <a:rPr lang="en-GB" dirty="0" smtClean="0"/>
              <a:t>extremely wide definition of “identifiability”</a:t>
            </a:r>
          </a:p>
          <a:p>
            <a:r>
              <a:rPr lang="en-GB" dirty="0" smtClean="0"/>
              <a:t>Research community  demanded a more workable approach</a:t>
            </a:r>
          </a:p>
          <a:p>
            <a:r>
              <a:rPr lang="en-GB" dirty="0" smtClean="0"/>
              <a:t>Austrian </a:t>
            </a:r>
            <a:r>
              <a:rPr lang="en-GB" dirty="0"/>
              <a:t>implementation 2000: </a:t>
            </a:r>
            <a:endParaRPr lang="en-GB" dirty="0" smtClean="0"/>
          </a:p>
          <a:p>
            <a:pPr marL="0" indent="0">
              <a:buNone/>
            </a:pPr>
            <a:r>
              <a:rPr lang="en-GB" dirty="0" smtClean="0"/>
              <a:t>	“indirectly personal data” = special key coded data:</a:t>
            </a:r>
            <a:endParaRPr lang="en-GB" dirty="0"/>
          </a:p>
          <a:p>
            <a:pPr marL="892175" indent="0">
              <a:buNone/>
            </a:pPr>
            <a:r>
              <a:rPr lang="en-GB" dirty="0" smtClean="0"/>
              <a:t>If </a:t>
            </a:r>
            <a:r>
              <a:rPr lang="en-GB" dirty="0"/>
              <a:t>identification without </a:t>
            </a:r>
            <a:r>
              <a:rPr lang="en-GB" dirty="0" smtClean="0"/>
              <a:t>access to the </a:t>
            </a:r>
            <a:r>
              <a:rPr lang="en-GB" dirty="0" err="1"/>
              <a:t>pseudonymization</a:t>
            </a:r>
            <a:r>
              <a:rPr lang="en-GB" dirty="0"/>
              <a:t> key is </a:t>
            </a:r>
            <a:r>
              <a:rPr lang="en-GB" dirty="0" smtClean="0"/>
              <a:t> not possible  according </a:t>
            </a:r>
            <a:r>
              <a:rPr lang="en-GB" dirty="0"/>
              <a:t>to </a:t>
            </a:r>
            <a:r>
              <a:rPr lang="en-GB" dirty="0" smtClean="0"/>
              <a:t>the state </a:t>
            </a:r>
            <a:r>
              <a:rPr lang="en-GB" dirty="0"/>
              <a:t>of the </a:t>
            </a:r>
            <a:r>
              <a:rPr lang="en-GB" dirty="0" smtClean="0"/>
              <a:t>art, </a:t>
            </a:r>
            <a:r>
              <a:rPr lang="en-GB" dirty="0" err="1"/>
              <a:t>pseudonymized</a:t>
            </a:r>
            <a:r>
              <a:rPr lang="en-GB" dirty="0"/>
              <a:t> data shall be considered as </a:t>
            </a:r>
            <a:endParaRPr lang="en-GB" dirty="0" smtClean="0"/>
          </a:p>
          <a:p>
            <a:pPr marL="892175" indent="0">
              <a:buNone/>
            </a:pPr>
            <a:r>
              <a:rPr lang="en-GB" dirty="0"/>
              <a:t>	</a:t>
            </a:r>
            <a:r>
              <a:rPr lang="en-GB" dirty="0" smtClean="0"/>
              <a:t>	</a:t>
            </a:r>
            <a:r>
              <a:rPr lang="en-GB" dirty="0"/>
              <a:t> </a:t>
            </a:r>
            <a:r>
              <a:rPr lang="en-GB" dirty="0" smtClean="0"/>
              <a:t>- “(nearly) no-risk”, </a:t>
            </a:r>
          </a:p>
          <a:p>
            <a:pPr marL="892175" indent="0">
              <a:buNone/>
            </a:pPr>
            <a:r>
              <a:rPr lang="en-GB" dirty="0"/>
              <a:t>	</a:t>
            </a:r>
            <a:r>
              <a:rPr lang="en-GB" dirty="0" smtClean="0"/>
              <a:t>	 - but still “personal data”!</a:t>
            </a:r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30073784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Privileged</a:t>
            </a:r>
            <a:r>
              <a:rPr lang="de-AT" dirty="0" smtClean="0"/>
              <a:t> </a:t>
            </a:r>
            <a:r>
              <a:rPr lang="de-AT" dirty="0" err="1" smtClean="0"/>
              <a:t>use</a:t>
            </a:r>
            <a:endParaRPr lang="de-AT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de-AT" dirty="0" err="1" smtClean="0"/>
              <a:t>Disclosure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i="1" dirty="0" err="1" smtClean="0"/>
              <a:t>reliable</a:t>
            </a:r>
            <a:r>
              <a:rPr lang="de-AT" dirty="0" smtClean="0"/>
              <a:t> </a:t>
            </a:r>
            <a:r>
              <a:rPr lang="de-AT" dirty="0" err="1" smtClean="0"/>
              <a:t>third</a:t>
            </a:r>
            <a:r>
              <a:rPr lang="de-AT" dirty="0" smtClean="0"/>
              <a:t> </a:t>
            </a:r>
            <a:r>
              <a:rPr lang="de-AT" dirty="0" err="1" smtClean="0"/>
              <a:t>parties</a:t>
            </a:r>
            <a:r>
              <a:rPr lang="de-AT" dirty="0" smtClean="0"/>
              <a:t> 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generally</a:t>
            </a:r>
            <a:r>
              <a:rPr lang="de-AT" dirty="0" smtClean="0"/>
              <a:t> </a:t>
            </a:r>
            <a:r>
              <a:rPr lang="de-AT" dirty="0" err="1" smtClean="0"/>
              <a:t>allowed</a:t>
            </a:r>
            <a:r>
              <a:rPr lang="de-AT" dirty="0" smtClean="0"/>
              <a:t> - not </a:t>
            </a:r>
            <a:r>
              <a:rPr lang="de-AT" dirty="0" err="1" smtClean="0"/>
              <a:t>publication</a:t>
            </a:r>
            <a:r>
              <a:rPr lang="de-AT" dirty="0" smtClean="0"/>
              <a:t>!</a:t>
            </a:r>
            <a:endParaRPr lang="de-AT" dirty="0"/>
          </a:p>
          <a:p>
            <a:r>
              <a:rPr lang="en-GB" dirty="0" smtClean="0"/>
              <a:t>Processing “indirectly personal data “ is exempt from </a:t>
            </a:r>
            <a:r>
              <a:rPr lang="de-AT" dirty="0" err="1" smtClean="0"/>
              <a:t>several</a:t>
            </a:r>
            <a:r>
              <a:rPr lang="de-AT" dirty="0" smtClean="0"/>
              <a:t> </a:t>
            </a:r>
            <a:r>
              <a:rPr lang="de-AT" dirty="0" err="1" smtClean="0"/>
              <a:t>duties</a:t>
            </a:r>
            <a:r>
              <a:rPr lang="de-AT" dirty="0" smtClean="0"/>
              <a:t>: </a:t>
            </a:r>
          </a:p>
          <a:p>
            <a:pPr marL="892175" indent="-260350">
              <a:buNone/>
            </a:pPr>
            <a:r>
              <a:rPr lang="en-GB" dirty="0" smtClean="0"/>
              <a:t> - no </a:t>
            </a:r>
            <a:r>
              <a:rPr lang="en-GB" dirty="0"/>
              <a:t>obligation to notify </a:t>
            </a:r>
            <a:r>
              <a:rPr lang="en-GB" dirty="0" smtClean="0"/>
              <a:t>the processing to the </a:t>
            </a:r>
            <a:r>
              <a:rPr lang="en-GB" dirty="0"/>
              <a:t>DPA, </a:t>
            </a:r>
            <a:endParaRPr lang="de-AT" dirty="0"/>
          </a:p>
          <a:p>
            <a:pPr marL="892175" indent="-173038">
              <a:buNone/>
            </a:pPr>
            <a:r>
              <a:rPr lang="en-GB" dirty="0" smtClean="0"/>
              <a:t>- no </a:t>
            </a:r>
            <a:r>
              <a:rPr lang="en-GB" dirty="0"/>
              <a:t>obligation to obtain permission from the DPA for transfers to </a:t>
            </a:r>
            <a:r>
              <a:rPr lang="en-GB" dirty="0" smtClean="0"/>
              <a:t>	known (reliable) recipients in third countries</a:t>
            </a:r>
            <a:r>
              <a:rPr lang="en-GB" dirty="0"/>
              <a:t>,</a:t>
            </a:r>
            <a:endParaRPr lang="de-AT" dirty="0"/>
          </a:p>
          <a:p>
            <a:pPr marL="892175" indent="-173038">
              <a:buNone/>
            </a:pPr>
            <a:r>
              <a:rPr lang="en-GB" dirty="0" smtClean="0"/>
              <a:t>- no </a:t>
            </a:r>
            <a:r>
              <a:rPr lang="en-GB" dirty="0"/>
              <a:t>obligation to inform the data subjects about transfers to third </a:t>
            </a:r>
            <a:r>
              <a:rPr lang="en-GB" dirty="0" smtClean="0"/>
              <a:t>	parties</a:t>
            </a:r>
            <a:r>
              <a:rPr lang="en-GB" dirty="0"/>
              <a:t>,</a:t>
            </a:r>
            <a:endParaRPr lang="de-AT" dirty="0"/>
          </a:p>
          <a:p>
            <a:pPr marL="892175" indent="-173038">
              <a:buNone/>
            </a:pPr>
            <a:r>
              <a:rPr lang="en-GB" dirty="0" smtClean="0"/>
              <a:t>- access </a:t>
            </a:r>
            <a:r>
              <a:rPr lang="en-GB" dirty="0"/>
              <a:t>rights of data subjects are suspended</a:t>
            </a:r>
            <a:endParaRPr lang="de-AT" dirty="0"/>
          </a:p>
          <a:p>
            <a:r>
              <a:rPr lang="en-GB" dirty="0"/>
              <a:t> </a:t>
            </a:r>
            <a:r>
              <a:rPr lang="en-GB" b="1" dirty="0" smtClean="0"/>
              <a:t>No serious case of misuse encountered within 15 years </a:t>
            </a:r>
          </a:p>
          <a:p>
            <a:pPr lvl="0"/>
            <a:r>
              <a:rPr lang="en-GB" b="1" dirty="0" smtClean="0"/>
              <a:t>Census </a:t>
            </a:r>
            <a:r>
              <a:rPr lang="en-GB" dirty="0" smtClean="0"/>
              <a:t> is conducted in Austria since 2010 by means of “indirectly personal data” – no more data about identified citizens! </a:t>
            </a:r>
            <a:r>
              <a:rPr lang="en-GB" dirty="0" smtClean="0">
                <a:sym typeface="Wingdings" panose="05000000000000000000" pitchFamily="2" charset="2"/>
              </a:rPr>
              <a:t> no more protests concerning census</a:t>
            </a:r>
            <a:endParaRPr lang="de-AT" b="1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3160114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1103</Words>
  <Application>Microsoft Office PowerPoint</Application>
  <PresentationFormat>Widescreen</PresentationFormat>
  <Paragraphs>75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The new General Data Protection Regulation -   Is there sufficient pay-off for taking the trouble to anonymize or pseudonymize data ?</vt:lpstr>
      <vt:lpstr>What is „personal data“?</vt:lpstr>
      <vt:lpstr>What is „identified“?</vt:lpstr>
      <vt:lpstr>What is „identifiable“?</vt:lpstr>
      <vt:lpstr>When are data „anonymized“?</vt:lpstr>
      <vt:lpstr>Why is „anonymous“ an important concept?</vt:lpstr>
      <vt:lpstr> Pseudonymisation</vt:lpstr>
      <vt:lpstr>Practical experience with pseudonymized data</vt:lpstr>
      <vt:lpstr>Privileged use</vt:lpstr>
      <vt:lpstr>Effects of pseudonymization under the GDPR</vt:lpstr>
      <vt:lpstr>Conclusions (1)</vt:lpstr>
      <vt:lpstr>Conclusions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new General Data Protection Regulation -   Is there sufficient pay-off for taking the trouble to anonymize or pseudonymize data ?</dc:title>
  <dc:creator>wkotschy</dc:creator>
  <cp:lastModifiedBy>User</cp:lastModifiedBy>
  <cp:revision>22</cp:revision>
  <dcterms:created xsi:type="dcterms:W3CDTF">2016-11-06T21:09:48Z</dcterms:created>
  <dcterms:modified xsi:type="dcterms:W3CDTF">2016-11-10T19:31:09Z</dcterms:modified>
</cp:coreProperties>
</file>