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Proxima Nova"/>
      <p:regular r:id="rId31"/>
      <p:bold r:id="rId32"/>
      <p:italic r:id="rId33"/>
      <p:boldItalic r:id="rId34"/>
    </p:embeddedFont>
    <p:embeddedFont>
      <p:font typeface="Montserra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89E38F4-632F-4C6E-8C19-BC5C068DDEC2}">
  <a:tblStyle styleId="{789E38F4-632F-4C6E-8C19-BC5C068DDE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ProximaNova-italic.fntdata"/><Relationship Id="rId10" Type="http://schemas.openxmlformats.org/officeDocument/2006/relationships/slide" Target="slides/slide3.xml"/><Relationship Id="rId32" Type="http://schemas.openxmlformats.org/officeDocument/2006/relationships/font" Target="fonts/ProximaNova-bold.fntdata"/><Relationship Id="rId13" Type="http://schemas.openxmlformats.org/officeDocument/2006/relationships/slide" Target="slides/slide6.xml"/><Relationship Id="rId35" Type="http://schemas.openxmlformats.org/officeDocument/2006/relationships/font" Target="fonts/Montserrat-regular.fntdata"/><Relationship Id="rId12" Type="http://schemas.openxmlformats.org/officeDocument/2006/relationships/slide" Target="slides/slide5.xml"/><Relationship Id="rId34" Type="http://schemas.openxmlformats.org/officeDocument/2006/relationships/font" Target="fonts/ProximaNova-boldItalic.fntdata"/><Relationship Id="rId15" Type="http://schemas.openxmlformats.org/officeDocument/2006/relationships/slide" Target="slides/slide8.xml"/><Relationship Id="rId37" Type="http://schemas.openxmlformats.org/officeDocument/2006/relationships/font" Target="fonts/Montserrat-italic.fntdata"/><Relationship Id="rId14" Type="http://schemas.openxmlformats.org/officeDocument/2006/relationships/slide" Target="slides/slide7.xml"/><Relationship Id="rId36" Type="http://schemas.openxmlformats.org/officeDocument/2006/relationships/font" Target="fonts/Montserrat-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Montserra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ynamic.globalscape.com/files/Whitepaper-The-True-Cost-of-Compliance-with-Data-Protection-Regulations.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cking.cirrusinsight.com/fbf651d6-1d2e-4570-b2a0-4c1dc5447eba/fpf-org-subscribe" TargetMode="External"/><Relationship Id="rId3" Type="http://schemas.openxmlformats.org/officeDocument/2006/relationships/hyperlink" Target="https://tracking.cirrusinsight.com/fbf651d6-1d2e-4570-b2a0-4c1dc5447eba/fpf-org-subscribe" TargetMode="External"/><Relationship Id="rId4" Type="http://schemas.openxmlformats.org/officeDocument/2006/relationships/hyperlink" Target="https://twitter.com/FutureofPrivacy" TargetMode="External"/><Relationship Id="rId9" Type="http://schemas.openxmlformats.org/officeDocument/2006/relationships/hyperlink" Target="https://www.linkedin.com/company/the-future-of-privacy-forum/" TargetMode="External"/><Relationship Id="rId5" Type="http://schemas.openxmlformats.org/officeDocument/2006/relationships/hyperlink" Target="https://twitter.com/FutureofPrivacy" TargetMode="External"/><Relationship Id="rId6" Type="http://schemas.openxmlformats.org/officeDocument/2006/relationships/hyperlink" Target="https://www.facebook.com/FutureofPrivacy/?ref=br_rs" TargetMode="External"/><Relationship Id="rId7" Type="http://schemas.openxmlformats.org/officeDocument/2006/relationships/hyperlink" Target="https://www.facebook.com/FutureofPrivacy/?ref=br_rs" TargetMode="External"/><Relationship Id="rId8" Type="http://schemas.openxmlformats.org/officeDocument/2006/relationships/hyperlink" Target="https://www.linkedin.com/company/the-future-of-privacy-foru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a5acf9b5e_2_28:notes"/>
          <p:cNvSpPr/>
          <p:nvPr>
            <p:ph idx="2" type="sldImg"/>
          </p:nvPr>
        </p:nvSpPr>
        <p:spPr>
          <a:xfrm>
            <a:off x="407740" y="686496"/>
            <a:ext cx="6042520" cy="342784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5a5acf9b5e_2_28:notes"/>
          <p:cNvSpPr txBox="1"/>
          <p:nvPr>
            <p:ph idx="1" type="body"/>
          </p:nvPr>
        </p:nvSpPr>
        <p:spPr>
          <a:xfrm>
            <a:off x="685800" y="4343401"/>
            <a:ext cx="5486399" cy="4114800"/>
          </a:xfrm>
          <a:prstGeom prst="rect">
            <a:avLst/>
          </a:prstGeom>
          <a:noFill/>
          <a:ln>
            <a:noFill/>
          </a:ln>
        </p:spPr>
        <p:txBody>
          <a:bodyPr anchorCtr="0" anchor="t" bIns="45575" lIns="91225" spcFirstLastPara="1" rIns="91225" wrap="square" tIns="45575">
            <a:noAutofit/>
          </a:bodyPr>
          <a:lstStyle/>
          <a:p>
            <a:pPr indent="0" lvl="0" marL="0" rtl="0" algn="l">
              <a:spcBef>
                <a:spcPts val="0"/>
              </a:spcBef>
              <a:spcAft>
                <a:spcPts val="0"/>
              </a:spcAft>
              <a:buClr>
                <a:schemeClr val="dk1"/>
              </a:buClr>
              <a:buSzPts val="300"/>
              <a:buFont typeface="Calibri"/>
              <a:buNone/>
            </a:pPr>
            <a:r>
              <a:rPr b="1" lang="en" sz="1200">
                <a:latin typeface="Proxima Nova"/>
                <a:ea typeface="Proxima Nova"/>
                <a:cs typeface="Proxima Nova"/>
                <a:sym typeface="Proxima Nova"/>
              </a:rPr>
              <a:t>Stacey</a:t>
            </a:r>
            <a:r>
              <a:rPr lang="en" sz="1200">
                <a:latin typeface="Proxima Nova"/>
                <a:ea typeface="Proxima Nova"/>
                <a:cs typeface="Proxima Nova"/>
                <a:sym typeface="Proxima Nova"/>
              </a:rPr>
              <a:t> - WELCOME</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Thank you for joining</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We are recording</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The video and the slides, and any other content we have will all be posted online by tomorrow</a:t>
            </a:r>
            <a:endParaRPr sz="1200">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Participants are muted by default</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But we have a Chat Q&amp;A where we will be taking questions later on in the hour. If you’re joining us via phone only, you can email us (on next slide) your questions and we’ll try to answer them in real-time if we can.</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Also, even though we are recording the video, the chat text doesn’t get saved, so enter any questions, we won’t attribute them to you unless you tell us to.</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t/>
            </a:r>
            <a:endParaRPr sz="1200">
              <a:latin typeface="Proxima Nova"/>
              <a:ea typeface="Proxima Nova"/>
              <a:cs typeface="Proxima Nova"/>
              <a:sym typeface="Proxima Nova"/>
            </a:endParaRPr>
          </a:p>
        </p:txBody>
      </p:sp>
      <p:sp>
        <p:nvSpPr>
          <p:cNvPr id="81" name="Google Shape;81;g5a5acf9b5e_2_28:notes"/>
          <p:cNvSpPr txBox="1"/>
          <p:nvPr>
            <p:ph idx="12" type="sldNum"/>
          </p:nvPr>
        </p:nvSpPr>
        <p:spPr>
          <a:xfrm>
            <a:off x="3884613" y="8685213"/>
            <a:ext cx="2971799"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60038f35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[Professor Swire]</a:t>
            </a:r>
            <a:endParaRPr/>
          </a:p>
        </p:txBody>
      </p:sp>
      <p:sp>
        <p:nvSpPr>
          <p:cNvPr id="185" name="Google Shape;185;g760038f35d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60038f35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[Professor Swire]</a:t>
            </a:r>
            <a:endParaRPr/>
          </a:p>
        </p:txBody>
      </p:sp>
      <p:sp>
        <p:nvSpPr>
          <p:cNvPr id="192" name="Google Shape;192;g760038f35d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60038f35d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[Professor Swire]</a:t>
            </a:r>
            <a:endParaRPr/>
          </a:p>
        </p:txBody>
      </p:sp>
      <p:sp>
        <p:nvSpPr>
          <p:cNvPr id="201" name="Google Shape;201;g760038f35d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60038f35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[Professor Swire]</a:t>
            </a:r>
            <a:endParaRPr/>
          </a:p>
        </p:txBody>
      </p:sp>
      <p:sp>
        <p:nvSpPr>
          <p:cNvPr id="208" name="Google Shape;208;g760038f35d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60038f35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u="sng"/>
              <a:t>Plus One:</a:t>
            </a:r>
            <a:endParaRPr b="1" u="sng"/>
          </a:p>
          <a:p>
            <a:pPr indent="0" lvl="0" marL="0" rtl="0" algn="l">
              <a:spcBef>
                <a:spcPts val="0"/>
              </a:spcBef>
              <a:spcAft>
                <a:spcPts val="0"/>
              </a:spcAft>
              <a:buNone/>
            </a:pPr>
            <a:r>
              <a:rPr lang="en"/>
              <a:t>A “</a:t>
            </a:r>
            <a:r>
              <a:rPr lang="en"/>
              <a:t>plus one" strategy would involve Congress allowing at least a single state to retain higher standards or to develop standards different from the federal one. </a:t>
            </a:r>
            <a:endParaRPr/>
          </a:p>
          <a:p>
            <a:pPr indent="0" lvl="0" marL="0" rtl="0" algn="l">
              <a:spcBef>
                <a:spcPts val="0"/>
              </a:spcBef>
              <a:spcAft>
                <a:spcPts val="0"/>
              </a:spcAft>
              <a:buNone/>
            </a:pPr>
            <a:r>
              <a:rPr lang="en"/>
              <a:t>-- Inspired by the Clean Air Act's regulation of pollution from mobile sources; it sets a federal ceiling, but allows a single state, California, to exceed federal emission standards.!94 Other states are permitted to follow the California approach, but they may not enact customized standards. </a:t>
            </a:r>
            <a:endParaRPr/>
          </a:p>
          <a:p>
            <a:pPr indent="0" lvl="0" marL="0" rtl="0" algn="l">
              <a:spcBef>
                <a:spcPts val="0"/>
              </a:spcBef>
              <a:spcAft>
                <a:spcPts val="0"/>
              </a:spcAft>
              <a:buNone/>
            </a:pPr>
            <a:r>
              <a:rPr lang="en"/>
              <a:t>^ From Paul Schwartz article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Proxima Nova"/>
                <a:ea typeface="Proxima Nova"/>
                <a:cs typeface="Proxima Nova"/>
                <a:sym typeface="Proxima Nova"/>
              </a:rPr>
              <a:t>Sunset clauses:</a:t>
            </a:r>
            <a:endParaRPr b="1" sz="1200" u="sng">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States could be given a window of five years with no preemption to allow them to adapt and innovate, after which time the situation could be reviewed. Or vice versa, preempt for five years and sunset the federal law. </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Past example: amendments in 1996 to the Fair Credit Reporting Act</a:t>
            </a:r>
            <a:r>
              <a:rPr lang="en" sz="1200">
                <a:solidFill>
                  <a:schemeClr val="dk1"/>
                </a:solidFill>
                <a:latin typeface="Proxima Nova"/>
                <a:ea typeface="Proxima Nova"/>
                <a:cs typeface="Proxima Nova"/>
                <a:sym typeface="Proxima Nova"/>
              </a:rPr>
              <a:t> contained sunsets for a number of statutory provisions that affected billions of dollars in commercial transactions.</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With the expiration of these statutory sections imminent, industry was forced to the congressional bargaining table, and at a time when the public had a growing awareness of the shortcomings of existing regulations and new information about the harms from identity theft and risk-based credit</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The result was the enactment of FACTA, which - although imperfect - added important new protections to the Fair Credit Reporting Act. </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Creating sunsets for preemptions has the additional merit of forcing Congress to reassess the wisdom of its assertion of regulatory primacy. It schedules a revisiting of regulatory choices and thereby creates a safeguard against regulatory ossification.</a:t>
            </a:r>
            <a:endParaRPr b="1"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215" name="Google Shape;215;g760038f35d_0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a5acf9b5e_0_6: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5a5acf9b5e_0_6: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First, I think it’s worth noting some of the policy arguments in support of a federal law being broadly preemptive, at least to a certain extent.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The most important is the nature of the modern digital economy. When you visit a website, or use a connected device, your data may be sent to and bounced around on servers all over the place -- nationally and internationally.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You can see these arguments commonly made from within industry, and from industry trade associations, particularly from groups that represent small business interests.</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And the political reality</a:t>
            </a:r>
            <a:r>
              <a:rPr lang="en" sz="1200">
                <a:solidFill>
                  <a:schemeClr val="dk1"/>
                </a:solidFill>
                <a:latin typeface="Proxima Nova"/>
                <a:ea typeface="Proxima Nova"/>
                <a:cs typeface="Proxima Nova"/>
                <a:sym typeface="Proxima Nova"/>
              </a:rPr>
              <a:t> is that the push for at least some degree of federal preemption, from the business community, is what is behind much of the current momentum in Congress.</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1) The avoidance of inconsistent regulations in areas with high costs and little policy payoff:</a:t>
            </a:r>
            <a:endParaRPr b="1"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Compliance with certain regulations entail high compliance costs with scant privacy benefits) - e.g. data breach notification laws vary and sometimes conflict across the country. </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This graph breaks down the difficulty to achieve compliance with different laws. The white paper from which this graph was taken states that data breach notification laws are among some of the highest to comply with. Coupled with this is little to no privacy payoff for consumers.</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[Source of graph: </a:t>
            </a:r>
            <a:r>
              <a:rPr lang="en" u="sng">
                <a:solidFill>
                  <a:schemeClr val="hlink"/>
                </a:solidFill>
                <a:hlinkClick r:id="rId2"/>
              </a:rPr>
              <a:t>http://dynamic.globalscape.com/files/Whitepaper-The-True-Cost-of-Compliance-with-Data-Protection-Regulations.pdf</a:t>
            </a:r>
            <a:r>
              <a:rPr lang="en" sz="1200">
                <a:solidFill>
                  <a:schemeClr val="dk1"/>
                </a:solidFill>
                <a:latin typeface="Proxima Nova"/>
                <a:ea typeface="Proxima Nova"/>
                <a:cs typeface="Proxima Nova"/>
                <a:sym typeface="Proxima Nova"/>
              </a:rPr>
              <a:t>]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Georgia"/>
              <a:buChar char="-"/>
            </a:pPr>
            <a:r>
              <a:rPr b="1" lang="en" sz="1200">
                <a:solidFill>
                  <a:schemeClr val="dk1"/>
                </a:solidFill>
                <a:latin typeface="Proxima Nova"/>
                <a:ea typeface="Proxima Nova"/>
                <a:cs typeface="Proxima Nova"/>
                <a:sym typeface="Proxima Nova"/>
              </a:rPr>
              <a:t>2) through the establishment of "field definitions" that can lower compliance costs.</a:t>
            </a:r>
            <a:endParaRPr b="1"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A second benefit of consolidation concerns basic statutory definitions that mark a given regulatory field. </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The preemptive power of such a "field definition" prevents states from redefining the scope of a fundamental legislative category</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As an example, the Fair Credit Reporting Act contains a detailed definition of "consumer report.”</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Congress was wise to enact such basic subject matter definitions; terms that clearly bound the scope of a regulatory field reduce regulatory transaction costs. </a:t>
            </a:r>
            <a:endParaRPr sz="1200">
              <a:solidFill>
                <a:schemeClr val="dk1"/>
              </a:solidFill>
              <a:latin typeface="Proxima Nova"/>
              <a:ea typeface="Proxima Nova"/>
              <a:cs typeface="Proxima Nova"/>
              <a:sym typeface="Proxima Nova"/>
            </a:endParaRPr>
          </a:p>
          <a:p>
            <a:pPr indent="-304800" lvl="1" marL="9144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it would not make sense to have varying definitions of key terms across the states such as “Personal information”, “De-identification”, “sale”, “transfer”, “collection.”</a:t>
            </a:r>
            <a:endParaRPr sz="1200">
              <a:solidFill>
                <a:schemeClr val="dk1"/>
              </a:solidFill>
              <a:latin typeface="Proxima Nova"/>
              <a:ea typeface="Proxima Nova"/>
              <a:cs typeface="Proxima Nova"/>
              <a:sym typeface="Proxima Nova"/>
            </a:endParaRPr>
          </a:p>
          <a:p>
            <a:pPr indent="-304800" lvl="1" marL="9144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It also makes sense to create uniform rights for consumers: e.g. access provisions to be uniform so that legislation is not confusing for consumers, and so that consumers have uniform rights no matter where they are in the US. </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Note, however, that as technology and businesses evolve, entire new enterprises and modes of data processing may spring up. In that case, states are free to generate a new category or categories for regulation</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Proxima Nova"/>
                <a:ea typeface="Proxima Nova"/>
                <a:cs typeface="Proxima Nova"/>
                <a:sym typeface="Proxima Nova"/>
              </a:rPr>
              <a:t>Arguments in favor of stronger regulatory ceilings</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Industry in the United States also has made clear that strong ceiling preemption of state laws that impose requirements for the collection, use, disclosure and storage of personal information, is an essential condition of its support for any comprehensive legislation. The exclusion of preemption from comprehensive legislation is a kind of “deal breaker” for industry. Industry questions why it should have to accept heavier compliance burdens at the federal level only to be exposed to a ratcheting up of requirements every time a state wishes to pass a new privacy law.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304800" lvl="0" marL="9144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The perils of a “patchwork” of state laws </a:t>
            </a:r>
            <a:endParaRPr b="1" sz="1200">
              <a:solidFill>
                <a:schemeClr val="dk1"/>
              </a:solidFill>
              <a:latin typeface="Proxima Nova"/>
              <a:ea typeface="Proxima Nova"/>
              <a:cs typeface="Proxima Nova"/>
              <a:sym typeface="Proxima Nova"/>
            </a:endParaRPr>
          </a:p>
          <a:p>
            <a:pPr indent="0" lvl="0" marL="914400" rtl="0" algn="l">
              <a:lnSpc>
                <a:spcPct val="115000"/>
              </a:lnSpc>
              <a:spcBef>
                <a:spcPts val="0"/>
              </a:spcBef>
              <a:spcAft>
                <a:spcPts val="0"/>
              </a:spcAft>
              <a:buClr>
                <a:schemeClr val="dk1"/>
              </a:buClr>
              <a:buSzPts val="1100"/>
              <a:buFont typeface="Arial"/>
              <a:buNone/>
            </a:pPr>
            <a:r>
              <a:t/>
            </a:r>
            <a:endParaRPr b="1"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		</a:t>
            </a:r>
            <a:r>
              <a:rPr b="1" lang="en" sz="1200">
                <a:solidFill>
                  <a:schemeClr val="dk1"/>
                </a:solidFill>
                <a:latin typeface="Proxima Nova"/>
                <a:ea typeface="Proxima Nova"/>
                <a:cs typeface="Proxima Nova"/>
                <a:sym typeface="Proxima Nova"/>
              </a:rPr>
              <a:t>Negative effects for consumers </a:t>
            </a:r>
            <a:endParaRPr b="1"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As already mentioned, those in favor of preemption often cite the perils of the emergence of a patchwork of state laws for consumers and businesses alike. At the recent Senate hearing on consumer privacy, Michelle Richards, whose consumer advocacy organisation has released a preemptive draft bill, testified that having one nationwide standard is in the interests of consumers. She pointed towards the fact that privacy bills at the state level are not as comprehensive as proposals at the federal level, and that CCPA is merely an opt-out law. Both the Wicker and the Cantwell proposals would create greater protections for consumers than the CCPA.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Secondly, she pointed to the fact that consumers would benefit from having consistent rights across the country. It took many years for all the states to enact data breach notification laws. A uniform federal standard would allow consumers, no matter where they are geographically, to have the same detailed comprehensive set of rights. This would also provide clarity for consumers as to what their rights are, making it easier for them to exercise them. This also aligns with user expectations and the promotion of user-centric outcomes. Consumers do not want, nor expect, different baseline privacy rules based on where they live, or where they happen to be at the time, or where the business they are interacting with is based.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In addition to these points, it is also argued that a patchwork of different privacy obligations diverts significant resources which could be spent on the invention of new features for consumers. High compliance costs associated with a fragmented regulatory landscape disincentivises innovation for products that require scale.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		</a:t>
            </a:r>
            <a:r>
              <a:rPr b="1" lang="en" sz="1200">
                <a:solidFill>
                  <a:schemeClr val="dk1"/>
                </a:solidFill>
                <a:latin typeface="Proxima Nova"/>
                <a:ea typeface="Proxima Nova"/>
                <a:cs typeface="Proxima Nova"/>
                <a:sym typeface="Proxima Nova"/>
              </a:rPr>
              <a:t>Negative effects for businesses </a:t>
            </a:r>
            <a:endParaRPr b="1"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Organisations benefit from consistent compliance programs based on widely shared principles of data protection. Preemption would permit companies and individuals to gain clarity and alignment on expectations for the relationship - for example, by making individual rights of access uniform, as well as measures organizations must take to enable consumers from exercising such rights. This point I explore more elsewhere.</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		 </a:t>
            </a:r>
            <a:r>
              <a:rPr b="1" lang="en" sz="1200">
                <a:solidFill>
                  <a:schemeClr val="dk1"/>
                </a:solidFill>
                <a:latin typeface="Proxima Nova"/>
                <a:ea typeface="Proxima Nova"/>
                <a:cs typeface="Proxima Nova"/>
                <a:sym typeface="Proxima Nova"/>
              </a:rPr>
              <a:t>Especially negative effects for small businesses (SMEs)</a:t>
            </a:r>
            <a:endParaRPr b="1"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Information privacy regulation disproportionately impacts SME’s, and a patchwork of regulatory models exacerbates this. In short, it will be hard for SMEs to bear and run profitably. Compliance costs of CCPA are high. The law will regulate over 500,000 businesses, the majority of which are small businesses. The majority foresee spending at least $100,000 on CCPA compliance. This will create regulatory barriers to entry, which is bad for competition.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Compliance costs will only increase as new states enter the regulatory field by enacting comprehensive privacy laws. Companies will need to incur greater costs to comply with the specific requirements in each state and address conflicts between the laws. SME’s do not often have the resources to hire legal counsel to ensure compliance programs that are effective and adaptable across a patchwork of national privacy regulation.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		</a:t>
            </a:r>
            <a:r>
              <a:rPr b="1" lang="en" sz="1200">
                <a:solidFill>
                  <a:schemeClr val="dk1"/>
                </a:solidFill>
                <a:latin typeface="Proxima Nova"/>
                <a:ea typeface="Proxima Nova"/>
                <a:cs typeface="Proxima Nova"/>
                <a:sym typeface="Proxima Nova"/>
              </a:rPr>
              <a:t>Negative effects for the emergence of micro-multinationals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The ability of SMEs to enter the marketplace and compete with entrenched players is directly correlated to their ability to leverage external infrastructure sources like cloud computing, which rely on the ability to collect and process data within the US and internationally (i.e. cross-border data flows). Cross-border data flows enable the creation of a new breed of SMEs - the micro-multinational - born global and constantly connected. Uniformity promotes cross-border data flows.</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00"/>
              </a:highlight>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00"/>
                </a:highlight>
                <a:latin typeface="Proxima Nova"/>
                <a:ea typeface="Proxima Nova"/>
                <a:cs typeface="Proxima Nova"/>
                <a:sym typeface="Proxima Nova"/>
              </a:rPr>
              <a:t>[patchwork argument rebuttal] </a:t>
            </a:r>
            <a:endParaRPr sz="1200">
              <a:solidFill>
                <a:schemeClr val="dk1"/>
              </a:solidFill>
              <a:highlight>
                <a:srgbClr val="FFFF00"/>
              </a:highlight>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304800" lvl="0" marL="9144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Interoperability and the promotion of cross-border data flows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Personal data is one component of the “knowledge economy” which “has been recognized for years as a critical driver of economic growth and productivity.” Microsoft’s intelligent cloud, intelligent edge, and AI strategies rely on an internet that it interoperable, open, and globally accessible to as many people as possible. The ability to deliver high-quality cloud services relies on the smooth functioning of the internet infrastructure and the minimization of geographically conflicting regulations. Cross-border data flows drive around 22% of global economic output, adding up to $11 trillion to global GDP by 2025. By promoting cross-border data flows, uniformity therefore also promotes international business. Mechanisms allowing for cross-border data flows are critical to the modern economy. Cross-border data flows are necessary to realize the full economic potential of data-driven innovation and the global economy. </a:t>
            </a:r>
            <a:endParaRPr sz="1200">
              <a:solidFill>
                <a:schemeClr val="dk1"/>
              </a:solidFill>
              <a:latin typeface="Proxima Nova"/>
              <a:ea typeface="Proxima Nova"/>
              <a:cs typeface="Proxima Nova"/>
              <a:sym typeface="Proxima Nova"/>
            </a:endParaRPr>
          </a:p>
        </p:txBody>
      </p:sp>
      <p:sp>
        <p:nvSpPr>
          <p:cNvPr id="223" name="Google Shape;223;g5a5acf9b5e_0_6: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5d611fa70_0_1: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75d611fa70_0_1: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15000"/>
              </a:lnSpc>
              <a:spcBef>
                <a:spcPts val="0"/>
              </a:spcBef>
              <a:spcAft>
                <a:spcPts val="0"/>
              </a:spcAft>
              <a:buNone/>
            </a:pPr>
            <a:r>
              <a:rPr b="1" lang="en" sz="1200" u="sng">
                <a:solidFill>
                  <a:schemeClr val="dk1"/>
                </a:solidFill>
                <a:latin typeface="Proxima Nova"/>
                <a:ea typeface="Proxima Nova"/>
                <a:cs typeface="Proxima Nova"/>
                <a:sym typeface="Proxima Nova"/>
              </a:rPr>
              <a:t>Arguments in favor of the creation of a regulatory floor </a:t>
            </a:r>
            <a:endParaRPr b="1" sz="1200" u="sng">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In general, most and consumer privacy advocates have been more sympathetic towards federal privacy bills that would preserve the ability of state lawmakers to create more restrictive requirements for the commercial collection and processing of personal data. Consumer groups and academics cite a number of reasons for Congress to approach calls for harmonization with caution.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9144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States are more responsive to gaps in the law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Over time, the new law is sure to have deficiencies and gaps. States respond more efficiently and effectively to their own constituents, new threats, and technological developments than the federal government. Limiting the scope of preemption would leave room for states to identify, analyze, and respond to emerging gaps in privacy law, thereby deterring harmful conduct and compensating injured plaintiffs. It has been further argued that privacy itself is a driver of innovation, and that states are drivers of privacy. Prohibiting state action may stunt privacy innovation, thereby harming users and decreasing trust of digital products and services.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At a recent Senate Hearing on consumer privacy, Ms. Laura Moy testified that Congress should not entrench upon States regulatory efforts, or eliminate protections at the state level. Americans desire greater protections for their personal information. To avoid harming consumers that benefit from existing protections, it is important for federal action to preserve existing state privacy and data security standards.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304800" lvl="0" marL="9144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States as laboratories for innovation and democracy</a:t>
            </a:r>
            <a:endParaRPr b="1"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There is concern that a ceiling standard would block regulatory experiment at the state level and sectorally. When drafting HIPAA and GLBA non-preemptively, the Clinton administration reasoned that states should have the ability to offer greater protection of the rights of their citizens. Schwartz has argued that States are “laboratories for innovations in information privacy law.” Through diversity, it is argued that states offer simultaneous experimentation with different policies. This provides information about a range of government policies, enabling the nation to choose the most desirable one. As such, they can lay the groundwork for eventual federal privacy protection. In contrast to these arguments, Patricia Bellina has has argued that state privacy laws often follow federal legislation, pointing to the “importance of federal leadership in information privacy problems.”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304800" lvl="0" marL="914400" rtl="0" algn="l">
              <a:lnSpc>
                <a:spcPct val="115000"/>
              </a:lnSpc>
              <a:spcBef>
                <a:spcPts val="0"/>
              </a:spcBef>
              <a:spcAft>
                <a:spcPts val="0"/>
              </a:spcAft>
              <a:buClr>
                <a:schemeClr val="dk1"/>
              </a:buClr>
              <a:buSzPts val="1200"/>
              <a:buFont typeface="Proxima Nova"/>
              <a:buChar char="❖"/>
            </a:pPr>
            <a:r>
              <a:rPr b="1" lang="en" sz="1200">
                <a:solidFill>
                  <a:schemeClr val="dk1"/>
                </a:solidFill>
                <a:latin typeface="Proxima Nova"/>
                <a:ea typeface="Proxima Nova"/>
                <a:cs typeface="Proxima Nova"/>
                <a:sym typeface="Proxima Nova"/>
              </a:rPr>
              <a:t>A federal omnibus law would be difficult to amend </a:t>
            </a:r>
            <a:endParaRPr b="1"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A federal omnibus law would be difficult to amend, with privacy advocates, industry, and other stakeholders garnering enough Congressional support to block significant changes. As such, the law could become quickly outdated as technology evolves to undermine the statute’s regulatory assumptions. This happened to the preemptive National Labor Relations Act. Hartzog &amp; Richards have recently noted that there are many different ways Congress might preempt some but not all areas of privacy law while maintaining a flexible and layered approach to privacy federalism, but generally, limited or no preemption will be the key to an inclusive and adaptive regime.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Who makes these arguments? (privacy advocates and democratic bills, generally)</a:t>
            </a:r>
            <a:endParaRPr sz="1200">
              <a:solidFill>
                <a:schemeClr val="dk1"/>
              </a:solidFill>
              <a:latin typeface="Proxima Nova"/>
              <a:ea typeface="Proxima Nova"/>
              <a:cs typeface="Proxima Nova"/>
              <a:sym typeface="Proxima Nova"/>
            </a:endParaRPr>
          </a:p>
          <a:p>
            <a:pPr indent="0" lvl="0" marL="0" rtl="0" algn="l">
              <a:spcBef>
                <a:spcPts val="800"/>
              </a:spcBef>
              <a:spcAft>
                <a:spcPts val="0"/>
              </a:spcAft>
              <a:buNone/>
            </a:pPr>
            <a:r>
              <a:rPr b="1" lang="en" sz="1700" u="sng">
                <a:solidFill>
                  <a:srgbClr val="7F7F7F"/>
                </a:solidFill>
                <a:latin typeface="Proxima Nova"/>
                <a:ea typeface="Proxima Nova"/>
                <a:cs typeface="Proxima Nova"/>
                <a:sym typeface="Proxima Nova"/>
              </a:rPr>
              <a:t>Regulatory “floor”</a:t>
            </a:r>
            <a:endParaRPr b="1" sz="1700" u="sng">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Cantwell (D-WA) bill</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Schatz (D-HI) bill</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Recent Wyden (D-Ore) bill</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Free Press proposal </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Lawyers Committee</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EPIC</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Public Knowledge </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Access Now </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Center for Digital Democracy</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Center on Privacy at Georgetown Law</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Consumers Union</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Electronic Frontier Foundation </a:t>
            </a:r>
            <a:endParaRPr sz="1200">
              <a:solidFill>
                <a:srgbClr val="7F7F7F"/>
              </a:solidFill>
              <a:latin typeface="Proxima Nova"/>
              <a:ea typeface="Proxima Nova"/>
              <a:cs typeface="Proxima Nova"/>
              <a:sym typeface="Proxima Nova"/>
            </a:endParaRPr>
          </a:p>
          <a:p>
            <a:pPr indent="-241300" lvl="0" marL="254000" rtl="0" algn="l">
              <a:spcBef>
                <a:spcPts val="800"/>
              </a:spcBef>
              <a:spcAft>
                <a:spcPts val="0"/>
              </a:spcAft>
              <a:buClr>
                <a:schemeClr val="accent1"/>
              </a:buClr>
              <a:buSzPts val="1200"/>
              <a:buFont typeface="Proxima Nova"/>
              <a:buChar char="●"/>
            </a:pPr>
            <a:r>
              <a:rPr lang="en" sz="1200">
                <a:solidFill>
                  <a:srgbClr val="7F7F7F"/>
                </a:solidFill>
                <a:latin typeface="Proxima Nova"/>
                <a:ea typeface="Proxima Nova"/>
                <a:cs typeface="Proxima Nova"/>
                <a:sym typeface="Proxima Nova"/>
              </a:rPr>
              <a:t>US Public Interest Research Group</a:t>
            </a:r>
            <a:endParaRPr sz="1200">
              <a:solidFill>
                <a:srgbClr val="7F7F7F"/>
              </a:solidFill>
              <a:latin typeface="Proxima Nova"/>
              <a:ea typeface="Proxima Nova"/>
              <a:cs typeface="Proxima Nova"/>
              <a:sym typeface="Proxima Nova"/>
            </a:endParaRPr>
          </a:p>
          <a:p>
            <a:pPr indent="0" lvl="0" marL="0" rtl="0" algn="l">
              <a:spcBef>
                <a:spcPts val="800"/>
              </a:spcBef>
              <a:spcAft>
                <a:spcPts val="0"/>
              </a:spcAft>
              <a:buNone/>
            </a:pPr>
            <a:r>
              <a:t/>
            </a:r>
            <a:endParaRPr sz="1200">
              <a:solidFill>
                <a:srgbClr val="7F7F7F"/>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p:txBody>
      </p:sp>
      <p:sp>
        <p:nvSpPr>
          <p:cNvPr id="234" name="Google Shape;234;g75d611fa70_0_1: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cb171b122_0_119: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6cb171b122_0_119: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15000"/>
              </a:lnSpc>
              <a:spcBef>
                <a:spcPts val="0"/>
              </a:spcBef>
              <a:spcAft>
                <a:spcPts val="0"/>
              </a:spcAft>
              <a:buNone/>
            </a:pPr>
            <a:r>
              <a:t/>
            </a:r>
            <a:endParaRPr sz="1050">
              <a:solidFill>
                <a:srgbClr val="232333"/>
              </a:solidFill>
            </a:endParaRPr>
          </a:p>
        </p:txBody>
      </p:sp>
      <p:sp>
        <p:nvSpPr>
          <p:cNvPr id="244" name="Google Shape;244;g6cb171b122_0_119: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60038f35d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[Professor Swire}</a:t>
            </a:r>
            <a:endParaRPr/>
          </a:p>
        </p:txBody>
      </p:sp>
      <p:sp>
        <p:nvSpPr>
          <p:cNvPr id="253" name="Google Shape;253;g760038f35d_0_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60038f35d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760038f35d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cb171b1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cb171b1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60038f35d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760038f35d_0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60038f35d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760038f35d_0_4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6cb171b122_0_70: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6cb171b122_0_70: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spcBef>
                <a:spcPts val="0"/>
              </a:spcBef>
              <a:spcAft>
                <a:spcPts val="0"/>
              </a:spcAft>
              <a:buClr>
                <a:schemeClr val="dk1"/>
              </a:buClr>
              <a:buSzPts val="300"/>
              <a:buFont typeface="Calibri"/>
              <a:buNone/>
            </a:pPr>
            <a:r>
              <a:rPr lang="en" sz="1400"/>
              <a:t>Washington, new york, maryland, (&amp; the CA ballot initiatve)</a:t>
            </a:r>
            <a:endParaRPr sz="1400"/>
          </a:p>
          <a:p>
            <a:pPr indent="-317500" lvl="0" marL="457200" rtl="0" algn="l">
              <a:spcBef>
                <a:spcPts val="0"/>
              </a:spcBef>
              <a:spcAft>
                <a:spcPts val="0"/>
              </a:spcAft>
              <a:buSzPts val="1400"/>
              <a:buChar char="-"/>
            </a:pPr>
            <a:r>
              <a:rPr lang="en" sz="1400"/>
              <a:t>Biometrics laws</a:t>
            </a:r>
            <a:endParaRPr sz="1400"/>
          </a:p>
          <a:p>
            <a:pPr indent="-317500" lvl="0" marL="457200" rtl="0" algn="l">
              <a:spcBef>
                <a:spcPts val="0"/>
              </a:spcBef>
              <a:spcAft>
                <a:spcPts val="0"/>
              </a:spcAft>
              <a:buSzPts val="1400"/>
              <a:buChar char="-"/>
            </a:pPr>
            <a:r>
              <a:rPr lang="en" sz="1400"/>
              <a:t>Facial recognition bans</a:t>
            </a:r>
            <a:endParaRPr sz="1400"/>
          </a:p>
          <a:p>
            <a:pPr indent="-317500" lvl="0" marL="457200" rtl="0" algn="l">
              <a:spcBef>
                <a:spcPts val="0"/>
              </a:spcBef>
              <a:spcAft>
                <a:spcPts val="0"/>
              </a:spcAft>
              <a:buSzPts val="1400"/>
              <a:buChar char="-"/>
            </a:pPr>
            <a:r>
              <a:rPr lang="en" sz="1400"/>
              <a:t>CCPA lookalikes</a:t>
            </a:r>
            <a:endParaRPr sz="1400"/>
          </a:p>
          <a:p>
            <a:pPr indent="0" lvl="0" marL="0" rtl="0" algn="l">
              <a:spcBef>
                <a:spcPts val="0"/>
              </a:spcBef>
              <a:spcAft>
                <a:spcPts val="0"/>
              </a:spcAft>
              <a:buClr>
                <a:schemeClr val="dk1"/>
              </a:buClr>
              <a:buSzPts val="300"/>
              <a:buFont typeface="Calibri"/>
              <a:buNone/>
            </a:pPr>
            <a:r>
              <a:t/>
            </a:r>
            <a:endParaRPr sz="1400"/>
          </a:p>
          <a:p>
            <a:pPr indent="0" lvl="0" marL="0" rtl="0" algn="l">
              <a:spcBef>
                <a:spcPts val="0"/>
              </a:spcBef>
              <a:spcAft>
                <a:spcPts val="0"/>
              </a:spcAft>
              <a:buClr>
                <a:schemeClr val="dk1"/>
              </a:buClr>
              <a:buSzPts val="300"/>
              <a:buFont typeface="Calibri"/>
              <a:buNone/>
            </a:pPr>
            <a:r>
              <a:rPr lang="en" sz="1400"/>
              <a:t>Professor Swire</a:t>
            </a:r>
            <a:endParaRPr sz="1400"/>
          </a:p>
          <a:p>
            <a:pPr indent="0" lvl="0" marL="0" rtl="0" algn="l">
              <a:spcBef>
                <a:spcPts val="0"/>
              </a:spcBef>
              <a:spcAft>
                <a:spcPts val="0"/>
              </a:spcAft>
              <a:buClr>
                <a:schemeClr val="dk1"/>
              </a:buClr>
              <a:buSzPts val="300"/>
              <a:buFont typeface="Calibri"/>
              <a:buNone/>
            </a:pPr>
            <a:r>
              <a:t/>
            </a:r>
            <a:endParaRPr sz="1400"/>
          </a:p>
          <a:p>
            <a:pPr indent="0" lvl="0" marL="0" rtl="0" algn="l">
              <a:spcBef>
                <a:spcPts val="0"/>
              </a:spcBef>
              <a:spcAft>
                <a:spcPts val="0"/>
              </a:spcAft>
              <a:buClr>
                <a:schemeClr val="dk1"/>
              </a:buClr>
              <a:buSzPts val="300"/>
              <a:buFont typeface="Calibri"/>
              <a:buNone/>
            </a:pPr>
            <a:r>
              <a:rPr lang="en" sz="1400"/>
              <a:t>We talk a lot about federal preemption, but state laws also frequently </a:t>
            </a:r>
            <a:endParaRPr sz="1400"/>
          </a:p>
          <a:p>
            <a:pPr indent="0" lvl="0" marL="0" rtl="0" algn="l">
              <a:spcBef>
                <a:spcPts val="0"/>
              </a:spcBef>
              <a:spcAft>
                <a:spcPts val="0"/>
              </a:spcAft>
              <a:buClr>
                <a:schemeClr val="dk1"/>
              </a:buClr>
              <a:buSzPts val="300"/>
              <a:buFont typeface="Calibri"/>
              <a:buNone/>
            </a:pPr>
            <a:r>
              <a:t/>
            </a:r>
            <a:endParaRPr sz="1400"/>
          </a:p>
          <a:p>
            <a:pPr indent="0" lvl="0" marL="0" rtl="0" algn="l">
              <a:spcBef>
                <a:spcPts val="0"/>
              </a:spcBef>
              <a:spcAft>
                <a:spcPts val="0"/>
              </a:spcAft>
              <a:buClr>
                <a:schemeClr val="dk1"/>
              </a:buClr>
              <a:buSzPts val="300"/>
              <a:buFont typeface="Calibri"/>
              <a:buNone/>
            </a:pPr>
            <a:r>
              <a:rPr lang="en" sz="1400"/>
              <a:t>The leading proposals in the Senate Commerce Committee currently have many of the same core provisions</a:t>
            </a:r>
            <a:endParaRPr sz="1400"/>
          </a:p>
          <a:p>
            <a:pPr indent="0" lvl="0" marL="0" rtl="0" algn="l">
              <a:spcBef>
                <a:spcPts val="0"/>
              </a:spcBef>
              <a:spcAft>
                <a:spcPts val="0"/>
              </a:spcAft>
              <a:buClr>
                <a:schemeClr val="dk1"/>
              </a:buClr>
              <a:buSzPts val="300"/>
              <a:buFont typeface="Calibri"/>
              <a:buNone/>
            </a:pPr>
            <a:r>
              <a:t/>
            </a:r>
            <a:endParaRPr sz="1400"/>
          </a:p>
          <a:p>
            <a:pPr indent="0" lvl="0" marL="0" rtl="0" algn="l">
              <a:spcBef>
                <a:spcPts val="0"/>
              </a:spcBef>
              <a:spcAft>
                <a:spcPts val="0"/>
              </a:spcAft>
              <a:buClr>
                <a:schemeClr val="dk1"/>
              </a:buClr>
              <a:buSzPts val="300"/>
              <a:buFont typeface="Calibri"/>
              <a:buNone/>
            </a:pPr>
            <a:r>
              <a:rPr lang="en" sz="1400"/>
              <a:t>Is it possible to </a:t>
            </a:r>
            <a:endParaRPr sz="1400"/>
          </a:p>
        </p:txBody>
      </p:sp>
      <p:sp>
        <p:nvSpPr>
          <p:cNvPr id="282" name="Google Shape;282;g6cb171b122_0_70: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5d611fa70_0_86: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75d611fa70_0_86: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656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Thank you for attending FPF's webinar on the topic of preemption. A recording of the webinar, presentation slides, recommended reading, and FPF resources will be made available on a dedicated page of our website. We are also in the process of drafting a written component to this webinar, which will also be made available on our legislative resources page. After christmas, our next webinar will be on the topic of Children’s privacy. Stay tuned for future sessions! Please</a:t>
            </a:r>
            <a:r>
              <a:rPr lang="en" sz="1200">
                <a:solidFill>
                  <a:srgbClr val="1155CC"/>
                </a:solidFill>
                <a:uFill>
                  <a:noFill/>
                </a:uFill>
                <a:latin typeface="Proxima Nova"/>
                <a:ea typeface="Proxima Nova"/>
                <a:cs typeface="Proxima Nova"/>
                <a:sym typeface="Proxima Nova"/>
                <a:hlinkClick r:id="rId2"/>
              </a:rPr>
              <a:t> </a:t>
            </a:r>
            <a:r>
              <a:rPr lang="en" sz="1200" u="sng">
                <a:solidFill>
                  <a:srgbClr val="1155CC"/>
                </a:solidFill>
                <a:latin typeface="Proxima Nova"/>
                <a:ea typeface="Proxima Nova"/>
                <a:cs typeface="Proxima Nova"/>
                <a:sym typeface="Proxima Nova"/>
                <a:hlinkClick r:id="rId3"/>
              </a:rPr>
              <a:t>join our mailing list</a:t>
            </a:r>
            <a:r>
              <a:rPr lang="en" sz="1200">
                <a:solidFill>
                  <a:schemeClr val="dk1"/>
                </a:solidFill>
                <a:latin typeface="Proxima Nova"/>
                <a:ea typeface="Proxima Nova"/>
                <a:cs typeface="Proxima Nova"/>
                <a:sym typeface="Proxima Nova"/>
              </a:rPr>
              <a:t> to receive general FPF updates, publications and news, and follow us on</a:t>
            </a:r>
            <a:r>
              <a:rPr lang="en" sz="1200">
                <a:solidFill>
                  <a:schemeClr val="dk1"/>
                </a:solidFill>
                <a:uFill>
                  <a:noFill/>
                </a:uFill>
                <a:latin typeface="Proxima Nova"/>
                <a:ea typeface="Proxima Nova"/>
                <a:cs typeface="Proxima Nova"/>
                <a:sym typeface="Proxima Nova"/>
                <a:hlinkClick r:id="rId4"/>
              </a:rPr>
              <a:t> </a:t>
            </a:r>
            <a:r>
              <a:rPr lang="en" sz="1200" u="sng">
                <a:solidFill>
                  <a:srgbClr val="1155CC"/>
                </a:solidFill>
                <a:latin typeface="Proxima Nova"/>
                <a:ea typeface="Proxima Nova"/>
                <a:cs typeface="Proxima Nova"/>
                <a:sym typeface="Proxima Nova"/>
                <a:hlinkClick r:id="rId5"/>
              </a:rPr>
              <a:t>Twitter</a:t>
            </a:r>
            <a:r>
              <a:rPr lang="en" sz="1200">
                <a:solidFill>
                  <a:schemeClr val="dk1"/>
                </a:solidFill>
                <a:latin typeface="Proxima Nova"/>
                <a:ea typeface="Proxima Nova"/>
                <a:cs typeface="Proxima Nova"/>
                <a:sym typeface="Proxima Nova"/>
              </a:rPr>
              <a:t>,</a:t>
            </a:r>
            <a:r>
              <a:rPr lang="en" sz="1200">
                <a:solidFill>
                  <a:schemeClr val="dk1"/>
                </a:solidFill>
                <a:uFill>
                  <a:noFill/>
                </a:uFill>
                <a:latin typeface="Proxima Nova"/>
                <a:ea typeface="Proxima Nova"/>
                <a:cs typeface="Proxima Nova"/>
                <a:sym typeface="Proxima Nova"/>
                <a:hlinkClick r:id="rId6"/>
              </a:rPr>
              <a:t> </a:t>
            </a:r>
            <a:r>
              <a:rPr lang="en" sz="1200" u="sng">
                <a:solidFill>
                  <a:srgbClr val="1155CC"/>
                </a:solidFill>
                <a:latin typeface="Proxima Nova"/>
                <a:ea typeface="Proxima Nova"/>
                <a:cs typeface="Proxima Nova"/>
                <a:sym typeface="Proxima Nova"/>
                <a:hlinkClick r:id="rId7"/>
              </a:rPr>
              <a:t>Facebook,</a:t>
            </a:r>
            <a:r>
              <a:rPr lang="en" sz="1200">
                <a:solidFill>
                  <a:schemeClr val="dk1"/>
                </a:solidFill>
                <a:latin typeface="Proxima Nova"/>
                <a:ea typeface="Proxima Nova"/>
                <a:cs typeface="Proxima Nova"/>
                <a:sym typeface="Proxima Nova"/>
              </a:rPr>
              <a:t> and</a:t>
            </a:r>
            <a:r>
              <a:rPr lang="en" sz="1200">
                <a:solidFill>
                  <a:schemeClr val="dk1"/>
                </a:solidFill>
                <a:uFill>
                  <a:noFill/>
                </a:uFill>
                <a:latin typeface="Proxima Nova"/>
                <a:ea typeface="Proxima Nova"/>
                <a:cs typeface="Proxima Nova"/>
                <a:sym typeface="Proxima Nova"/>
                <a:hlinkClick r:id="rId8"/>
              </a:rPr>
              <a:t> </a:t>
            </a:r>
            <a:r>
              <a:rPr lang="en" sz="1200" u="sng">
                <a:solidFill>
                  <a:srgbClr val="1155CC"/>
                </a:solidFill>
                <a:latin typeface="Proxima Nova"/>
                <a:ea typeface="Proxima Nova"/>
                <a:cs typeface="Proxima Nova"/>
                <a:sym typeface="Proxima Nova"/>
                <a:hlinkClick r:id="rId9"/>
              </a:rPr>
              <a:t>LinkedIn</a:t>
            </a:r>
            <a:r>
              <a:rPr lang="en" sz="1200">
                <a:solidFill>
                  <a:schemeClr val="dk1"/>
                </a:solidFill>
                <a:latin typeface="Proxima Nova"/>
                <a:ea typeface="Proxima Nova"/>
                <a:cs typeface="Proxima Nova"/>
                <a:sym typeface="Proxima Nova"/>
              </a:rPr>
              <a:t>. </a:t>
            </a:r>
            <a:endParaRPr b="1" sz="1400">
              <a:highlight>
                <a:srgbClr val="FFFF00"/>
              </a:highlight>
            </a:endParaRPr>
          </a:p>
        </p:txBody>
      </p:sp>
      <p:sp>
        <p:nvSpPr>
          <p:cNvPr id="295" name="Google Shape;295;g75d611fa70_0_86: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a5acf9b5e_2_458:notes"/>
          <p:cNvSpPr/>
          <p:nvPr>
            <p:ph idx="2" type="sldImg"/>
          </p:nvPr>
        </p:nvSpPr>
        <p:spPr>
          <a:xfrm>
            <a:off x="407740" y="686496"/>
            <a:ext cx="6042520" cy="342784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5a5acf9b5e_2_458:notes"/>
          <p:cNvSpPr txBox="1"/>
          <p:nvPr>
            <p:ph idx="1" type="body"/>
          </p:nvPr>
        </p:nvSpPr>
        <p:spPr>
          <a:xfrm>
            <a:off x="685800" y="4343401"/>
            <a:ext cx="5486399" cy="4114800"/>
          </a:xfrm>
          <a:prstGeom prst="rect">
            <a:avLst/>
          </a:prstGeom>
          <a:noFill/>
          <a:ln>
            <a:noFill/>
          </a:ln>
        </p:spPr>
        <p:txBody>
          <a:bodyPr anchorCtr="0" anchor="t" bIns="45575" lIns="91225" spcFirstLastPara="1" rIns="91225" wrap="square" tIns="45575">
            <a:noAutofit/>
          </a:bodyPr>
          <a:lstStyle/>
          <a:p>
            <a:pPr indent="0" lvl="0" marL="0" rtl="0" algn="l">
              <a:lnSpc>
                <a:spcPct val="115000"/>
              </a:lnSpc>
              <a:spcBef>
                <a:spcPts val="0"/>
              </a:spcBef>
              <a:spcAft>
                <a:spcPts val="0"/>
              </a:spcAft>
              <a:buClr>
                <a:schemeClr val="dk1"/>
              </a:buClr>
              <a:buSzPts val="1100"/>
              <a:buFont typeface="Arial"/>
              <a:buNone/>
            </a:pPr>
            <a:r>
              <a:t/>
            </a:r>
            <a:endParaRPr b="1" sz="1200">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latin typeface="Proxima Nova"/>
                <a:ea typeface="Proxima Nova"/>
                <a:cs typeface="Proxima Nova"/>
                <a:sym typeface="Proxima Nova"/>
              </a:rPr>
              <a:t>Hour long session</a:t>
            </a:r>
            <a:endParaRPr sz="1200">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200">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latin typeface="Proxima Nova"/>
                <a:ea typeface="Proxima Nova"/>
                <a:cs typeface="Proxima Nova"/>
                <a:sym typeface="Proxima Nova"/>
              </a:rPr>
              <a:t>20-30 of the hour -- Q&amp;A CHAT housekeeping</a:t>
            </a:r>
            <a:endParaRPr sz="1200">
              <a:latin typeface="Proxima Nova"/>
              <a:ea typeface="Proxima Nova"/>
              <a:cs typeface="Proxima Nova"/>
              <a:sym typeface="Proxima Nova"/>
            </a:endParaRPr>
          </a:p>
        </p:txBody>
      </p:sp>
      <p:sp>
        <p:nvSpPr>
          <p:cNvPr id="103" name="Google Shape;103;g5a5acf9b5e_2_458:notes"/>
          <p:cNvSpPr txBox="1"/>
          <p:nvPr>
            <p:ph idx="12" type="sldNum"/>
          </p:nvPr>
        </p:nvSpPr>
        <p:spPr>
          <a:xfrm>
            <a:off x="3884613" y="8685213"/>
            <a:ext cx="2971799"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5d46f230c_0_2: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75d46f230c_0_2: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spcBef>
                <a:spcPts val="0"/>
              </a:spcBef>
              <a:spcAft>
                <a:spcPts val="0"/>
              </a:spcAft>
              <a:buClr>
                <a:schemeClr val="dk1"/>
              </a:buClr>
              <a:buSzPts val="300"/>
              <a:buFont typeface="Calibri"/>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b="1" lang="en" sz="1200" u="sng">
                <a:solidFill>
                  <a:schemeClr val="dk1"/>
                </a:solidFill>
                <a:latin typeface="Proxima Nova"/>
                <a:ea typeface="Proxima Nova"/>
                <a:cs typeface="Proxima Nova"/>
                <a:sym typeface="Proxima Nova"/>
              </a:rPr>
              <a:t>(Quick Introduction - 30 seconds):</a:t>
            </a:r>
            <a:r>
              <a:rPr lang="en" sz="1200">
                <a:solidFill>
                  <a:schemeClr val="dk1"/>
                </a:solidFill>
                <a:latin typeface="Proxima Nova"/>
                <a:ea typeface="Proxima Nova"/>
                <a:cs typeface="Proxima Nova"/>
                <a:sym typeface="Proxima Nova"/>
              </a:rPr>
              <a:t>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solidFill>
                  <a:schemeClr val="dk1"/>
                </a:solidFill>
                <a:latin typeface="Proxima Nova"/>
                <a:ea typeface="Proxima Nova"/>
                <a:cs typeface="Proxima Nova"/>
                <a:sym typeface="Proxima Nova"/>
              </a:rPr>
              <a:t>Preemption was a key focus of at the recent Senate Commerce Committee hearing on consumer privacy legislation. As the federal privacy debate moves forward, preemption is taking center stage in both the Senate and the House.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solidFill>
                  <a:schemeClr val="dk1"/>
                </a:solidFill>
                <a:latin typeface="Proxima Nova"/>
                <a:ea typeface="Proxima Nova"/>
                <a:cs typeface="Proxima Nova"/>
                <a:sym typeface="Proxima Nova"/>
              </a:rPr>
              <a:t>The split on the issue in the recent federal proposals released by Cantwell and Wicker demonstrate that, as bipartisan consensus is reached on many key aspects of comprehensive privacy legislation, the proper role of the States after Congress acts is one of the last remaining questions, not to mention - politically controversial - with industry favoring preemptive provisions to promote uniformity, harmonization, and international interoperability. Those in favor of preemption generally condition their support for preemption on the assumption that federal legislation creates strong federal framework that safeguards for consumer privacy. Privacy advocates, on the other hand, argue against preemption. In particular, they note that a federal omnibus law would prove difficult to amend, and would have negative effects on policy experimentation at the State level. They note that States are more nimble, more responsive to new threats and rapid developments in technology, and to the specific needs of their constituents.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solidFill>
                  <a:schemeClr val="dk1"/>
                </a:solidFill>
                <a:latin typeface="Proxima Nova"/>
                <a:ea typeface="Proxima Nova"/>
                <a:cs typeface="Proxima Nova"/>
                <a:sym typeface="Proxima Nova"/>
              </a:rPr>
              <a:t>However, although frequently presented as a binary choice between preemption and no preemption, in truth, preemption can take a number of forms, and there is great flexibility in the extent to which a federal law could have preemptive effect. </a:t>
            </a:r>
            <a:endParaRPr sz="1200">
              <a:latin typeface="Proxima Nova"/>
              <a:ea typeface="Proxima Nova"/>
              <a:cs typeface="Proxima Nova"/>
              <a:sym typeface="Proxima Nova"/>
            </a:endParaRPr>
          </a:p>
        </p:txBody>
      </p:sp>
      <p:sp>
        <p:nvSpPr>
          <p:cNvPr id="111" name="Google Shape;111;g75d46f230c_0_2: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cb171b122_0_127: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6cb171b122_0_127: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solidFill>
                  <a:schemeClr val="dk1"/>
                </a:solidFill>
                <a:latin typeface="Proxima Nova"/>
                <a:ea typeface="Proxima Nova"/>
                <a:cs typeface="Proxima Nova"/>
                <a:sym typeface="Proxima Nova"/>
              </a:rPr>
              <a:t>The foundation of the doctrine of federal preemption is found in the</a:t>
            </a:r>
            <a:r>
              <a:rPr b="1" lang="en" sz="1200">
                <a:solidFill>
                  <a:schemeClr val="dk1"/>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Supremacy Clause</a:t>
            </a:r>
            <a:r>
              <a:rPr b="1" lang="en" sz="1200">
                <a:solidFill>
                  <a:schemeClr val="dk1"/>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of the U.S. Constitution, which declares Federal law as “the supreme law of the land”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solidFill>
                  <a:schemeClr val="dk1"/>
                </a:solidFill>
                <a:highlight>
                  <a:schemeClr val="lt1"/>
                </a:highlight>
                <a:latin typeface="Proxima Nova"/>
                <a:ea typeface="Proxima Nova"/>
                <a:cs typeface="Proxima Nova"/>
                <a:sym typeface="Proxima Nova"/>
              </a:rPr>
              <a:t>Accordingly, federal law can supersede conflicting state laws (and even State Constitutions).</a:t>
            </a:r>
            <a:endParaRPr sz="1200">
              <a:solidFill>
                <a:schemeClr val="dk1"/>
              </a:solidFill>
              <a:highlight>
                <a:schemeClr val="lt1"/>
              </a:highlight>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solidFill>
                  <a:schemeClr val="dk1"/>
                </a:solidFill>
                <a:latin typeface="Proxima Nova"/>
                <a:ea typeface="Proxima Nova"/>
                <a:cs typeface="Proxima Nova"/>
                <a:sym typeface="Proxima Nova"/>
              </a:rPr>
              <a:t>Usually, Congress chooses to preempt state laws when the subject matter is of uniquely federal concern, for example in creating a comprehensive regulatory environment for major industries that cross state lines -- like airline safety, banking, or drugs and medical devices.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solidFill>
                  <a:schemeClr val="dk1"/>
                </a:solidFill>
                <a:latin typeface="Proxima Nova"/>
                <a:ea typeface="Proxima Nova"/>
                <a:cs typeface="Proxima Nova"/>
                <a:sym typeface="Proxima Nova"/>
              </a:rPr>
              <a:t>As a result, one modern scholar called preemption “the issue of constitutional law that most directly impacts everyday life.” </a:t>
            </a:r>
            <a:endParaRPr sz="1200">
              <a:latin typeface="Proxima Nova"/>
              <a:ea typeface="Proxima Nova"/>
              <a:cs typeface="Proxima Nova"/>
              <a:sym typeface="Proxima Nova"/>
            </a:endParaRPr>
          </a:p>
        </p:txBody>
      </p:sp>
      <p:sp>
        <p:nvSpPr>
          <p:cNvPr id="119" name="Google Shape;119;g6cb171b122_0_127: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60038f35d_0_513: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760038f35d_0_513: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304800" lvl="0" marL="457200" rtl="0" algn="l">
              <a:lnSpc>
                <a:spcPct val="115000"/>
              </a:lnSpc>
              <a:spcBef>
                <a:spcPts val="0"/>
              </a:spcBef>
              <a:spcAft>
                <a:spcPts val="0"/>
              </a:spcAft>
              <a:buSzPts val="1200"/>
              <a:buFont typeface="Proxima Nova"/>
              <a:buChar char="●"/>
            </a:pPr>
            <a:r>
              <a:rPr lang="en" sz="1200">
                <a:solidFill>
                  <a:schemeClr val="dk1"/>
                </a:solidFill>
                <a:latin typeface="Proxima Nova"/>
                <a:ea typeface="Proxima Nova"/>
                <a:cs typeface="Proxima Nova"/>
                <a:sym typeface="Proxima Nova"/>
              </a:rPr>
              <a:t>Whether, and how, to preempt state laws is a complex task. It necessarily involves consideration of principles of federalism, political ideology, the quality of the legislation at hand. The values of individual privacy interests and necessary consumer protections must also be balanced against other policy objectives such as free speech, the interests of the national economy, trade obligations, and intestate &amp; international competition.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First, a look at the “big picture” of how a federal law can supersede state laws:</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Express</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Express preemption refers to the existence of an express provision in legislation that states the intent of Congress. Courts are increasingly unwilling to look beyond statutory text to discern Congressional intent, so any drop of preemptive language contained in a statute is likely to have a large preemptive effect. </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Implied</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“Field preemption” occurs where Congress has created a pervasive scheme of federal regulation that implicitly preclude state regulation, or where federal law concerns “a field in which the federal interest is so dominant that the federal system will be assumed to preclude enforcement of state laws on the same subject.” - There are many examples of this, including: alien registration, nuclear safety, aircraft noise, locomotive equipment.</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Schwartz has argued that field preemption would be inappropriate in an area as broad as information privacy, which touches upon many existing laws.</a:t>
            </a:r>
            <a:endParaRPr sz="1200">
              <a:solidFill>
                <a:schemeClr val="dk1"/>
              </a:solidFill>
              <a:latin typeface="Proxima Nova"/>
              <a:ea typeface="Proxima Nova"/>
              <a:cs typeface="Proxima Nova"/>
              <a:sym typeface="Proxima Nova"/>
            </a:endParaRPr>
          </a:p>
          <a:p>
            <a:pPr indent="-304800" lvl="1" marL="9144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Conflicts:</a:t>
            </a:r>
            <a:endParaRPr sz="1200">
              <a:solidFill>
                <a:schemeClr val="dk1"/>
              </a:solidFill>
              <a:latin typeface="Proxima Nova"/>
              <a:ea typeface="Proxima Nova"/>
              <a:cs typeface="Proxima Nova"/>
              <a:sym typeface="Proxima Nova"/>
            </a:endParaRPr>
          </a:p>
          <a:p>
            <a:pPr indent="-304800" lvl="2" marL="13716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Physically impossible to comply with both laws</a:t>
            </a:r>
            <a:endParaRPr sz="1200">
              <a:solidFill>
                <a:schemeClr val="dk1"/>
              </a:solidFill>
              <a:latin typeface="Proxima Nova"/>
              <a:ea typeface="Proxima Nova"/>
              <a:cs typeface="Proxima Nova"/>
              <a:sym typeface="Proxima Nova"/>
            </a:endParaRPr>
          </a:p>
          <a:p>
            <a:pPr indent="-304800" lvl="2" marL="13716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State law creates a major obstacle to complying with the objectives of federal laws - so for instance, if Congressional intent is to harmonize the landscape, then it would frustrate Congressional intent if a state were to create a higher standard.</a:t>
            </a:r>
            <a:endParaRPr sz="1200">
              <a:solidFill>
                <a:schemeClr val="dk1"/>
              </a:solidFill>
              <a:latin typeface="Proxima Nova"/>
              <a:ea typeface="Proxima Nova"/>
              <a:cs typeface="Proxima Nova"/>
              <a:sym typeface="Proxima Nova"/>
            </a:endParaRPr>
          </a:p>
        </p:txBody>
      </p:sp>
      <p:sp>
        <p:nvSpPr>
          <p:cNvPr id="128" name="Google Shape;128;g760038f35d_0_513: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60038f35d_0_549: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760038f35d_0_549: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spcBef>
                <a:spcPts val="0"/>
              </a:spcBef>
              <a:spcAft>
                <a:spcPts val="0"/>
              </a:spcAft>
              <a:buClr>
                <a:schemeClr val="dk1"/>
              </a:buClr>
              <a:buSzPts val="300"/>
              <a:buFont typeface="Calibri"/>
              <a:buNone/>
            </a:pPr>
            <a:r>
              <a:rPr lang="en" sz="1200">
                <a:solidFill>
                  <a:schemeClr val="dk1"/>
                </a:solidFill>
                <a:latin typeface="Proxima Nova"/>
                <a:ea typeface="Proxima Nova"/>
                <a:cs typeface="Proxima Nova"/>
                <a:sym typeface="Proxima Nova"/>
              </a:rPr>
              <a:t>A</a:t>
            </a:r>
            <a:r>
              <a:rPr lang="en" sz="1200">
                <a:solidFill>
                  <a:schemeClr val="dk1"/>
                </a:solidFill>
                <a:latin typeface="Proxima Nova"/>
                <a:ea typeface="Proxima Nova"/>
                <a:cs typeface="Proxima Nova"/>
                <a:sym typeface="Proxima Nova"/>
              </a:rPr>
              <a:t>s you can see from this list of existing laws, as a practical matter, preemption is incredibly complex in the context of information privacy law, due to the interplay of federal sectoral privacy laws, state and local privacy regulations, and a wide range of other federal and state laws that touch upon privacy.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200">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rPr lang="en" sz="1200">
                <a:latin typeface="Proxima Nova"/>
                <a:ea typeface="Proxima Nova"/>
                <a:cs typeface="Proxima Nova"/>
                <a:sym typeface="Proxima Nova"/>
              </a:rPr>
              <a:t>Notably, preemption is not the norm for most of our existing sectoral privacy laws, with a couple of notable examples:</a:t>
            </a:r>
            <a:endParaRPr sz="1200">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200">
              <a:latin typeface="Proxima Nova"/>
              <a:ea typeface="Proxima Nova"/>
              <a:cs typeface="Proxima Nova"/>
              <a:sym typeface="Proxima Nova"/>
            </a:endParaRPr>
          </a:p>
          <a:p>
            <a:pPr indent="-304800" lvl="0" marL="457200" rtl="0" algn="l">
              <a:spcBef>
                <a:spcPts val="0"/>
              </a:spcBef>
              <a:spcAft>
                <a:spcPts val="0"/>
              </a:spcAft>
              <a:buSzPts val="1200"/>
              <a:buChar char="●"/>
            </a:pPr>
            <a:r>
              <a:rPr lang="en" sz="1200">
                <a:latin typeface="Proxima Nova"/>
                <a:ea typeface="Proxima Nova"/>
                <a:cs typeface="Proxima Nova"/>
                <a:sym typeface="Proxima Nova"/>
              </a:rPr>
              <a:t>In </a:t>
            </a:r>
            <a:r>
              <a:rPr b="1" lang="en" sz="1200">
                <a:latin typeface="Proxima Nova"/>
                <a:ea typeface="Proxima Nova"/>
                <a:cs typeface="Proxima Nova"/>
                <a:sym typeface="Proxima Nova"/>
              </a:rPr>
              <a:t>COPPA,</a:t>
            </a:r>
            <a:r>
              <a:rPr lang="en" sz="1200">
                <a:latin typeface="Proxima Nova"/>
                <a:ea typeface="Proxima Nova"/>
                <a:cs typeface="Proxima Nova"/>
                <a:sym typeface="Proxima Nova"/>
              </a:rPr>
              <a:t> preemption was included as part of the bipartisan negotiation</a:t>
            </a:r>
            <a:endParaRPr sz="1200">
              <a:latin typeface="Proxima Nova"/>
              <a:ea typeface="Proxima Nova"/>
              <a:cs typeface="Proxima Nova"/>
              <a:sym typeface="Proxima Nova"/>
            </a:endParaRPr>
          </a:p>
          <a:p>
            <a:pPr indent="0" lvl="0" marL="457200" rtl="0" algn="l">
              <a:spcBef>
                <a:spcPts val="0"/>
              </a:spcBef>
              <a:spcAft>
                <a:spcPts val="0"/>
              </a:spcAft>
              <a:buNone/>
            </a:pPr>
            <a:r>
              <a:t/>
            </a:r>
            <a:endParaRPr sz="1200">
              <a:latin typeface="Proxima Nova"/>
              <a:ea typeface="Proxima Nova"/>
              <a:cs typeface="Proxima Nova"/>
              <a:sym typeface="Proxima Nova"/>
            </a:endParaRPr>
          </a:p>
          <a:p>
            <a:pPr indent="-304800" lvl="0" marL="457200" rtl="0" algn="l">
              <a:spcBef>
                <a:spcPts val="0"/>
              </a:spcBef>
              <a:spcAft>
                <a:spcPts val="0"/>
              </a:spcAft>
              <a:buSzPts val="1200"/>
              <a:buChar char="●"/>
            </a:pPr>
            <a:r>
              <a:rPr lang="en" sz="1200">
                <a:latin typeface="Proxima Nova"/>
                <a:ea typeface="Proxima Nova"/>
                <a:cs typeface="Proxima Nova"/>
                <a:sym typeface="Proxima Nova"/>
              </a:rPr>
              <a:t>With the </a:t>
            </a:r>
            <a:r>
              <a:rPr b="1" lang="en" sz="1200">
                <a:latin typeface="Proxima Nova"/>
                <a:ea typeface="Proxima Nova"/>
                <a:cs typeface="Proxima Nova"/>
                <a:sym typeface="Proxima Nova"/>
              </a:rPr>
              <a:t>FCRA reforms</a:t>
            </a:r>
            <a:r>
              <a:rPr lang="en" sz="1200">
                <a:latin typeface="Proxima Nova"/>
                <a:ea typeface="Proxima Nova"/>
                <a:cs typeface="Proxima Nova"/>
                <a:sym typeface="Proxima Nova"/>
              </a:rPr>
              <a:t> came an interesting innovation in preemption - rather than preempting entire “subject matter”, preemption was narrowed in some areas to “required conduct.” This provides a potential mechanism to limit preemptive effect by creating regulatory ceilings in specific areas, above which states would not be able to create higher standards, while retaining their ability to innovate on the general subject matter at issue. </a:t>
            </a:r>
            <a:r>
              <a:rPr lang="en" sz="1200">
                <a:solidFill>
                  <a:schemeClr val="dk1"/>
                </a:solidFill>
                <a:latin typeface="Proxima Nova"/>
                <a:ea typeface="Proxima Nova"/>
                <a:cs typeface="Proxima Nova"/>
                <a:sym typeface="Proxima Nova"/>
              </a:rPr>
              <a:t>At the end of this webinar, we will talk more about some policy arguments for and against various types of preemption.</a:t>
            </a:r>
            <a:endParaRPr sz="1200">
              <a:solidFill>
                <a:schemeClr val="dk1"/>
              </a:solidFill>
              <a:latin typeface="Proxima Nova"/>
              <a:ea typeface="Proxima Nova"/>
              <a:cs typeface="Proxima Nova"/>
              <a:sym typeface="Proxima Nova"/>
            </a:endParaRPr>
          </a:p>
          <a:p>
            <a:pPr indent="0" lvl="0" marL="45720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Char char="●"/>
            </a:pPr>
            <a:r>
              <a:rPr b="1" lang="en" sz="1200">
                <a:solidFill>
                  <a:schemeClr val="dk1"/>
                </a:solidFill>
                <a:latin typeface="Proxima Nova"/>
                <a:ea typeface="Proxima Nova"/>
                <a:cs typeface="Proxima Nova"/>
                <a:sym typeface="Proxima Nova"/>
              </a:rPr>
              <a:t>CAN-SPAM</a:t>
            </a:r>
            <a:r>
              <a:rPr lang="en" sz="1200">
                <a:solidFill>
                  <a:schemeClr val="dk1"/>
                </a:solidFill>
                <a:latin typeface="Proxima Nova"/>
                <a:ea typeface="Proxima Nova"/>
                <a:cs typeface="Proxima Nova"/>
                <a:sym typeface="Proxima Nova"/>
              </a:rPr>
              <a:t> (which </a:t>
            </a:r>
            <a:r>
              <a:rPr lang="en" sz="1200">
                <a:solidFill>
                  <a:srgbClr val="222222"/>
                </a:solidFill>
                <a:highlight>
                  <a:srgbClr val="FFFFFF"/>
                </a:highlight>
                <a:latin typeface="Proxima Nova"/>
                <a:ea typeface="Proxima Nova"/>
                <a:cs typeface="Proxima Nova"/>
                <a:sym typeface="Proxima Nova"/>
              </a:rPr>
              <a:t>established the United States' first national standards for the sending of commercial e-mail), contains a preemptive provision but the thing to note here is how narrow the preemptive effect is compared to an omnibus information privacy law. </a:t>
            </a:r>
            <a:r>
              <a:rPr lang="en" sz="1200">
                <a:solidFill>
                  <a:schemeClr val="dk1"/>
                </a:solidFill>
                <a:latin typeface="Proxima Nova"/>
                <a:ea typeface="Proxima Nova"/>
                <a:cs typeface="Proxima Nova"/>
                <a:sym typeface="Proxima Nova"/>
              </a:rPr>
              <a:t>None of the laws listed here are an comprehensive or omnibus data privacy law, which by its nature would govern all types of personal information, applying to a very wide range of sectors and different kinds of technologies or online products/services.</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Legislative clarity will be essential. </a:t>
            </a:r>
            <a:endParaRPr sz="1200">
              <a:solidFill>
                <a:schemeClr val="dk1"/>
              </a:solidFill>
              <a:latin typeface="Proxima Nova"/>
              <a:ea typeface="Proxima Nova"/>
              <a:cs typeface="Proxima Nova"/>
              <a:sym typeface="Proxima Nova"/>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300"/>
              <a:buFont typeface="Calibri"/>
              <a:buNone/>
            </a:pPr>
            <a:r>
              <a:t/>
            </a:r>
            <a:endParaRPr sz="1400"/>
          </a:p>
        </p:txBody>
      </p:sp>
      <p:sp>
        <p:nvSpPr>
          <p:cNvPr id="160" name="Google Shape;160;g760038f35d_0_549: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5f9a3f5d9_0_8:notes"/>
          <p:cNvSpPr/>
          <p:nvPr>
            <p:ph idx="2" type="sldImg"/>
          </p:nvPr>
        </p:nvSpPr>
        <p:spPr>
          <a:xfrm>
            <a:off x="407740" y="686496"/>
            <a:ext cx="60426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75f9a3f5d9_0_8: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The language of </a:t>
            </a:r>
            <a:r>
              <a:rPr b="1" i="1" lang="en" sz="1200">
                <a:solidFill>
                  <a:schemeClr val="dk1"/>
                </a:solidFill>
                <a:latin typeface="Proxima Nova"/>
                <a:ea typeface="Proxima Nova"/>
                <a:cs typeface="Proxima Nova"/>
                <a:sym typeface="Proxima Nova"/>
              </a:rPr>
              <a:t>“related to” </a:t>
            </a:r>
            <a:r>
              <a:rPr lang="en" sz="1200">
                <a:solidFill>
                  <a:schemeClr val="dk1"/>
                </a:solidFill>
                <a:latin typeface="Proxima Nova"/>
                <a:ea typeface="Proxima Nova"/>
                <a:cs typeface="Proxima Nova"/>
                <a:sym typeface="Proxima Nova"/>
              </a:rPr>
              <a:t>adopted by the Wicker discussion draft, is commonly interpreted by the courts very expansively, so as to create broadly preemptive regulatory ceilings.</a:t>
            </a:r>
            <a:r>
              <a:rPr b="1" lang="en" sz="1200">
                <a:solidFill>
                  <a:schemeClr val="dk1"/>
                </a:solidFill>
                <a:latin typeface="Proxima Nova"/>
                <a:ea typeface="Proxima Nova"/>
                <a:cs typeface="Proxima Nova"/>
                <a:sym typeface="Proxima Nova"/>
              </a:rPr>
              <a:t> </a:t>
            </a:r>
            <a:r>
              <a:rPr b="1" i="1" lang="en" sz="1200">
                <a:solidFill>
                  <a:schemeClr val="dk1"/>
                </a:solidFill>
                <a:latin typeface="Proxima Nova"/>
                <a:ea typeface="Proxima Nova"/>
                <a:cs typeface="Proxima Nova"/>
                <a:sym typeface="Proxima Nova"/>
              </a:rPr>
              <a:t>“Covered by”</a:t>
            </a:r>
            <a:r>
              <a:rPr i="1" lang="en" sz="1200">
                <a:solidFill>
                  <a:schemeClr val="dk1"/>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is considered to be less restrictive. </a:t>
            </a:r>
            <a:r>
              <a:rPr lang="en" sz="1200">
                <a:solidFill>
                  <a:schemeClr val="dk1"/>
                </a:solidFill>
                <a:latin typeface="Proxima Nova"/>
                <a:ea typeface="Proxima Nova"/>
                <a:cs typeface="Proxima Nova"/>
                <a:sym typeface="Proxima Nova"/>
              </a:rPr>
              <a:t>Reference to preemption of </a:t>
            </a:r>
            <a:r>
              <a:rPr b="1" i="1" lang="en" sz="1200">
                <a:solidFill>
                  <a:schemeClr val="dk1"/>
                </a:solidFill>
                <a:latin typeface="Proxima Nova"/>
                <a:ea typeface="Proxima Nova"/>
                <a:cs typeface="Proxima Nova"/>
                <a:sym typeface="Proxima Nova"/>
              </a:rPr>
              <a:t>“requirements”</a:t>
            </a:r>
            <a:r>
              <a:rPr i="1" lang="en" sz="1200">
                <a:solidFill>
                  <a:schemeClr val="dk1"/>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is interpreted by the courts as broadly including preemption of state common law duties. Therefore, as currently worded, the Wicker discussion draft would seem to have the effect of preempting state common laws such as contract law and tort law, that touch upon data privacy or security (to name a few).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However, Professor Swire has previously stated that most people presumably agree that it makes sense to maintain the background common law and statutes of broad topics such as torts and contracts….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300"/>
              <a:buFont typeface="Calibri"/>
              <a:buNone/>
            </a:pPr>
            <a:r>
              <a:t/>
            </a:r>
            <a:endParaRPr sz="1400">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roxima Nova"/>
              <a:ea typeface="Proxima Nova"/>
              <a:cs typeface="Proxima Nova"/>
              <a:sym typeface="Proxima Nova"/>
            </a:endParaRPr>
          </a:p>
        </p:txBody>
      </p:sp>
      <p:sp>
        <p:nvSpPr>
          <p:cNvPr id="169" name="Google Shape;169;g75f9a3f5d9_0_8: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60038f3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[Polly to introduce Peter]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300"/>
              <a:buFont typeface="Calibri"/>
              <a:buNone/>
            </a:pPr>
            <a:r>
              <a:rPr lang="en">
                <a:solidFill>
                  <a:schemeClr val="dk1"/>
                </a:solidFill>
              </a:rPr>
              <a:t>Today, we are very fortunate to be joined by Professor Peter Swire, who has been a leading privacy and cyberscholar since the rise of the internet in the 1990’s, and who is a senior fellow with the Future of Privacy Forum. At the beginning of the year, Professor Swire had a two-part article published by the IAPP exploring the practical complexities of preemption in the context of information privacy law. Welcome, Professor Swire!</a:t>
            </a:r>
            <a:endParaRPr>
              <a:solidFill>
                <a:schemeClr val="dk1"/>
              </a:solidFill>
            </a:endParaRPr>
          </a:p>
        </p:txBody>
      </p:sp>
      <p:sp>
        <p:nvSpPr>
          <p:cNvPr id="177" name="Google Shape;177;g760038f35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rst Page">
  <p:cSld name="First Page">
    <p:spTree>
      <p:nvGrpSpPr>
        <p:cNvPr id="58" name="Shape 58"/>
        <p:cNvGrpSpPr/>
        <p:nvPr/>
      </p:nvGrpSpPr>
      <p:grpSpPr>
        <a:xfrm>
          <a:off x="0" y="0"/>
          <a:ext cx="0" cy="0"/>
          <a:chOff x="0" y="0"/>
          <a:chExt cx="0" cy="0"/>
        </a:xfrm>
      </p:grpSpPr>
      <p:sp>
        <p:nvSpPr>
          <p:cNvPr id="59" name="Google Shape;59;p14"/>
          <p:cNvSpPr txBox="1"/>
          <p:nvPr>
            <p:ph type="title"/>
          </p:nvPr>
        </p:nvSpPr>
        <p:spPr>
          <a:xfrm>
            <a:off x="822960" y="214952"/>
            <a:ext cx="7543800" cy="1088068"/>
          </a:xfrm>
          <a:prstGeom prst="rect">
            <a:avLst/>
          </a:prstGeom>
          <a:noFill/>
          <a:ln>
            <a:noFill/>
          </a:ln>
        </p:spPr>
        <p:txBody>
          <a:bodyPr anchorCtr="0" anchor="b" bIns="34275" lIns="68575" spcFirstLastPara="1" rIns="68575" wrap="square" tIns="34275">
            <a:noAutofit/>
          </a:bodyPr>
          <a:lstStyle>
            <a:lvl1pPr lvl="0" algn="l">
              <a:lnSpc>
                <a:spcPct val="85000"/>
              </a:lnSpc>
              <a:spcBef>
                <a:spcPts val="0"/>
              </a:spcBef>
              <a:spcAft>
                <a:spcPts val="0"/>
              </a:spcAft>
              <a:buClr>
                <a:srgbClr val="3F3F3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4"/>
          <p:cNvSpPr txBox="1"/>
          <p:nvPr>
            <p:ph idx="10" type="dt"/>
          </p:nvPr>
        </p:nvSpPr>
        <p:spPr>
          <a:xfrm>
            <a:off x="822960" y="4844839"/>
            <a:ext cx="1854203"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1" type="ftr"/>
          </p:nvPr>
        </p:nvSpPr>
        <p:spPr>
          <a:xfrm>
            <a:off x="2764639" y="4844839"/>
            <a:ext cx="3617103"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2" type="sldNum"/>
          </p:nvPr>
        </p:nvSpPr>
        <p:spPr>
          <a:xfrm>
            <a:off x="8075776" y="4880941"/>
            <a:ext cx="993749" cy="256499"/>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63" name="Shape 63"/>
        <p:cNvGrpSpPr/>
        <p:nvPr/>
      </p:nvGrpSpPr>
      <p:grpSpPr>
        <a:xfrm>
          <a:off x="0" y="0"/>
          <a:ext cx="0" cy="0"/>
          <a:chOff x="0" y="0"/>
          <a:chExt cx="0" cy="0"/>
        </a:xfrm>
      </p:grpSpPr>
      <p:sp>
        <p:nvSpPr>
          <p:cNvPr id="64" name="Google Shape;64;p15"/>
          <p:cNvSpPr/>
          <p:nvPr/>
        </p:nvSpPr>
        <p:spPr>
          <a:xfrm>
            <a:off x="1" y="4880941"/>
            <a:ext cx="9144000" cy="268967"/>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15"/>
          <p:cNvSpPr/>
          <p:nvPr/>
        </p:nvSpPr>
        <p:spPr>
          <a:xfrm>
            <a:off x="1" y="4834061"/>
            <a:ext cx="9144000" cy="49863"/>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5"/>
          <p:cNvSpPr txBox="1"/>
          <p:nvPr>
            <p:ph type="ctrTitle"/>
          </p:nvPr>
        </p:nvSpPr>
        <p:spPr>
          <a:xfrm>
            <a:off x="822960" y="569214"/>
            <a:ext cx="7543800" cy="2674620"/>
          </a:xfrm>
          <a:prstGeom prst="rect">
            <a:avLst/>
          </a:prstGeom>
          <a:noFill/>
          <a:ln>
            <a:noFill/>
          </a:ln>
        </p:spPr>
        <p:txBody>
          <a:bodyPr anchorCtr="0" anchor="b" bIns="34275" lIns="68575" spcFirstLastPara="1" rIns="68575" wrap="square" tIns="34275">
            <a:no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5"/>
          <p:cNvSpPr txBox="1"/>
          <p:nvPr>
            <p:ph idx="1" type="subTitle"/>
          </p:nvPr>
        </p:nvSpPr>
        <p:spPr>
          <a:xfrm>
            <a:off x="825038" y="3341716"/>
            <a:ext cx="7543800" cy="857250"/>
          </a:xfrm>
          <a:prstGeom prst="rect">
            <a:avLst/>
          </a:prstGeom>
          <a:noFill/>
          <a:ln>
            <a:noFill/>
          </a:ln>
        </p:spPr>
        <p:txBody>
          <a:bodyPr anchorCtr="0" anchor="t" bIns="34275" lIns="68575" spcFirstLastPara="1" rIns="68575" wrap="square" tIns="34275">
            <a:no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p:txBody>
      </p:sp>
      <p:sp>
        <p:nvSpPr>
          <p:cNvPr id="68" name="Google Shape;68;p15"/>
          <p:cNvSpPr txBox="1"/>
          <p:nvPr>
            <p:ph idx="10" type="dt"/>
          </p:nvPr>
        </p:nvSpPr>
        <p:spPr>
          <a:xfrm>
            <a:off x="822960" y="4844839"/>
            <a:ext cx="1854203"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5"/>
          <p:cNvSpPr txBox="1"/>
          <p:nvPr>
            <p:ph idx="11" type="ftr"/>
          </p:nvPr>
        </p:nvSpPr>
        <p:spPr>
          <a:xfrm>
            <a:off x="2764639" y="4844839"/>
            <a:ext cx="3617103"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5"/>
          <p:cNvSpPr txBox="1"/>
          <p:nvPr>
            <p:ph idx="12" type="sldNum"/>
          </p:nvPr>
        </p:nvSpPr>
        <p:spPr>
          <a:xfrm>
            <a:off x="8075776" y="4880941"/>
            <a:ext cx="993749" cy="256499"/>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800" u="none" cap="none" strike="noStrike">
                <a:solidFill>
                  <a:schemeClr val="lt1"/>
                </a:solidFill>
                <a:latin typeface="Montserrat"/>
                <a:ea typeface="Montserrat"/>
                <a:cs typeface="Montserrat"/>
                <a:sym typeface="Montserrat"/>
              </a:defRPr>
            </a:lvl1pPr>
            <a:lvl2pPr indent="0" lvl="1" marL="0" marR="0" algn="r">
              <a:spcBef>
                <a:spcPts val="0"/>
              </a:spcBef>
              <a:buNone/>
              <a:defRPr b="0" i="0" sz="800" u="none" cap="none" strike="noStrike">
                <a:solidFill>
                  <a:schemeClr val="lt1"/>
                </a:solidFill>
                <a:latin typeface="Montserrat"/>
                <a:ea typeface="Montserrat"/>
                <a:cs typeface="Montserrat"/>
                <a:sym typeface="Montserrat"/>
              </a:defRPr>
            </a:lvl2pPr>
            <a:lvl3pPr indent="0" lvl="2" marL="0" marR="0" algn="r">
              <a:spcBef>
                <a:spcPts val="0"/>
              </a:spcBef>
              <a:buNone/>
              <a:defRPr b="0" i="0" sz="800" u="none" cap="none" strike="noStrike">
                <a:solidFill>
                  <a:schemeClr val="lt1"/>
                </a:solidFill>
                <a:latin typeface="Montserrat"/>
                <a:ea typeface="Montserrat"/>
                <a:cs typeface="Montserrat"/>
                <a:sym typeface="Montserrat"/>
              </a:defRPr>
            </a:lvl3pPr>
            <a:lvl4pPr indent="0" lvl="3" marL="0" marR="0" algn="r">
              <a:spcBef>
                <a:spcPts val="0"/>
              </a:spcBef>
              <a:buNone/>
              <a:defRPr b="0" i="0" sz="800" u="none" cap="none" strike="noStrike">
                <a:solidFill>
                  <a:schemeClr val="lt1"/>
                </a:solidFill>
                <a:latin typeface="Montserrat"/>
                <a:ea typeface="Montserrat"/>
                <a:cs typeface="Montserrat"/>
                <a:sym typeface="Montserrat"/>
              </a:defRPr>
            </a:lvl4pPr>
            <a:lvl5pPr indent="0" lvl="4" marL="0" marR="0" algn="r">
              <a:spcBef>
                <a:spcPts val="0"/>
              </a:spcBef>
              <a:buNone/>
              <a:defRPr b="0" i="0" sz="800" u="none" cap="none" strike="noStrike">
                <a:solidFill>
                  <a:schemeClr val="lt1"/>
                </a:solidFill>
                <a:latin typeface="Montserrat"/>
                <a:ea typeface="Montserrat"/>
                <a:cs typeface="Montserrat"/>
                <a:sym typeface="Montserrat"/>
              </a:defRPr>
            </a:lvl5pPr>
            <a:lvl6pPr indent="0" lvl="5" marL="0" marR="0" algn="r">
              <a:spcBef>
                <a:spcPts val="0"/>
              </a:spcBef>
              <a:buNone/>
              <a:defRPr b="0" i="0" sz="800" u="none" cap="none" strike="noStrike">
                <a:solidFill>
                  <a:schemeClr val="lt1"/>
                </a:solidFill>
                <a:latin typeface="Montserrat"/>
                <a:ea typeface="Montserrat"/>
                <a:cs typeface="Montserrat"/>
                <a:sym typeface="Montserrat"/>
              </a:defRPr>
            </a:lvl6pPr>
            <a:lvl7pPr indent="0" lvl="6" marL="0" marR="0" algn="r">
              <a:spcBef>
                <a:spcPts val="0"/>
              </a:spcBef>
              <a:buNone/>
              <a:defRPr b="0" i="0" sz="800" u="none" cap="none" strike="noStrike">
                <a:solidFill>
                  <a:schemeClr val="lt1"/>
                </a:solidFill>
                <a:latin typeface="Montserrat"/>
                <a:ea typeface="Montserrat"/>
                <a:cs typeface="Montserrat"/>
                <a:sym typeface="Montserrat"/>
              </a:defRPr>
            </a:lvl7pPr>
            <a:lvl8pPr indent="0" lvl="7" marL="0" marR="0" algn="r">
              <a:spcBef>
                <a:spcPts val="0"/>
              </a:spcBef>
              <a:buNone/>
              <a:defRPr b="0" i="0" sz="800" u="none" cap="none" strike="noStrike">
                <a:solidFill>
                  <a:schemeClr val="lt1"/>
                </a:solidFill>
                <a:latin typeface="Montserrat"/>
                <a:ea typeface="Montserrat"/>
                <a:cs typeface="Montserrat"/>
                <a:sym typeface="Montserrat"/>
              </a:defRPr>
            </a:lvl8pPr>
            <a:lvl9pPr indent="0" lvl="8" marL="0" marR="0" algn="r">
              <a:spcBef>
                <a:spcPts val="0"/>
              </a:spcBef>
              <a:buNone/>
              <a:defRPr b="0" i="0" sz="8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15"/>
          <p:cNvPicPr preferRelativeResize="0"/>
          <p:nvPr/>
        </p:nvPicPr>
        <p:blipFill rotWithShape="1">
          <a:blip r:embed="rId2">
            <a:alphaModFix/>
          </a:blip>
          <a:srcRect b="0" l="0" r="0" t="0"/>
          <a:stretch/>
        </p:blipFill>
        <p:spPr>
          <a:xfrm>
            <a:off x="59455" y="4483101"/>
            <a:ext cx="908357" cy="3008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2" name="Shape 72"/>
        <p:cNvGrpSpPr/>
        <p:nvPr/>
      </p:nvGrpSpPr>
      <p:grpSpPr>
        <a:xfrm>
          <a:off x="0" y="0"/>
          <a:ext cx="0" cy="0"/>
          <a:chOff x="0" y="0"/>
          <a:chExt cx="0" cy="0"/>
        </a:xfrm>
      </p:grpSpPr>
      <p:sp>
        <p:nvSpPr>
          <p:cNvPr id="73" name="Google Shape;73;p16"/>
          <p:cNvSpPr txBox="1"/>
          <p:nvPr>
            <p:ph type="title"/>
          </p:nvPr>
        </p:nvSpPr>
        <p:spPr>
          <a:xfrm>
            <a:off x="508000" y="457200"/>
            <a:ext cx="6447501" cy="990600"/>
          </a:xfrm>
          <a:prstGeom prst="rect">
            <a:avLst/>
          </a:prstGeom>
          <a:noFill/>
          <a:ln>
            <a:noFill/>
          </a:ln>
        </p:spPr>
        <p:txBody>
          <a:bodyPr anchorCtr="0" anchor="t" bIns="68575" lIns="68575" spcFirstLastPara="1" rIns="68575" wrap="square" tIns="68575">
            <a:noAutofit/>
          </a:bodyPr>
          <a:lstStyle>
            <a:lvl1pPr lvl="0" marR="0" algn="l">
              <a:lnSpc>
                <a:spcPct val="85000"/>
              </a:lnSpc>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algn="l">
              <a:spcBef>
                <a:spcPts val="0"/>
              </a:spcBef>
              <a:spcAft>
                <a:spcPts val="0"/>
              </a:spcAft>
              <a:buClr>
                <a:schemeClr val="dk2"/>
              </a:buClr>
              <a:buSzPts val="1400"/>
              <a:buNone/>
              <a:defRPr b="0" i="0" sz="1400" u="none" cap="none" strike="noStrike">
                <a:solidFill>
                  <a:schemeClr val="dk2"/>
                </a:solidFill>
              </a:defRPr>
            </a:lvl2pPr>
            <a:lvl3pPr lvl="2" marR="0" algn="l">
              <a:spcBef>
                <a:spcPts val="0"/>
              </a:spcBef>
              <a:spcAft>
                <a:spcPts val="0"/>
              </a:spcAft>
              <a:buClr>
                <a:schemeClr val="dk2"/>
              </a:buClr>
              <a:buSzPts val="1400"/>
              <a:buNone/>
              <a:defRPr b="0" i="0" sz="1400" u="none" cap="none" strike="noStrike">
                <a:solidFill>
                  <a:schemeClr val="dk2"/>
                </a:solidFill>
              </a:defRPr>
            </a:lvl3pPr>
            <a:lvl4pPr lvl="3" marR="0" algn="l">
              <a:spcBef>
                <a:spcPts val="0"/>
              </a:spcBef>
              <a:spcAft>
                <a:spcPts val="0"/>
              </a:spcAft>
              <a:buClr>
                <a:schemeClr val="dk2"/>
              </a:buClr>
              <a:buSzPts val="1400"/>
              <a:buNone/>
              <a:defRPr b="0" i="0" sz="1400" u="none" cap="none" strike="noStrike">
                <a:solidFill>
                  <a:schemeClr val="dk2"/>
                </a:solidFill>
              </a:defRPr>
            </a:lvl4pPr>
            <a:lvl5pPr lvl="4" marR="0" algn="l">
              <a:spcBef>
                <a:spcPts val="0"/>
              </a:spcBef>
              <a:spcAft>
                <a:spcPts val="0"/>
              </a:spcAft>
              <a:buClr>
                <a:schemeClr val="dk2"/>
              </a:buClr>
              <a:buSzPts val="1400"/>
              <a:buNone/>
              <a:defRPr b="0" i="0" sz="1400" u="none" cap="none" strike="noStrike">
                <a:solidFill>
                  <a:schemeClr val="dk2"/>
                </a:solidFill>
              </a:defRPr>
            </a:lvl5pPr>
            <a:lvl6pPr lvl="5" marR="0" algn="l">
              <a:spcBef>
                <a:spcPts val="0"/>
              </a:spcBef>
              <a:spcAft>
                <a:spcPts val="0"/>
              </a:spcAft>
              <a:buClr>
                <a:schemeClr val="dk2"/>
              </a:buClr>
              <a:buSzPts val="1400"/>
              <a:buNone/>
              <a:defRPr b="0" i="0" sz="1400" u="none" cap="none" strike="noStrike">
                <a:solidFill>
                  <a:schemeClr val="dk2"/>
                </a:solidFill>
              </a:defRPr>
            </a:lvl6pPr>
            <a:lvl7pPr lvl="6" marR="0" algn="l">
              <a:spcBef>
                <a:spcPts val="0"/>
              </a:spcBef>
              <a:spcAft>
                <a:spcPts val="0"/>
              </a:spcAft>
              <a:buClr>
                <a:schemeClr val="dk2"/>
              </a:buClr>
              <a:buSzPts val="1400"/>
              <a:buNone/>
              <a:defRPr b="0" i="0" sz="1400" u="none" cap="none" strike="noStrike">
                <a:solidFill>
                  <a:schemeClr val="dk2"/>
                </a:solidFill>
              </a:defRPr>
            </a:lvl7pPr>
            <a:lvl8pPr lvl="7" marR="0" algn="l">
              <a:spcBef>
                <a:spcPts val="0"/>
              </a:spcBef>
              <a:spcAft>
                <a:spcPts val="0"/>
              </a:spcAft>
              <a:buClr>
                <a:schemeClr val="dk2"/>
              </a:buClr>
              <a:buSzPts val="1400"/>
              <a:buNone/>
              <a:defRPr b="0" i="0" sz="1400" u="none" cap="none" strike="noStrike">
                <a:solidFill>
                  <a:schemeClr val="dk2"/>
                </a:solidFill>
              </a:defRPr>
            </a:lvl8pPr>
            <a:lvl9pPr lvl="8" marR="0" algn="l">
              <a:spcBef>
                <a:spcPts val="0"/>
              </a:spcBef>
              <a:spcAft>
                <a:spcPts val="0"/>
              </a:spcAft>
              <a:buClr>
                <a:schemeClr val="dk2"/>
              </a:buClr>
              <a:buSzPts val="1400"/>
              <a:buNone/>
              <a:defRPr b="0" i="0" sz="1400" u="none" cap="none" strike="noStrike">
                <a:solidFill>
                  <a:schemeClr val="dk2"/>
                </a:solidFill>
              </a:defRPr>
            </a:lvl9pPr>
          </a:lstStyle>
          <a:p/>
        </p:txBody>
      </p:sp>
      <p:sp>
        <p:nvSpPr>
          <p:cNvPr id="74" name="Google Shape;74;p16"/>
          <p:cNvSpPr txBox="1"/>
          <p:nvPr>
            <p:ph idx="1" type="body"/>
          </p:nvPr>
        </p:nvSpPr>
        <p:spPr>
          <a:xfrm>
            <a:off x="508000" y="1620442"/>
            <a:ext cx="6447501" cy="2910580"/>
          </a:xfrm>
          <a:prstGeom prst="rect">
            <a:avLst/>
          </a:prstGeom>
          <a:noFill/>
          <a:ln>
            <a:noFill/>
          </a:ln>
        </p:spPr>
        <p:txBody>
          <a:bodyPr anchorCtr="0" anchor="t" bIns="68575" lIns="68575" spcFirstLastPara="1" rIns="68575" wrap="square" tIns="68575">
            <a:noAutofit/>
          </a:bodyPr>
          <a:lstStyle>
            <a:lvl1pPr indent="-298450" lvl="0" marL="457200" marR="0" algn="l">
              <a:lnSpc>
                <a:spcPct val="90000"/>
              </a:lnSpc>
              <a:spcBef>
                <a:spcPts val="800"/>
              </a:spcBef>
              <a:spcAft>
                <a:spcPts val="0"/>
              </a:spcAft>
              <a:buClr>
                <a:schemeClr val="accent1"/>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algn="l">
              <a:lnSpc>
                <a:spcPct val="90000"/>
              </a:lnSpc>
              <a:spcBef>
                <a:spcPts val="800"/>
              </a:spcBef>
              <a:spcAft>
                <a:spcPts val="0"/>
              </a:spcAft>
              <a:buClr>
                <a:schemeClr val="accent1"/>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algn="l">
              <a:lnSpc>
                <a:spcPct val="90000"/>
              </a:lnSpc>
              <a:spcBef>
                <a:spcPts val="800"/>
              </a:spcBef>
              <a:spcAft>
                <a:spcPts val="0"/>
              </a:spcAft>
              <a:buClr>
                <a:schemeClr val="accent1"/>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algn="l">
              <a:lnSpc>
                <a:spcPct val="9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75" name="Google Shape;75;p16"/>
          <p:cNvSpPr txBox="1"/>
          <p:nvPr>
            <p:ph idx="10" type="dt"/>
          </p:nvPr>
        </p:nvSpPr>
        <p:spPr>
          <a:xfrm>
            <a:off x="5403849" y="4531022"/>
            <a:ext cx="683954" cy="273844"/>
          </a:xfrm>
          <a:prstGeom prst="rect">
            <a:avLst/>
          </a:prstGeom>
          <a:noFill/>
          <a:ln>
            <a:noFill/>
          </a:ln>
        </p:spPr>
        <p:txBody>
          <a:bodyPr anchorCtr="0" anchor="ctr" bIns="68575" lIns="68575" spcFirstLastPara="1" rIns="68575" wrap="square" tIns="68575">
            <a:noAutofit/>
          </a:bodyPr>
          <a:lstStyle>
            <a:lvl1pPr lvl="0" marR="0" algn="r">
              <a:spcBef>
                <a:spcPts val="0"/>
              </a:spcBef>
              <a:spcAft>
                <a:spcPts val="0"/>
              </a:spcAft>
              <a:buClr>
                <a:srgbClr val="888888"/>
              </a:buClr>
              <a:buSzPts val="700"/>
              <a:buFont typeface="Trebuchet MS"/>
              <a:buNone/>
              <a:defRPr sz="700">
                <a:solidFill>
                  <a:srgbClr val="888888"/>
                </a:solidFill>
                <a:latin typeface="Trebuchet MS"/>
                <a:ea typeface="Trebuchet MS"/>
                <a:cs typeface="Trebuchet MS"/>
                <a:sym typeface="Trebuchet MS"/>
              </a:defRPr>
            </a:lvl1pPr>
            <a:lvl2pPr lvl="1"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2pPr>
            <a:lvl3pPr lvl="2"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3pPr>
            <a:lvl4pPr lvl="3"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4pPr>
            <a:lvl5pPr lvl="4"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5pPr>
            <a:lvl6pPr lvl="5"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6pPr>
            <a:lvl7pPr lvl="6"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7pPr>
            <a:lvl8pPr lvl="7"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8pPr>
            <a:lvl9pPr lvl="8"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9pPr>
          </a:lstStyle>
          <a:p/>
        </p:txBody>
      </p:sp>
      <p:sp>
        <p:nvSpPr>
          <p:cNvPr id="76" name="Google Shape;76;p16"/>
          <p:cNvSpPr txBox="1"/>
          <p:nvPr>
            <p:ph idx="11" type="ftr"/>
          </p:nvPr>
        </p:nvSpPr>
        <p:spPr>
          <a:xfrm>
            <a:off x="508000" y="4531022"/>
            <a:ext cx="4723209" cy="273844"/>
          </a:xfrm>
          <a:prstGeom prst="rect">
            <a:avLst/>
          </a:prstGeom>
          <a:noFill/>
          <a:ln>
            <a:noFill/>
          </a:ln>
        </p:spPr>
        <p:txBody>
          <a:bodyPr anchorCtr="0" anchor="ctr" bIns="68575" lIns="68575" spcFirstLastPara="1" rIns="68575" wrap="square" tIns="68575">
            <a:noAutofit/>
          </a:bodyPr>
          <a:lstStyle>
            <a:lvl1pPr lvl="0" marR="0" algn="l">
              <a:spcBef>
                <a:spcPts val="0"/>
              </a:spcBef>
              <a:spcAft>
                <a:spcPts val="0"/>
              </a:spcAft>
              <a:buClr>
                <a:srgbClr val="888888"/>
              </a:buClr>
              <a:buSzPts val="700"/>
              <a:buFont typeface="Trebuchet MS"/>
              <a:buNone/>
              <a:defRPr sz="700">
                <a:solidFill>
                  <a:srgbClr val="888888"/>
                </a:solidFill>
                <a:latin typeface="Trebuchet MS"/>
                <a:ea typeface="Trebuchet MS"/>
                <a:cs typeface="Trebuchet MS"/>
                <a:sym typeface="Trebuchet MS"/>
              </a:defRPr>
            </a:lvl1pPr>
            <a:lvl2pPr lvl="1"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2pPr>
            <a:lvl3pPr lvl="2"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3pPr>
            <a:lvl4pPr lvl="3"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4pPr>
            <a:lvl5pPr lvl="4"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5pPr>
            <a:lvl6pPr lvl="5"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6pPr>
            <a:lvl7pPr lvl="6"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7pPr>
            <a:lvl8pPr lvl="7"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8pPr>
            <a:lvl9pPr lvl="8" marR="0" algn="l">
              <a:spcBef>
                <a:spcPts val="0"/>
              </a:spcBef>
              <a:spcAft>
                <a:spcPts val="0"/>
              </a:spcAft>
              <a:buClr>
                <a:schemeClr val="dk1"/>
              </a:buClr>
              <a:buSzPts val="1400"/>
              <a:buFont typeface="Trebuchet MS"/>
              <a:buNone/>
              <a:defRPr b="0" i="0" sz="1400" u="none" cap="none" strike="noStrike">
                <a:solidFill>
                  <a:schemeClr val="dk1"/>
                </a:solidFill>
                <a:latin typeface="Trebuchet MS"/>
                <a:ea typeface="Trebuchet MS"/>
                <a:cs typeface="Trebuchet MS"/>
                <a:sym typeface="Trebuchet MS"/>
              </a:defRPr>
            </a:lvl9pPr>
          </a:lstStyle>
          <a:p/>
        </p:txBody>
      </p:sp>
      <p:pic>
        <p:nvPicPr>
          <p:cNvPr id="77" name="Google Shape;77;p16"/>
          <p:cNvPicPr preferRelativeResize="0"/>
          <p:nvPr/>
        </p:nvPicPr>
        <p:blipFill rotWithShape="1">
          <a:blip r:embed="rId2">
            <a:alphaModFix/>
          </a:blip>
          <a:srcRect b="0" l="0" r="0" t="0"/>
          <a:stretch/>
        </p:blipFill>
        <p:spPr>
          <a:xfrm>
            <a:off x="59455" y="4483101"/>
            <a:ext cx="908357" cy="3008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880941"/>
            <a:ext cx="9148028" cy="267111"/>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13"/>
          <p:cNvSpPr/>
          <p:nvPr/>
        </p:nvSpPr>
        <p:spPr>
          <a:xfrm>
            <a:off x="2381" y="4834347"/>
            <a:ext cx="9141618" cy="4800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822960" y="214952"/>
            <a:ext cx="7543800" cy="1088068"/>
          </a:xfrm>
          <a:prstGeom prst="rect">
            <a:avLst/>
          </a:prstGeom>
          <a:noFill/>
          <a:ln>
            <a:noFill/>
          </a:ln>
        </p:spPr>
        <p:txBody>
          <a:bodyPr anchorCtr="0" anchor="b" bIns="34275" lIns="68575" spcFirstLastPara="1" rIns="68575" wrap="square" tIns="34275">
            <a:noAutofit/>
          </a:bodyPr>
          <a:lstStyle>
            <a:lvl1pPr lvl="0" marR="0" rtl="0" algn="l">
              <a:lnSpc>
                <a:spcPct val="85000"/>
              </a:lnSpc>
              <a:spcBef>
                <a:spcPts val="0"/>
              </a:spcBef>
              <a:spcAft>
                <a:spcPts val="0"/>
              </a:spcAft>
              <a:buClr>
                <a:srgbClr val="3F3F3F"/>
              </a:buClr>
              <a:buSzPts val="3600"/>
              <a:buFont typeface="Calibri"/>
              <a:buNone/>
              <a:defRPr b="0" i="0" sz="3600" u="none" cap="none" strike="noStrike">
                <a:solidFill>
                  <a:srgbClr val="3F3F3F"/>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4" name="Google Shape;54;p13"/>
          <p:cNvSpPr txBox="1"/>
          <p:nvPr>
            <p:ph idx="1" type="body"/>
          </p:nvPr>
        </p:nvSpPr>
        <p:spPr>
          <a:xfrm>
            <a:off x="822960" y="1384300"/>
            <a:ext cx="7543800" cy="3017520"/>
          </a:xfrm>
          <a:prstGeom prst="rect">
            <a:avLst/>
          </a:prstGeom>
          <a:noFill/>
          <a:ln>
            <a:noFill/>
          </a:ln>
        </p:spPr>
        <p:txBody>
          <a:bodyPr anchorCtr="0" anchor="t" bIns="34275" lIns="0" spcFirstLastPara="1" rIns="0" wrap="square" tIns="34275">
            <a:no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7500" lvl="1" marL="914400" marR="0" rtl="0" algn="l">
              <a:lnSpc>
                <a:spcPct val="90000"/>
              </a:lnSpc>
              <a:spcBef>
                <a:spcPts val="2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3pPr>
            <a:lvl4pPr indent="-298450" lvl="3" marL="18288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4pPr>
            <a:lvl5pPr indent="-298450" lvl="4" marL="22860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5pPr>
            <a:lvl6pPr indent="-298450" lvl="5" marL="27432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6pPr>
            <a:lvl7pPr indent="-298450" lvl="6" marL="32004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7pPr>
            <a:lvl8pPr indent="-298450" lvl="7" marL="3657600" marR="0" rtl="0" algn="l">
              <a:lnSpc>
                <a:spcPct val="90000"/>
              </a:lnSpc>
              <a:spcBef>
                <a:spcPts val="300"/>
              </a:spcBef>
              <a:spcAft>
                <a:spcPts val="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8pPr>
            <a:lvl9pPr indent="-298450" lvl="8" marL="4114800" marR="0" rtl="0" algn="l">
              <a:lnSpc>
                <a:spcPct val="90000"/>
              </a:lnSpc>
              <a:spcBef>
                <a:spcPts val="300"/>
              </a:spcBef>
              <a:spcAft>
                <a:spcPts val="300"/>
              </a:spcAft>
              <a:buClr>
                <a:schemeClr val="accent1"/>
              </a:buClr>
              <a:buSzPts val="1100"/>
              <a:buFont typeface="Calibri"/>
              <a:buChar char="◦"/>
              <a:defRPr b="0" i="0" sz="1100" u="none" cap="none" strike="noStrike">
                <a:solidFill>
                  <a:srgbClr val="3F3F3F"/>
                </a:solidFill>
                <a:latin typeface="Calibri"/>
                <a:ea typeface="Calibri"/>
                <a:cs typeface="Calibri"/>
                <a:sym typeface="Calibri"/>
              </a:defRPr>
            </a:lvl9pPr>
          </a:lstStyle>
          <a:p/>
        </p:txBody>
      </p:sp>
      <p:sp>
        <p:nvSpPr>
          <p:cNvPr id="55" name="Google Shape;55;p13"/>
          <p:cNvSpPr txBox="1"/>
          <p:nvPr>
            <p:ph idx="10" type="dt"/>
          </p:nvPr>
        </p:nvSpPr>
        <p:spPr>
          <a:xfrm>
            <a:off x="822960" y="4844839"/>
            <a:ext cx="1854203"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FFFFFF"/>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1" type="ftr"/>
          </p:nvPr>
        </p:nvSpPr>
        <p:spPr>
          <a:xfrm>
            <a:off x="2764639" y="4844839"/>
            <a:ext cx="3617103"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700" u="none" cap="none" strike="noStrike">
                <a:solidFill>
                  <a:srgbClr val="FFFFFF"/>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8075776" y="4880941"/>
            <a:ext cx="993749" cy="256499"/>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Montserrat"/>
                <a:ea typeface="Montserrat"/>
                <a:cs typeface="Montserrat"/>
                <a:sym typeface="Montserrat"/>
              </a:defRPr>
            </a:lvl1pPr>
            <a:lvl2pPr indent="0" lvl="1" marL="0" marR="0" rtl="0" algn="r">
              <a:spcBef>
                <a:spcPts val="0"/>
              </a:spcBef>
              <a:buNone/>
              <a:defRPr b="0" i="0" sz="800" u="none" cap="none" strike="noStrike">
                <a:solidFill>
                  <a:schemeClr val="lt1"/>
                </a:solidFill>
                <a:latin typeface="Montserrat"/>
                <a:ea typeface="Montserrat"/>
                <a:cs typeface="Montserrat"/>
                <a:sym typeface="Montserrat"/>
              </a:defRPr>
            </a:lvl2pPr>
            <a:lvl3pPr indent="0" lvl="2" marL="0" marR="0" rtl="0" algn="r">
              <a:spcBef>
                <a:spcPts val="0"/>
              </a:spcBef>
              <a:buNone/>
              <a:defRPr b="0" i="0" sz="800" u="none" cap="none" strike="noStrike">
                <a:solidFill>
                  <a:schemeClr val="lt1"/>
                </a:solidFill>
                <a:latin typeface="Montserrat"/>
                <a:ea typeface="Montserrat"/>
                <a:cs typeface="Montserrat"/>
                <a:sym typeface="Montserrat"/>
              </a:defRPr>
            </a:lvl3pPr>
            <a:lvl4pPr indent="0" lvl="3" marL="0" marR="0" rtl="0" algn="r">
              <a:spcBef>
                <a:spcPts val="0"/>
              </a:spcBef>
              <a:buNone/>
              <a:defRPr b="0" i="0" sz="800" u="none" cap="none" strike="noStrike">
                <a:solidFill>
                  <a:schemeClr val="lt1"/>
                </a:solidFill>
                <a:latin typeface="Montserrat"/>
                <a:ea typeface="Montserrat"/>
                <a:cs typeface="Montserrat"/>
                <a:sym typeface="Montserrat"/>
              </a:defRPr>
            </a:lvl4pPr>
            <a:lvl5pPr indent="0" lvl="4" marL="0" marR="0" rtl="0" algn="r">
              <a:spcBef>
                <a:spcPts val="0"/>
              </a:spcBef>
              <a:buNone/>
              <a:defRPr b="0" i="0" sz="800" u="none" cap="none" strike="noStrike">
                <a:solidFill>
                  <a:schemeClr val="lt1"/>
                </a:solidFill>
                <a:latin typeface="Montserrat"/>
                <a:ea typeface="Montserrat"/>
                <a:cs typeface="Montserrat"/>
                <a:sym typeface="Montserrat"/>
              </a:defRPr>
            </a:lvl5pPr>
            <a:lvl6pPr indent="0" lvl="5" marL="0" marR="0" rtl="0" algn="r">
              <a:spcBef>
                <a:spcPts val="0"/>
              </a:spcBef>
              <a:buNone/>
              <a:defRPr b="0" i="0" sz="800" u="none" cap="none" strike="noStrike">
                <a:solidFill>
                  <a:schemeClr val="lt1"/>
                </a:solidFill>
                <a:latin typeface="Montserrat"/>
                <a:ea typeface="Montserrat"/>
                <a:cs typeface="Montserrat"/>
                <a:sym typeface="Montserrat"/>
              </a:defRPr>
            </a:lvl6pPr>
            <a:lvl7pPr indent="0" lvl="6" marL="0" marR="0" rtl="0" algn="r">
              <a:spcBef>
                <a:spcPts val="0"/>
              </a:spcBef>
              <a:buNone/>
              <a:defRPr b="0" i="0" sz="800" u="none" cap="none" strike="noStrike">
                <a:solidFill>
                  <a:schemeClr val="lt1"/>
                </a:solidFill>
                <a:latin typeface="Montserrat"/>
                <a:ea typeface="Montserrat"/>
                <a:cs typeface="Montserrat"/>
                <a:sym typeface="Montserrat"/>
              </a:defRPr>
            </a:lvl7pPr>
            <a:lvl8pPr indent="0" lvl="7" marL="0" marR="0" rtl="0" algn="r">
              <a:spcBef>
                <a:spcPts val="0"/>
              </a:spcBef>
              <a:buNone/>
              <a:defRPr b="0" i="0" sz="800" u="none" cap="none" strike="noStrike">
                <a:solidFill>
                  <a:schemeClr val="lt1"/>
                </a:solidFill>
                <a:latin typeface="Montserrat"/>
                <a:ea typeface="Montserrat"/>
                <a:cs typeface="Montserrat"/>
                <a:sym typeface="Montserrat"/>
              </a:defRPr>
            </a:lvl8pPr>
            <a:lvl9pPr indent="0" lvl="8" marL="0" marR="0" rtl="0" algn="r">
              <a:spcBef>
                <a:spcPts val="0"/>
              </a:spcBef>
              <a:buNone/>
              <a:defRPr b="0" i="0" sz="8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7.jpg"/><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mailto:sgray@fpf.org" TargetMode="External"/><Relationship Id="rId4" Type="http://schemas.openxmlformats.org/officeDocument/2006/relationships/hyperlink" Target="mailto:psanderson@fpf.org" TargetMode="External"/><Relationship Id="rId5" Type="http://schemas.openxmlformats.org/officeDocument/2006/relationships/hyperlink" Target="http://www.fpf.org" TargetMode="External"/><Relationship Id="rId6" Type="http://schemas.openxmlformats.org/officeDocument/2006/relationships/image" Target="../media/image9.jp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1" Type="http://schemas.openxmlformats.org/officeDocument/2006/relationships/hyperlink" Target="https://law.lclark.edu/live/files/22074-lcb202art7petkovapdf" TargetMode="External"/><Relationship Id="rId10" Type="http://schemas.openxmlformats.org/officeDocument/2006/relationships/hyperlink" Target="https://papers.ssrn.com/sol3/papers.cfm?abstract_id=2257080" TargetMode="External"/><Relationship Id="rId13" Type="http://schemas.openxmlformats.org/officeDocument/2006/relationships/hyperlink" Target="https://cdt.org/wp-content/uploads/privacy/20051103microsoftprivacy.pdf" TargetMode="External"/><Relationship Id="rId12" Type="http://schemas.openxmlformats.org/officeDocument/2006/relationships/hyperlink" Target="http://digital.law.washington.edu/dspace-law/bitstream/handle/1773.1/1853/93WLR1961.pdf"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fas.org/sgp/crs/misc/R45825.pdf" TargetMode="External"/><Relationship Id="rId4" Type="http://schemas.openxmlformats.org/officeDocument/2006/relationships/hyperlink" Target="https://iapp.org/news/a/us-federal-privacy-preemption-part-1-history-of-federal-preemption-of-stricter-state-laws/" TargetMode="External"/><Relationship Id="rId9" Type="http://schemas.openxmlformats.org/officeDocument/2006/relationships/hyperlink" Target="https://digitalcommons.law.yale.edu/cgi/viewcontent.cgi?article=5154&amp;context=ylj" TargetMode="External"/><Relationship Id="rId14" Type="http://schemas.openxmlformats.org/officeDocument/2006/relationships/image" Target="../media/image15.png"/><Relationship Id="rId5" Type="http://schemas.openxmlformats.org/officeDocument/2006/relationships/hyperlink" Target="https://digitalcommons.law.yale.edu/cgi/viewcontent.cgi?article=5155&amp;context=ylj" TargetMode="External"/><Relationship Id="rId6" Type="http://schemas.openxmlformats.org/officeDocument/2006/relationships/hyperlink" Target="https://www.amazon.com/Compilation-State-Federal-Privacy-Suppl/dp/0930072561" TargetMode="External"/><Relationship Id="rId7" Type="http://schemas.openxmlformats.org/officeDocument/2006/relationships/hyperlink" Target="https://iapp.org/resources/article/u-s-private-sector-privacy-second-edition/" TargetMode="External"/><Relationship Id="rId8" Type="http://schemas.openxmlformats.org/officeDocument/2006/relationships/hyperlink" Target="https://scholarship.law.unc.edu/cgi/viewcontent.cgi?referer=&amp;httpsredir=1&amp;article=1031&amp;context=ncb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sp>
        <p:nvSpPr>
          <p:cNvPr descr="Displaying AVG-LOGO-Hi-Res-JPG1-e1435069318377.jpg" id="83" name="Google Shape;83;p17"/>
          <p:cNvSpPr/>
          <p:nvPr/>
        </p:nvSpPr>
        <p:spPr>
          <a:xfrm>
            <a:off x="116681" y="-108347"/>
            <a:ext cx="228599" cy="22860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Trebuchet MS"/>
              <a:ea typeface="Trebuchet MS"/>
              <a:cs typeface="Trebuchet MS"/>
              <a:sym typeface="Trebuchet MS"/>
            </a:endParaRPr>
          </a:p>
        </p:txBody>
      </p:sp>
      <p:sp>
        <p:nvSpPr>
          <p:cNvPr descr="Displaying EY.gif" id="84" name="Google Shape;84;p17"/>
          <p:cNvSpPr/>
          <p:nvPr/>
        </p:nvSpPr>
        <p:spPr>
          <a:xfrm>
            <a:off x="230981" y="5953"/>
            <a:ext cx="228599" cy="22860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Trebuchet MS"/>
              <a:ea typeface="Trebuchet MS"/>
              <a:cs typeface="Trebuchet MS"/>
              <a:sym typeface="Trebuchet MS"/>
            </a:endParaRPr>
          </a:p>
        </p:txBody>
      </p:sp>
      <p:sp>
        <p:nvSpPr>
          <p:cNvPr id="85" name="Google Shape;85;p17"/>
          <p:cNvSpPr txBox="1"/>
          <p:nvPr>
            <p:ph type="title"/>
          </p:nvPr>
        </p:nvSpPr>
        <p:spPr>
          <a:xfrm>
            <a:off x="649025" y="120250"/>
            <a:ext cx="8110500" cy="1851600"/>
          </a:xfrm>
          <a:prstGeom prst="rect">
            <a:avLst/>
          </a:prstGeom>
          <a:noFill/>
          <a:ln>
            <a:noFill/>
          </a:ln>
        </p:spPr>
        <p:txBody>
          <a:bodyPr anchorCtr="0" anchor="b" bIns="34275" lIns="68575" spcFirstLastPara="1" rIns="68575" wrap="square" tIns="34275">
            <a:noAutofit/>
          </a:bodyPr>
          <a:lstStyle/>
          <a:p>
            <a:pPr indent="0" lvl="0" marL="0" rtl="0" algn="l">
              <a:lnSpc>
                <a:spcPct val="85000"/>
              </a:lnSpc>
              <a:spcBef>
                <a:spcPts val="0"/>
              </a:spcBef>
              <a:spcAft>
                <a:spcPts val="0"/>
              </a:spcAft>
              <a:buClr>
                <a:srgbClr val="30ACEC"/>
              </a:buClr>
              <a:buSzPts val="4100"/>
              <a:buFont typeface="Arial"/>
              <a:buNone/>
            </a:pPr>
            <a:r>
              <a:rPr b="1" lang="en" sz="4800">
                <a:solidFill>
                  <a:srgbClr val="30ACEC"/>
                </a:solidFill>
                <a:latin typeface="Proxima Nova"/>
                <a:ea typeface="Proxima Nova"/>
                <a:cs typeface="Proxima Nova"/>
                <a:sym typeface="Proxima Nova"/>
              </a:rPr>
              <a:t>Understanding Federal Preemption</a:t>
            </a:r>
            <a:endParaRPr b="1" i="1" sz="6000">
              <a:latin typeface="Arial"/>
              <a:ea typeface="Arial"/>
              <a:cs typeface="Arial"/>
              <a:sym typeface="Arial"/>
            </a:endParaRPr>
          </a:p>
        </p:txBody>
      </p:sp>
      <p:sp>
        <p:nvSpPr>
          <p:cNvPr id="86" name="Google Shape;86;p17"/>
          <p:cNvSpPr txBox="1"/>
          <p:nvPr/>
        </p:nvSpPr>
        <p:spPr>
          <a:xfrm>
            <a:off x="6189600" y="3305122"/>
            <a:ext cx="2460600" cy="1209000"/>
          </a:xfrm>
          <a:prstGeom prst="rect">
            <a:avLst/>
          </a:prstGeom>
          <a:noFill/>
          <a:ln>
            <a:noFill/>
          </a:ln>
        </p:spPr>
        <p:txBody>
          <a:bodyPr anchorCtr="0" anchor="b" bIns="34275" lIns="68575" spcFirstLastPara="1" rIns="68575" wrap="square" tIns="34275">
            <a:noAutofit/>
          </a:bodyPr>
          <a:lstStyle/>
          <a:p>
            <a:pPr indent="0" lvl="0" marL="0" marR="0" rtl="0" algn="r">
              <a:lnSpc>
                <a:spcPct val="85000"/>
              </a:lnSpc>
              <a:spcBef>
                <a:spcPts val="0"/>
              </a:spcBef>
              <a:spcAft>
                <a:spcPts val="0"/>
              </a:spcAft>
              <a:buClr>
                <a:srgbClr val="30ACEC"/>
              </a:buClr>
              <a:buSzPts val="1700"/>
              <a:buFont typeface="Arial"/>
              <a:buNone/>
            </a:pPr>
            <a:r>
              <a:t/>
            </a:r>
            <a:endParaRPr sz="1700">
              <a:latin typeface="Proxima Nova"/>
              <a:ea typeface="Proxima Nova"/>
              <a:cs typeface="Proxima Nova"/>
              <a:sym typeface="Proxima Nova"/>
            </a:endParaRPr>
          </a:p>
          <a:p>
            <a:pPr indent="0" lvl="0" marL="0" marR="0" rtl="0" algn="r">
              <a:lnSpc>
                <a:spcPct val="85000"/>
              </a:lnSpc>
              <a:spcBef>
                <a:spcPts val="0"/>
              </a:spcBef>
              <a:spcAft>
                <a:spcPts val="0"/>
              </a:spcAft>
              <a:buClr>
                <a:srgbClr val="30ACEC"/>
              </a:buClr>
              <a:buSzPts val="1700"/>
              <a:buFont typeface="Arial"/>
              <a:buNone/>
            </a:pPr>
            <a:r>
              <a:t/>
            </a:r>
            <a:endParaRPr sz="1700">
              <a:latin typeface="Proxima Nova"/>
              <a:ea typeface="Proxima Nova"/>
              <a:cs typeface="Proxima Nova"/>
              <a:sym typeface="Proxima Nova"/>
            </a:endParaRPr>
          </a:p>
          <a:p>
            <a:pPr indent="0" lvl="0" marL="0" marR="0" rtl="0" algn="r">
              <a:lnSpc>
                <a:spcPct val="85000"/>
              </a:lnSpc>
              <a:spcBef>
                <a:spcPts val="0"/>
              </a:spcBef>
              <a:spcAft>
                <a:spcPts val="0"/>
              </a:spcAft>
              <a:buClr>
                <a:srgbClr val="30ACEC"/>
              </a:buClr>
              <a:buSzPts val="1700"/>
              <a:buFont typeface="Arial"/>
              <a:buNone/>
            </a:pPr>
            <a:r>
              <a:rPr lang="en" sz="1700">
                <a:latin typeface="Proxima Nova"/>
                <a:ea typeface="Proxima Nova"/>
                <a:cs typeface="Proxima Nova"/>
                <a:sym typeface="Proxima Nova"/>
              </a:rPr>
              <a:t> </a:t>
            </a:r>
            <a:endParaRPr sz="1700">
              <a:latin typeface="Proxima Nova"/>
              <a:ea typeface="Proxima Nova"/>
              <a:cs typeface="Proxima Nova"/>
              <a:sym typeface="Proxima Nova"/>
            </a:endParaRPr>
          </a:p>
          <a:p>
            <a:pPr indent="0" lvl="0" marL="0" marR="0" rtl="0" algn="r">
              <a:lnSpc>
                <a:spcPct val="85000"/>
              </a:lnSpc>
              <a:spcBef>
                <a:spcPts val="0"/>
              </a:spcBef>
              <a:spcAft>
                <a:spcPts val="0"/>
              </a:spcAft>
              <a:buClr>
                <a:srgbClr val="30ACEC"/>
              </a:buClr>
              <a:buSzPts val="1700"/>
              <a:buFont typeface="Arial"/>
              <a:buNone/>
            </a:pPr>
            <a:r>
              <a:rPr lang="en" sz="1700">
                <a:latin typeface="Proxima Nova"/>
                <a:ea typeface="Proxima Nova"/>
                <a:cs typeface="Proxima Nova"/>
                <a:sym typeface="Proxima Nova"/>
              </a:rPr>
              <a:t>Stacey Gray</a:t>
            </a:r>
            <a:endParaRPr sz="1700">
              <a:latin typeface="Proxima Nova"/>
              <a:ea typeface="Proxima Nova"/>
              <a:cs typeface="Proxima Nova"/>
              <a:sym typeface="Proxima Nova"/>
            </a:endParaRPr>
          </a:p>
          <a:p>
            <a:pPr indent="0" lvl="0" marL="0" rtl="0" algn="r">
              <a:lnSpc>
                <a:spcPct val="85000"/>
              </a:lnSpc>
              <a:spcBef>
                <a:spcPts val="0"/>
              </a:spcBef>
              <a:spcAft>
                <a:spcPts val="0"/>
              </a:spcAft>
              <a:buClr>
                <a:srgbClr val="30ACEC"/>
              </a:buClr>
              <a:buSzPts val="1700"/>
              <a:buFont typeface="Arial"/>
              <a:buNone/>
            </a:pPr>
            <a:r>
              <a:rPr lang="en" sz="1700">
                <a:solidFill>
                  <a:schemeClr val="dk1"/>
                </a:solidFill>
                <a:latin typeface="Proxima Nova"/>
                <a:ea typeface="Proxima Nova"/>
                <a:cs typeface="Proxima Nova"/>
                <a:sym typeface="Proxima Nova"/>
              </a:rPr>
              <a:t>Pollyanna Sanderson </a:t>
            </a:r>
            <a:endParaRPr sz="1700">
              <a:solidFill>
                <a:schemeClr val="dk1"/>
              </a:solidFill>
              <a:latin typeface="Proxima Nova"/>
              <a:ea typeface="Proxima Nova"/>
              <a:cs typeface="Proxima Nova"/>
              <a:sym typeface="Proxima Nova"/>
            </a:endParaRPr>
          </a:p>
          <a:p>
            <a:pPr indent="0" lvl="0" marL="0" rtl="0" algn="r">
              <a:lnSpc>
                <a:spcPct val="85000"/>
              </a:lnSpc>
              <a:spcBef>
                <a:spcPts val="0"/>
              </a:spcBef>
              <a:spcAft>
                <a:spcPts val="0"/>
              </a:spcAft>
              <a:buClr>
                <a:srgbClr val="30ACEC"/>
              </a:buClr>
              <a:buSzPts val="1700"/>
              <a:buFont typeface="Arial"/>
              <a:buNone/>
            </a:pPr>
            <a:r>
              <a:rPr lang="en" sz="1700">
                <a:solidFill>
                  <a:schemeClr val="dk1"/>
                </a:solidFill>
                <a:latin typeface="Proxima Nova"/>
                <a:ea typeface="Proxima Nova"/>
                <a:cs typeface="Proxima Nova"/>
                <a:sym typeface="Proxima Nova"/>
              </a:rPr>
              <a:t>Professor Peter Swire</a:t>
            </a:r>
            <a:endParaRPr sz="1700">
              <a:solidFill>
                <a:schemeClr val="dk1"/>
              </a:solidFill>
              <a:latin typeface="Proxima Nova"/>
              <a:ea typeface="Proxima Nova"/>
              <a:cs typeface="Proxima Nova"/>
              <a:sym typeface="Proxima Nova"/>
            </a:endParaRPr>
          </a:p>
        </p:txBody>
      </p:sp>
      <p:sp>
        <p:nvSpPr>
          <p:cNvPr id="87" name="Google Shape;87;p17"/>
          <p:cNvSpPr txBox="1"/>
          <p:nvPr/>
        </p:nvSpPr>
        <p:spPr>
          <a:xfrm>
            <a:off x="758917" y="2882575"/>
            <a:ext cx="2516400" cy="479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accent1"/>
              </a:buClr>
              <a:buSzPts val="1600"/>
              <a:buFont typeface="Noto Sans Symbols"/>
              <a:buNone/>
            </a:pPr>
            <a:r>
              <a:rPr lang="en" sz="2000">
                <a:latin typeface="Proxima Nova"/>
                <a:ea typeface="Proxima Nova"/>
                <a:cs typeface="Proxima Nova"/>
                <a:sym typeface="Proxima Nova"/>
              </a:rPr>
              <a:t>December</a:t>
            </a:r>
            <a:r>
              <a:rPr i="0" lang="en" sz="2000" u="none" cap="none" strike="noStrike">
                <a:latin typeface="Proxima Nova"/>
                <a:ea typeface="Proxima Nova"/>
                <a:cs typeface="Proxima Nova"/>
                <a:sym typeface="Proxima Nova"/>
              </a:rPr>
              <a:t> 1</a:t>
            </a:r>
            <a:r>
              <a:rPr lang="en" sz="2000">
                <a:latin typeface="Proxima Nova"/>
                <a:ea typeface="Proxima Nova"/>
                <a:cs typeface="Proxima Nova"/>
                <a:sym typeface="Proxima Nova"/>
              </a:rPr>
              <a:t>9, </a:t>
            </a:r>
            <a:r>
              <a:rPr i="0" lang="en" sz="2000" u="none" cap="none" strike="noStrike">
                <a:latin typeface="Proxima Nova"/>
                <a:ea typeface="Proxima Nova"/>
                <a:cs typeface="Proxima Nova"/>
                <a:sym typeface="Proxima Nova"/>
              </a:rPr>
              <a:t>2019</a:t>
            </a:r>
            <a:endParaRPr i="0" sz="1500" u="none" cap="none" strike="noStrike">
              <a:latin typeface="Proxima Nova"/>
              <a:ea typeface="Proxima Nova"/>
              <a:cs typeface="Proxima Nova"/>
              <a:sym typeface="Proxima Nova"/>
            </a:endParaRPr>
          </a:p>
          <a:p>
            <a:pPr indent="0" lvl="0" marL="63500" marR="0" rtl="0" algn="l">
              <a:lnSpc>
                <a:spcPct val="100000"/>
              </a:lnSpc>
              <a:spcBef>
                <a:spcPts val="0"/>
              </a:spcBef>
              <a:spcAft>
                <a:spcPts val="0"/>
              </a:spcAft>
              <a:buClr>
                <a:schemeClr val="accent1"/>
              </a:buClr>
              <a:buSzPts val="1200"/>
              <a:buFont typeface="Noto Sans Symbols"/>
              <a:buNone/>
            </a:pPr>
            <a:r>
              <a:t/>
            </a:r>
            <a:endParaRPr b="0" i="0" sz="1500" u="none" cap="none" strike="noStrike">
              <a:solidFill>
                <a:srgbClr val="0070C0"/>
              </a:solidFill>
              <a:latin typeface="Arial"/>
              <a:ea typeface="Arial"/>
              <a:cs typeface="Arial"/>
              <a:sym typeface="Arial"/>
            </a:endParaRPr>
          </a:p>
        </p:txBody>
      </p:sp>
      <p:pic>
        <p:nvPicPr>
          <p:cNvPr id="88" name="Google Shape;88;p17"/>
          <p:cNvPicPr preferRelativeResize="0"/>
          <p:nvPr/>
        </p:nvPicPr>
        <p:blipFill rotWithShape="1">
          <a:blip r:embed="rId3">
            <a:alphaModFix/>
          </a:blip>
          <a:srcRect b="0" l="0" r="0" t="0"/>
          <a:stretch/>
        </p:blipFill>
        <p:spPr>
          <a:xfrm>
            <a:off x="829498" y="3578576"/>
            <a:ext cx="2188175" cy="724825"/>
          </a:xfrm>
          <a:prstGeom prst="rect">
            <a:avLst/>
          </a:prstGeom>
          <a:noFill/>
          <a:ln>
            <a:noFill/>
          </a:ln>
        </p:spPr>
      </p:pic>
      <p:pic>
        <p:nvPicPr>
          <p:cNvPr id="89" name="Google Shape;89;p17"/>
          <p:cNvPicPr preferRelativeResize="0"/>
          <p:nvPr/>
        </p:nvPicPr>
        <p:blipFill rotWithShape="1">
          <a:blip r:embed="rId4">
            <a:alphaModFix/>
          </a:blip>
          <a:srcRect b="0" l="4912" r="6576" t="0"/>
          <a:stretch/>
        </p:blipFill>
        <p:spPr>
          <a:xfrm>
            <a:off x="5034375" y="2517963"/>
            <a:ext cx="1070100" cy="1208925"/>
          </a:xfrm>
          <a:prstGeom prst="rect">
            <a:avLst/>
          </a:prstGeom>
          <a:noFill/>
          <a:ln>
            <a:noFill/>
          </a:ln>
        </p:spPr>
      </p:pic>
      <p:pic>
        <p:nvPicPr>
          <p:cNvPr id="90" name="Google Shape;90;p17"/>
          <p:cNvPicPr preferRelativeResize="0"/>
          <p:nvPr/>
        </p:nvPicPr>
        <p:blipFill rotWithShape="1">
          <a:blip r:embed="rId5">
            <a:alphaModFix/>
          </a:blip>
          <a:srcRect b="18892" l="0" r="0" t="5868"/>
          <a:stretch/>
        </p:blipFill>
        <p:spPr>
          <a:xfrm>
            <a:off x="7501000" y="2517963"/>
            <a:ext cx="1070100" cy="1208925"/>
          </a:xfrm>
          <a:prstGeom prst="rect">
            <a:avLst/>
          </a:prstGeom>
          <a:noFill/>
          <a:ln>
            <a:noFill/>
          </a:ln>
        </p:spPr>
      </p:pic>
      <p:pic>
        <p:nvPicPr>
          <p:cNvPr id="91" name="Google Shape;91;p17"/>
          <p:cNvPicPr preferRelativeResize="0"/>
          <p:nvPr/>
        </p:nvPicPr>
        <p:blipFill rotWithShape="1">
          <a:blip r:embed="rId6">
            <a:alphaModFix/>
          </a:blip>
          <a:srcRect b="19152" l="0" r="0" t="0"/>
          <a:stretch/>
        </p:blipFill>
        <p:spPr>
          <a:xfrm>
            <a:off x="6281125" y="2517963"/>
            <a:ext cx="1070100" cy="1208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508000" y="342900"/>
            <a:ext cx="50091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My role in the discussion</a:t>
            </a:r>
            <a:endParaRPr>
              <a:latin typeface="Proxima Nova"/>
              <a:ea typeface="Proxima Nova"/>
              <a:cs typeface="Proxima Nova"/>
              <a:sym typeface="Proxima Nova"/>
            </a:endParaRPr>
          </a:p>
        </p:txBody>
      </p:sp>
      <p:sp>
        <p:nvSpPr>
          <p:cNvPr id="188" name="Google Shape;188;p26"/>
          <p:cNvSpPr txBox="1"/>
          <p:nvPr>
            <p:ph idx="1" type="body"/>
          </p:nvPr>
        </p:nvSpPr>
        <p:spPr>
          <a:xfrm>
            <a:off x="508000" y="1215323"/>
            <a:ext cx="6447600" cy="2873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Proxima Nova"/>
              <a:buChar char="▶"/>
            </a:pPr>
            <a:r>
              <a:rPr lang="en" sz="2200">
                <a:latin typeface="Proxima Nova"/>
                <a:ea typeface="Proxima Nova"/>
                <a:cs typeface="Proxima Nova"/>
                <a:sym typeface="Proxima Nova"/>
              </a:rPr>
              <a:t>Seeking to share my experience from 25 years in the privacy field</a:t>
            </a:r>
            <a:endParaRPr>
              <a:latin typeface="Proxima Nova"/>
              <a:ea typeface="Proxima Nova"/>
              <a:cs typeface="Proxima Nova"/>
              <a:sym typeface="Proxima Nova"/>
            </a:endParaRPr>
          </a:p>
          <a:p>
            <a:pPr indent="-342900" lvl="0" marL="342900" rtl="0" algn="l">
              <a:spcBef>
                <a:spcPts val="440"/>
              </a:spcBef>
              <a:spcAft>
                <a:spcPts val="0"/>
              </a:spcAft>
              <a:buSzPts val="2200"/>
              <a:buChar char="▶"/>
            </a:pPr>
            <a:r>
              <a:rPr lang="en" sz="2200">
                <a:latin typeface="Proxima Nova"/>
                <a:ea typeface="Proxima Nova"/>
                <a:cs typeface="Proxima Nova"/>
                <a:sym typeface="Proxima Nova"/>
              </a:rPr>
              <a:t>My goal – as close to </a:t>
            </a:r>
            <a:r>
              <a:rPr b="1" lang="en" sz="2200">
                <a:latin typeface="Proxima Nova"/>
                <a:ea typeface="Proxima Nova"/>
                <a:cs typeface="Proxima Nova"/>
                <a:sym typeface="Proxima Nova"/>
              </a:rPr>
              <a:t>neutral</a:t>
            </a:r>
            <a:r>
              <a:rPr lang="en" sz="2200">
                <a:latin typeface="Proxima Nova"/>
                <a:ea typeface="Proxima Nova"/>
                <a:cs typeface="Proxima Nova"/>
                <a:sym typeface="Proxima Nova"/>
              </a:rPr>
              <a:t> as possible on the scope of preemption</a:t>
            </a:r>
            <a:endParaRPr>
              <a:latin typeface="Proxima Nova"/>
              <a:ea typeface="Proxima Nova"/>
              <a:cs typeface="Proxima Nova"/>
              <a:sym typeface="Proxima Nova"/>
            </a:endParaRPr>
          </a:p>
          <a:p>
            <a:pPr indent="-342900" lvl="0" marL="342900" rtl="0" algn="l">
              <a:spcBef>
                <a:spcPts val="440"/>
              </a:spcBef>
              <a:spcAft>
                <a:spcPts val="0"/>
              </a:spcAft>
              <a:buSzPts val="2200"/>
              <a:buFont typeface="Proxima Nova"/>
              <a:buChar char="▶"/>
            </a:pPr>
            <a:r>
              <a:rPr b="1" lang="en" sz="2200">
                <a:latin typeface="Proxima Nova"/>
                <a:ea typeface="Proxima Nova"/>
                <a:cs typeface="Proxima Nova"/>
                <a:sym typeface="Proxima Nova"/>
              </a:rPr>
              <a:t>Technical advisor – trying to help members and staff achieve the outcome you prefer</a:t>
            </a:r>
            <a:endParaRPr>
              <a:latin typeface="Proxima Nova"/>
              <a:ea typeface="Proxima Nova"/>
              <a:cs typeface="Proxima Nova"/>
              <a:sym typeface="Proxima Nova"/>
            </a:endParaRPr>
          </a:p>
          <a:p>
            <a:pPr indent="-342900" lvl="0" marL="342900" rtl="0" algn="l">
              <a:spcBef>
                <a:spcPts val="440"/>
              </a:spcBef>
              <a:spcAft>
                <a:spcPts val="0"/>
              </a:spcAft>
              <a:buSzPts val="2200"/>
              <a:buFont typeface="Proxima Nova"/>
              <a:buChar char="▶"/>
            </a:pPr>
            <a:r>
              <a:rPr lang="en" sz="2200">
                <a:latin typeface="Proxima Nova"/>
                <a:ea typeface="Proxima Nova"/>
                <a:cs typeface="Proxima Nova"/>
                <a:sym typeface="Proxima Nova"/>
              </a:rPr>
              <a:t>I have no clients on this legislation, and have taken no position on any provisions</a:t>
            </a:r>
            <a:endParaRPr>
              <a:latin typeface="Proxima Nova"/>
              <a:ea typeface="Proxima Nova"/>
              <a:cs typeface="Proxima Nova"/>
              <a:sym typeface="Proxima Nova"/>
            </a:endParaRPr>
          </a:p>
        </p:txBody>
      </p:sp>
      <p:pic>
        <p:nvPicPr>
          <p:cNvPr id="189" name="Google Shape;189;p26"/>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450325" y="1848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There are Many State Privacy Laws</a:t>
            </a:r>
            <a:endParaRPr>
              <a:latin typeface="Proxima Nova"/>
              <a:ea typeface="Proxima Nova"/>
              <a:cs typeface="Proxima Nova"/>
              <a:sym typeface="Proxima Nova"/>
            </a:endParaRPr>
          </a:p>
        </p:txBody>
      </p:sp>
      <p:sp>
        <p:nvSpPr>
          <p:cNvPr id="195" name="Google Shape;195;p27"/>
          <p:cNvSpPr txBox="1"/>
          <p:nvPr>
            <p:ph idx="1" type="body"/>
          </p:nvPr>
        </p:nvSpPr>
        <p:spPr>
          <a:xfrm>
            <a:off x="508000" y="1215322"/>
            <a:ext cx="6447600" cy="3052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Proxima Nova"/>
              <a:buChar char="▶"/>
            </a:pPr>
            <a:r>
              <a:rPr lang="en" sz="2200">
                <a:latin typeface="Proxima Nova"/>
                <a:ea typeface="Proxima Nova"/>
                <a:cs typeface="Proxima Nova"/>
                <a:sym typeface="Proxima Nova"/>
              </a:rPr>
              <a:t>Robert Ellis Smith compilation, $9 on Kindle</a:t>
            </a:r>
            <a:endParaRPr>
              <a:latin typeface="Proxima Nova"/>
              <a:ea typeface="Proxima Nova"/>
              <a:cs typeface="Proxima Nova"/>
              <a:sym typeface="Proxima Nova"/>
            </a:endParaRPr>
          </a:p>
          <a:p>
            <a:pPr indent="-342900" lvl="0" marL="342900" rtl="0" algn="l">
              <a:spcBef>
                <a:spcPts val="440"/>
              </a:spcBef>
              <a:spcAft>
                <a:spcPts val="0"/>
              </a:spcAft>
              <a:buSzPts val="2200"/>
              <a:buFont typeface="Proxima Nova"/>
              <a:buChar char="▶"/>
            </a:pPr>
            <a:r>
              <a:rPr lang="en" sz="2200">
                <a:latin typeface="Proxima Nova"/>
                <a:ea typeface="Proxima Nova"/>
                <a:cs typeface="Proxima Nova"/>
                <a:sym typeface="Proxima Nova"/>
              </a:rPr>
              <a:t>Some examples:</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State law prohibits employer from requiring </a:t>
            </a:r>
            <a:r>
              <a:rPr b="1" lang="en" sz="2200">
                <a:latin typeface="Proxima Nova"/>
                <a:ea typeface="Proxima Nova"/>
                <a:cs typeface="Proxima Nova"/>
                <a:sym typeface="Proxima Nova"/>
              </a:rPr>
              <a:t>social media password</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State laws restricting display and disclosure of </a:t>
            </a:r>
            <a:r>
              <a:rPr b="1" lang="en" sz="2200">
                <a:latin typeface="Proxima Nova"/>
                <a:ea typeface="Proxima Nova"/>
                <a:cs typeface="Proxima Nova"/>
                <a:sym typeface="Proxima Nova"/>
              </a:rPr>
              <a:t>SSN</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b="1" lang="en" sz="2200">
                <a:latin typeface="Proxima Nova"/>
                <a:ea typeface="Proxima Nova"/>
                <a:cs typeface="Proxima Nova"/>
                <a:sym typeface="Proxima Nova"/>
              </a:rPr>
              <a:t>Student privacy </a:t>
            </a:r>
            <a:r>
              <a:rPr lang="en" sz="2200">
                <a:latin typeface="Proxima Nova"/>
                <a:ea typeface="Proxima Nova"/>
                <a:cs typeface="Proxima Nova"/>
                <a:sym typeface="Proxima Nova"/>
              </a:rPr>
              <a:t>laws (schools)</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Telephone marketing laws and </a:t>
            </a:r>
            <a:r>
              <a:rPr b="1" lang="en" sz="2200">
                <a:latin typeface="Proxima Nova"/>
                <a:ea typeface="Proxima Nova"/>
                <a:cs typeface="Proxima Nova"/>
                <a:sym typeface="Proxima Nova"/>
              </a:rPr>
              <a:t>Caller ID</a:t>
            </a:r>
            <a:endParaRPr>
              <a:latin typeface="Proxima Nova"/>
              <a:ea typeface="Proxima Nova"/>
              <a:cs typeface="Proxima Nova"/>
              <a:sym typeface="Proxima Nova"/>
            </a:endParaRPr>
          </a:p>
        </p:txBody>
      </p:sp>
      <p:pic>
        <p:nvPicPr>
          <p:cNvPr id="196" name="Google Shape;196;p27"/>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pic>
        <p:nvPicPr>
          <p:cNvPr id="197" name="Google Shape;197;p27"/>
          <p:cNvPicPr preferRelativeResize="0"/>
          <p:nvPr/>
        </p:nvPicPr>
        <p:blipFill>
          <a:blip r:embed="rId4">
            <a:alphaModFix/>
          </a:blip>
          <a:stretch>
            <a:fillRect/>
          </a:stretch>
        </p:blipFill>
        <p:spPr>
          <a:xfrm>
            <a:off x="7105250" y="927600"/>
            <a:ext cx="1823750" cy="2673800"/>
          </a:xfrm>
          <a:prstGeom prst="rect">
            <a:avLst/>
          </a:prstGeom>
          <a:noFill/>
          <a:ln cap="flat" cmpd="sng" w="19050">
            <a:solidFill>
              <a:schemeClr val="dk2"/>
            </a:solidFill>
            <a:prstDash val="solid"/>
            <a:round/>
            <a:headEnd len="sm" w="sm" type="none"/>
            <a:tailEnd len="sm" w="sm" type="none"/>
          </a:ln>
        </p:spPr>
      </p:pic>
      <p:cxnSp>
        <p:nvCxnSpPr>
          <p:cNvPr id="198" name="Google Shape;198;p27"/>
          <p:cNvCxnSpPr/>
          <p:nvPr/>
        </p:nvCxnSpPr>
        <p:spPr>
          <a:xfrm flipH="1" rot="10800000">
            <a:off x="6472900" y="1326250"/>
            <a:ext cx="482700" cy="96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State Contract, Tort, &amp; Property Law</a:t>
            </a:r>
            <a:endParaRPr>
              <a:latin typeface="Proxima Nova"/>
              <a:ea typeface="Proxima Nova"/>
              <a:cs typeface="Proxima Nova"/>
              <a:sym typeface="Proxima Nova"/>
            </a:endParaRPr>
          </a:p>
        </p:txBody>
      </p:sp>
      <p:sp>
        <p:nvSpPr>
          <p:cNvPr id="204" name="Google Shape;204;p28"/>
          <p:cNvSpPr txBox="1"/>
          <p:nvPr>
            <p:ph idx="1" type="body"/>
          </p:nvPr>
        </p:nvSpPr>
        <p:spPr>
          <a:xfrm>
            <a:off x="508000" y="1215325"/>
            <a:ext cx="6848700" cy="32622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SzPts val="1800"/>
              <a:buChar char="▶"/>
            </a:pPr>
            <a:r>
              <a:rPr b="1" lang="en" sz="1800">
                <a:latin typeface="Proxima Nova"/>
                <a:ea typeface="Proxima Nova"/>
                <a:cs typeface="Proxima Nova"/>
                <a:sym typeface="Proxima Nova"/>
              </a:rPr>
              <a:t>Contracts</a:t>
            </a:r>
            <a:r>
              <a:rPr lang="en" sz="1800">
                <a:latin typeface="Proxima Nova"/>
                <a:ea typeface="Proxima Nova"/>
                <a:cs typeface="Proxima Nova"/>
                <a:sym typeface="Proxima Nova"/>
              </a:rPr>
              <a:t> are widespread for privacy protection</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HIPAA – “covered entity” and “business associate”</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EU – “controller” and “processor”</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Preempt the protections provided by these contracts?</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b="1" lang="en" sz="1800">
                <a:latin typeface="Proxima Nova"/>
                <a:ea typeface="Proxima Nova"/>
                <a:cs typeface="Proxima Nova"/>
                <a:sym typeface="Proxima Nova"/>
              </a:rPr>
              <a:t>Torts</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Prosser 4 traditional privacy torts</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E.g., right to personality (can’t use my likeness for your advertisement without permission)</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b="1" lang="en" sz="1800">
                <a:latin typeface="Proxima Nova"/>
                <a:ea typeface="Proxima Nova"/>
                <a:cs typeface="Proxima Nova"/>
                <a:sym typeface="Proxima Nova"/>
              </a:rPr>
              <a:t>Property</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What counts as trespass, eavesdropping?</a:t>
            </a:r>
            <a:endParaRPr sz="1800">
              <a:latin typeface="Proxima Nova"/>
              <a:ea typeface="Proxima Nova"/>
              <a:cs typeface="Proxima Nova"/>
              <a:sym typeface="Proxima Nova"/>
            </a:endParaRPr>
          </a:p>
        </p:txBody>
      </p:sp>
      <p:pic>
        <p:nvPicPr>
          <p:cNvPr id="205" name="Google Shape;205;p28"/>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Laws of general application</a:t>
            </a:r>
            <a:endParaRPr>
              <a:latin typeface="Proxima Nova"/>
              <a:ea typeface="Proxima Nova"/>
              <a:cs typeface="Proxima Nova"/>
              <a:sym typeface="Proxima Nova"/>
            </a:endParaRPr>
          </a:p>
        </p:txBody>
      </p:sp>
      <p:sp>
        <p:nvSpPr>
          <p:cNvPr id="211" name="Google Shape;211;p29"/>
          <p:cNvSpPr txBox="1"/>
          <p:nvPr>
            <p:ph idx="1" type="body"/>
          </p:nvPr>
        </p:nvSpPr>
        <p:spPr>
          <a:xfrm>
            <a:off x="508000" y="1215325"/>
            <a:ext cx="6838500" cy="3016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b="1" lang="en" sz="2200">
                <a:latin typeface="Proxima Nova"/>
                <a:ea typeface="Proxima Nova"/>
                <a:cs typeface="Proxima Nova"/>
                <a:sym typeface="Proxima Nova"/>
              </a:rPr>
              <a:t>Fraud</a:t>
            </a:r>
            <a:r>
              <a:rPr lang="en" sz="2200">
                <a:latin typeface="Proxima Nova"/>
                <a:ea typeface="Proxima Nova"/>
                <a:cs typeface="Proxima Nova"/>
                <a:sym typeface="Proxima Nova"/>
              </a:rPr>
              <a:t> – every state prohibits this</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Preempt state identity theft criminal penalties? </a:t>
            </a:r>
            <a:endParaRPr>
              <a:latin typeface="Proxima Nova"/>
              <a:ea typeface="Proxima Nova"/>
              <a:cs typeface="Proxima Nova"/>
              <a:sym typeface="Proxima Nova"/>
            </a:endParaRPr>
          </a:p>
          <a:p>
            <a:pPr indent="-342900" lvl="0" marL="342900" rtl="0" algn="l">
              <a:spcBef>
                <a:spcPts val="440"/>
              </a:spcBef>
              <a:spcAft>
                <a:spcPts val="0"/>
              </a:spcAft>
              <a:buSzPts val="2200"/>
              <a:buFont typeface="Proxima Nova"/>
              <a:buChar char="▶"/>
            </a:pPr>
            <a:r>
              <a:rPr lang="en" sz="2200">
                <a:latin typeface="Proxima Nova"/>
                <a:ea typeface="Proxima Nova"/>
                <a:cs typeface="Proxima Nova"/>
                <a:sym typeface="Proxima Nova"/>
              </a:rPr>
              <a:t>Every state has UDAP laws</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a:t>
            </a:r>
            <a:r>
              <a:rPr b="1" lang="en" sz="2200">
                <a:latin typeface="Proxima Nova"/>
                <a:ea typeface="Proxima Nova"/>
                <a:cs typeface="Proxima Nova"/>
                <a:sym typeface="Proxima Nova"/>
              </a:rPr>
              <a:t>unfair and deceptive acts </a:t>
            </a:r>
            <a:r>
              <a:rPr lang="en" sz="2200">
                <a:latin typeface="Proxima Nova"/>
                <a:ea typeface="Proxima Nova"/>
                <a:cs typeface="Proxima Nova"/>
                <a:sym typeface="Proxima Nova"/>
              </a:rPr>
              <a:t>and practices”</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Many non-privacy ways to act deceptively</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Preempt all state enforcement for deceptive practices?</a:t>
            </a:r>
            <a:endParaRPr>
              <a:latin typeface="Proxima Nova"/>
              <a:ea typeface="Proxima Nova"/>
              <a:cs typeface="Proxima Nova"/>
              <a:sym typeface="Proxima Nova"/>
            </a:endParaRPr>
          </a:p>
        </p:txBody>
      </p:sp>
      <p:pic>
        <p:nvPicPr>
          <p:cNvPr id="212" name="Google Shape;212;p29"/>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Preemption and Business Certainty</a:t>
            </a:r>
            <a:endParaRPr>
              <a:latin typeface="Proxima Nova"/>
              <a:ea typeface="Proxima Nova"/>
              <a:cs typeface="Proxima Nova"/>
              <a:sym typeface="Proxima Nova"/>
            </a:endParaRPr>
          </a:p>
        </p:txBody>
      </p:sp>
      <p:sp>
        <p:nvSpPr>
          <p:cNvPr id="218" name="Google Shape;218;p30"/>
          <p:cNvSpPr txBox="1"/>
          <p:nvPr>
            <p:ph idx="1" type="body"/>
          </p:nvPr>
        </p:nvSpPr>
        <p:spPr>
          <a:xfrm>
            <a:off x="934475" y="943925"/>
            <a:ext cx="6447600" cy="38247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SzPts val="1800"/>
              <a:buChar char="▶"/>
            </a:pPr>
            <a:r>
              <a:rPr lang="en" sz="1800">
                <a:latin typeface="Proxima Nova"/>
                <a:ea typeface="Proxima Nova"/>
                <a:cs typeface="Proxima Nova"/>
                <a:sym typeface="Proxima Nova"/>
              </a:rPr>
              <a:t>With so many state laws, will have innumerable </a:t>
            </a:r>
            <a:r>
              <a:rPr b="1" lang="en" sz="1800">
                <a:latin typeface="Proxima Nova"/>
                <a:ea typeface="Proxima Nova"/>
                <a:cs typeface="Proxima Nova"/>
                <a:sym typeface="Proxima Nova"/>
              </a:rPr>
              <a:t>gray areas </a:t>
            </a:r>
            <a:r>
              <a:rPr lang="en" sz="1800">
                <a:latin typeface="Proxima Nova"/>
                <a:ea typeface="Proxima Nova"/>
                <a:cs typeface="Proxima Nova"/>
                <a:sym typeface="Proxima Nova"/>
              </a:rPr>
              <a:t>– preempted or not</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Federal judges sometimes disagree</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Increases business uncertainty, during years of costly litigation</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b="1" lang="en" sz="1800">
                <a:latin typeface="Proxima Nova"/>
                <a:ea typeface="Proxima Nova"/>
                <a:cs typeface="Proxima Nova"/>
                <a:sym typeface="Proxima Nova"/>
              </a:rPr>
              <a:t>Can create a process to clarify what is preempted</a:t>
            </a:r>
            <a:endParaRPr sz="1800">
              <a:latin typeface="Proxima Nova"/>
              <a:ea typeface="Proxima Nova"/>
              <a:cs typeface="Proxima Nova"/>
              <a:sym typeface="Proxima Nova"/>
            </a:endParaRPr>
          </a:p>
          <a:p>
            <a:pPr indent="-260350" lvl="1" marL="742950" rtl="0" algn="l">
              <a:spcBef>
                <a:spcPts val="440"/>
              </a:spcBef>
              <a:spcAft>
                <a:spcPts val="0"/>
              </a:spcAft>
              <a:buSzPts val="1800"/>
              <a:buChar char="▶"/>
            </a:pPr>
            <a:r>
              <a:rPr b="1" lang="en" sz="1800">
                <a:latin typeface="Proxima Nova"/>
                <a:ea typeface="Proxima Nova"/>
                <a:cs typeface="Proxima Nova"/>
                <a:sym typeface="Proxima Nova"/>
              </a:rPr>
              <a:t>COPPA</a:t>
            </a:r>
            <a:r>
              <a:rPr lang="en" sz="1800">
                <a:latin typeface="Proxima Nova"/>
                <a:ea typeface="Proxima Nova"/>
                <a:cs typeface="Proxima Nova"/>
                <a:sym typeface="Proxima Nova"/>
              </a:rPr>
              <a:t> – FTC has authority to decide whether a state law is preempted</a:t>
            </a:r>
            <a:endParaRPr sz="1800">
              <a:latin typeface="Proxima Nova"/>
              <a:ea typeface="Proxima Nova"/>
              <a:cs typeface="Proxima Nova"/>
              <a:sym typeface="Proxima Nova"/>
            </a:endParaRPr>
          </a:p>
          <a:p>
            <a:pPr indent="-260350" lvl="1" marL="742950" rtl="0" algn="l">
              <a:spcBef>
                <a:spcPts val="440"/>
              </a:spcBef>
              <a:spcAft>
                <a:spcPts val="0"/>
              </a:spcAft>
              <a:buSzPts val="1800"/>
              <a:buChar char="▶"/>
            </a:pPr>
            <a:r>
              <a:rPr b="1" lang="en" sz="1800">
                <a:latin typeface="Proxima Nova"/>
                <a:ea typeface="Proxima Nova"/>
                <a:cs typeface="Proxima Nova"/>
                <a:sym typeface="Proxima Nova"/>
              </a:rPr>
              <a:t>HIPAA </a:t>
            </a:r>
            <a:r>
              <a:rPr lang="en" sz="1800">
                <a:latin typeface="Proxima Nova"/>
                <a:ea typeface="Proxima Nova"/>
                <a:cs typeface="Proxima Nova"/>
                <a:sym typeface="Proxima Nova"/>
              </a:rPr>
              <a:t>– HHS has authority, upon request by a Governor, to permit a state law to apply, even if inconsistent with the federal standard</a:t>
            </a:r>
            <a:endParaRPr sz="1800">
              <a:latin typeface="Proxima Nova"/>
              <a:ea typeface="Proxima Nova"/>
              <a:cs typeface="Proxima Nova"/>
              <a:sym typeface="Proxima Nova"/>
            </a:endParaRPr>
          </a:p>
          <a:p>
            <a:pPr indent="-228600" lvl="0" marL="254000" rtl="0" algn="l">
              <a:spcBef>
                <a:spcPts val="440"/>
              </a:spcBef>
              <a:spcAft>
                <a:spcPts val="0"/>
              </a:spcAft>
              <a:buSzPts val="1800"/>
              <a:buFont typeface="Proxima Nova"/>
              <a:buChar char="▶"/>
            </a:pPr>
            <a:r>
              <a:rPr b="1" lang="en" sz="1800">
                <a:latin typeface="Proxima Nova"/>
                <a:ea typeface="Proxima Nova"/>
                <a:cs typeface="Proxima Nova"/>
                <a:sym typeface="Proxima Nova"/>
              </a:rPr>
              <a:t>Grandfathering/</a:t>
            </a:r>
            <a:r>
              <a:rPr b="1" lang="en" sz="1800">
                <a:latin typeface="Proxima Nova"/>
                <a:ea typeface="Proxima Nova"/>
                <a:cs typeface="Proxima Nova"/>
                <a:sym typeface="Proxima Nova"/>
              </a:rPr>
              <a:t>Plus One Strategy</a:t>
            </a:r>
            <a:endParaRPr sz="1800">
              <a:latin typeface="Proxima Nova"/>
              <a:ea typeface="Proxima Nova"/>
              <a:cs typeface="Proxima Nova"/>
              <a:sym typeface="Proxima Nova"/>
            </a:endParaRPr>
          </a:p>
        </p:txBody>
      </p:sp>
      <p:pic>
        <p:nvPicPr>
          <p:cNvPr id="219" name="Google Shape;219;p30"/>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nvSpPr>
        <p:spPr>
          <a:xfrm>
            <a:off x="96550" y="110550"/>
            <a:ext cx="8979600" cy="6084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Preemption: Policy Arguments</a:t>
            </a:r>
            <a:endParaRPr b="1" sz="3200">
              <a:solidFill>
                <a:srgbClr val="00B0F0"/>
              </a:solidFill>
              <a:latin typeface="Proxima Nova"/>
              <a:ea typeface="Proxima Nova"/>
              <a:cs typeface="Proxima Nova"/>
              <a:sym typeface="Proxima Nova"/>
            </a:endParaRPr>
          </a:p>
        </p:txBody>
      </p:sp>
      <p:sp>
        <p:nvSpPr>
          <p:cNvPr id="226" name="Google Shape;226;p31"/>
          <p:cNvSpPr txBox="1"/>
          <p:nvPr/>
        </p:nvSpPr>
        <p:spPr>
          <a:xfrm>
            <a:off x="254550" y="718950"/>
            <a:ext cx="3519600" cy="3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66666"/>
                </a:solidFill>
                <a:latin typeface="Proxima Nova"/>
                <a:ea typeface="Proxima Nova"/>
                <a:cs typeface="Proxima Nova"/>
                <a:sym typeface="Proxima Nova"/>
              </a:rPr>
              <a:t>Arguments for uniformity</a:t>
            </a:r>
            <a:r>
              <a:rPr b="1" lang="en" sz="1200">
                <a:solidFill>
                  <a:srgbClr val="666666"/>
                </a:solidFill>
                <a:latin typeface="Proxima Nova"/>
                <a:ea typeface="Proxima Nova"/>
                <a:cs typeface="Proxima Nova"/>
                <a:sym typeface="Proxima Nova"/>
              </a:rPr>
              <a:t>:</a:t>
            </a:r>
            <a:endParaRPr b="1"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AutoNum type="arabicPeriod"/>
            </a:pPr>
            <a:r>
              <a:rPr lang="en" sz="1200">
                <a:solidFill>
                  <a:srgbClr val="666666"/>
                </a:solidFill>
                <a:latin typeface="Proxima Nova"/>
                <a:ea typeface="Proxima Nova"/>
                <a:cs typeface="Proxima Nova"/>
                <a:sym typeface="Proxima Nova"/>
              </a:rPr>
              <a:t>Nature of 21st century economy (privacy is a matter of national and global concern)</a:t>
            </a:r>
            <a:endParaRPr sz="12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AutoNum type="arabicPeriod"/>
            </a:pPr>
            <a:r>
              <a:rPr lang="en" sz="1200">
                <a:solidFill>
                  <a:srgbClr val="666666"/>
                </a:solidFill>
                <a:latin typeface="Proxima Nova"/>
                <a:ea typeface="Proxima Nova"/>
                <a:cs typeface="Proxima Nova"/>
                <a:sym typeface="Proxima Nova"/>
              </a:rPr>
              <a:t>Facilitates cross-border data flows</a:t>
            </a:r>
            <a:endParaRPr sz="12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AutoNum type="arabicPeriod"/>
            </a:pPr>
            <a:r>
              <a:rPr lang="en" sz="1200">
                <a:solidFill>
                  <a:srgbClr val="666666"/>
                </a:solidFill>
                <a:latin typeface="Proxima Nova"/>
                <a:ea typeface="Proxima Nova"/>
                <a:cs typeface="Proxima Nova"/>
                <a:sym typeface="Proxima Nova"/>
              </a:rPr>
              <a:t>Compliance costs, esp. small businesses</a:t>
            </a:r>
            <a:endParaRPr sz="12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AutoNum type="arabicPeriod"/>
            </a:pPr>
            <a:r>
              <a:rPr lang="en" sz="1200">
                <a:solidFill>
                  <a:srgbClr val="666666"/>
                </a:solidFill>
                <a:latin typeface="Proxima Nova"/>
                <a:ea typeface="Proxima Nova"/>
                <a:cs typeface="Proxima Nova"/>
                <a:sym typeface="Proxima Nova"/>
              </a:rPr>
              <a:t>Uniformity for consumers</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666666"/>
                </a:solidFill>
                <a:latin typeface="Proxima Nova"/>
                <a:ea typeface="Proxima Nova"/>
                <a:cs typeface="Proxima Nova"/>
                <a:sym typeface="Proxima Nova"/>
              </a:rPr>
              <a:t>Practical considerations:</a:t>
            </a:r>
            <a:endParaRPr b="1"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b="1" sz="6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Avoidance of inconsistent regulations in areas with high cost and little policy payoff </a:t>
            </a:r>
            <a:endParaRPr sz="1200">
              <a:solidFill>
                <a:srgbClr val="666666"/>
              </a:solidFill>
              <a:latin typeface="Proxima Nova"/>
              <a:ea typeface="Proxima Nova"/>
              <a:cs typeface="Proxima Nova"/>
              <a:sym typeface="Proxima Nova"/>
            </a:endParaRPr>
          </a:p>
          <a:p>
            <a:pPr indent="-304800" lvl="1" marL="914400" rtl="0" algn="l">
              <a:spcBef>
                <a:spcPts val="0"/>
              </a:spcBef>
              <a:spcAft>
                <a:spcPts val="0"/>
              </a:spcAft>
              <a:buClr>
                <a:srgbClr val="666666"/>
              </a:buClr>
              <a:buSzPts val="1200"/>
              <a:buFont typeface="Proxima Nova"/>
              <a:buAutoNum type="alphaLcPeriod"/>
            </a:pPr>
            <a:r>
              <a:rPr lang="en" sz="1200">
                <a:solidFill>
                  <a:srgbClr val="666666"/>
                </a:solidFill>
                <a:latin typeface="Proxima Nova"/>
                <a:ea typeface="Proxima Nova"/>
                <a:cs typeface="Proxima Nova"/>
                <a:sym typeface="Proxima Nova"/>
              </a:rPr>
              <a:t>E.g. Data breach notification laws </a:t>
            </a:r>
            <a:endParaRPr sz="1200">
              <a:solidFill>
                <a:srgbClr val="666666"/>
              </a:solidFill>
              <a:latin typeface="Proxima Nova"/>
              <a:ea typeface="Proxima Nova"/>
              <a:cs typeface="Proxima Nova"/>
              <a:sym typeface="Proxima Nova"/>
            </a:endParaRPr>
          </a:p>
          <a:p>
            <a:pPr indent="0" lvl="0" marL="914400" rtl="0" algn="l">
              <a:spcBef>
                <a:spcPts val="0"/>
              </a:spcBef>
              <a:spcAft>
                <a:spcPts val="0"/>
              </a:spcAft>
              <a:buClr>
                <a:schemeClr val="dk1"/>
              </a:buClr>
              <a:buSzPts val="1100"/>
              <a:buFont typeface="Arial"/>
              <a:buNone/>
            </a:pPr>
            <a:r>
              <a:t/>
            </a:r>
            <a:endParaRPr sz="1200">
              <a:solidFill>
                <a:srgbClr val="666666"/>
              </a:solidFill>
              <a:latin typeface="Proxima Nova"/>
              <a:ea typeface="Proxima Nova"/>
              <a:cs typeface="Proxima Nova"/>
              <a:sym typeface="Proxima Nova"/>
            </a:endParaRPr>
          </a:p>
          <a:p>
            <a:pPr indent="-304800" lvl="0" marL="457200" rtl="0" algn="l">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Establishment of uniform “field definitions” can lower compliance costs, e.g.:</a:t>
            </a:r>
            <a:endParaRPr sz="1200">
              <a:solidFill>
                <a:srgbClr val="666666"/>
              </a:solidFill>
              <a:latin typeface="Proxima Nova"/>
              <a:ea typeface="Proxima Nova"/>
              <a:cs typeface="Proxima Nova"/>
              <a:sym typeface="Proxima Nova"/>
            </a:endParaRPr>
          </a:p>
          <a:p>
            <a:pPr indent="-304800" lvl="1" marL="914400" rtl="0" algn="l">
              <a:spcBef>
                <a:spcPts val="0"/>
              </a:spcBef>
              <a:spcAft>
                <a:spcPts val="0"/>
              </a:spcAft>
              <a:buClr>
                <a:srgbClr val="666666"/>
              </a:buClr>
              <a:buSzPts val="1200"/>
              <a:buFont typeface="Proxima Nova"/>
              <a:buAutoNum type="alphaLcPeriod"/>
            </a:pPr>
            <a:r>
              <a:rPr lang="en" sz="1200">
                <a:solidFill>
                  <a:srgbClr val="666666"/>
                </a:solidFill>
                <a:latin typeface="Proxima Nova"/>
                <a:ea typeface="Proxima Nova"/>
                <a:cs typeface="Proxima Nova"/>
                <a:sym typeface="Proxima Nova"/>
              </a:rPr>
              <a:t>“Personal information”</a:t>
            </a:r>
            <a:endParaRPr sz="1200">
              <a:solidFill>
                <a:srgbClr val="666666"/>
              </a:solidFill>
              <a:latin typeface="Proxima Nova"/>
              <a:ea typeface="Proxima Nova"/>
              <a:cs typeface="Proxima Nova"/>
              <a:sym typeface="Proxima Nova"/>
            </a:endParaRPr>
          </a:p>
          <a:p>
            <a:pPr indent="-304800" lvl="1" marL="914400" rtl="0" algn="l">
              <a:spcBef>
                <a:spcPts val="0"/>
              </a:spcBef>
              <a:spcAft>
                <a:spcPts val="0"/>
              </a:spcAft>
              <a:buClr>
                <a:srgbClr val="666666"/>
              </a:buClr>
              <a:buSzPts val="1200"/>
              <a:buFont typeface="Proxima Nova"/>
              <a:buAutoNum type="alphaLcPeriod"/>
            </a:pPr>
            <a:r>
              <a:rPr lang="en" sz="1200">
                <a:solidFill>
                  <a:srgbClr val="666666"/>
                </a:solidFill>
                <a:latin typeface="Proxima Nova"/>
                <a:ea typeface="Proxima Nova"/>
                <a:cs typeface="Proxima Nova"/>
                <a:sym typeface="Proxima Nova"/>
              </a:rPr>
              <a:t>“De-identification”</a:t>
            </a:r>
            <a:endParaRPr sz="1200">
              <a:solidFill>
                <a:srgbClr val="666666"/>
              </a:solidFill>
              <a:latin typeface="Proxima Nova"/>
              <a:ea typeface="Proxima Nova"/>
              <a:cs typeface="Proxima Nova"/>
              <a:sym typeface="Proxima Nova"/>
            </a:endParaRPr>
          </a:p>
          <a:p>
            <a:pPr indent="-304800" lvl="1" marL="914400" rtl="0" algn="l">
              <a:spcBef>
                <a:spcPts val="0"/>
              </a:spcBef>
              <a:spcAft>
                <a:spcPts val="0"/>
              </a:spcAft>
              <a:buClr>
                <a:srgbClr val="666666"/>
              </a:buClr>
              <a:buSzPts val="1200"/>
              <a:buFont typeface="Proxima Nova"/>
              <a:buAutoNum type="alphaLcPeriod"/>
            </a:pPr>
            <a:r>
              <a:rPr lang="en" sz="1200">
                <a:solidFill>
                  <a:srgbClr val="666666"/>
                </a:solidFill>
                <a:latin typeface="Proxima Nova"/>
                <a:ea typeface="Proxima Nova"/>
                <a:cs typeface="Proxima Nova"/>
                <a:sym typeface="Proxima Nova"/>
              </a:rPr>
              <a:t>“Transfer”/”sale”</a:t>
            </a:r>
            <a:endParaRPr sz="1200">
              <a:solidFill>
                <a:srgbClr val="666666"/>
              </a:solidFill>
              <a:latin typeface="Proxima Nova"/>
              <a:ea typeface="Proxima Nova"/>
              <a:cs typeface="Proxima Nova"/>
              <a:sym typeface="Proxima Nova"/>
            </a:endParaRPr>
          </a:p>
          <a:p>
            <a:pPr indent="-304800" lvl="1" marL="914400" rtl="0" algn="l">
              <a:spcBef>
                <a:spcPts val="0"/>
              </a:spcBef>
              <a:spcAft>
                <a:spcPts val="0"/>
              </a:spcAft>
              <a:buClr>
                <a:srgbClr val="666666"/>
              </a:buClr>
              <a:buSzPts val="1200"/>
              <a:buFont typeface="Proxima Nova"/>
              <a:buAutoNum type="alphaLcPeriod"/>
            </a:pPr>
            <a:r>
              <a:rPr lang="en" sz="1200">
                <a:solidFill>
                  <a:srgbClr val="666666"/>
                </a:solidFill>
                <a:latin typeface="Proxima Nova"/>
                <a:ea typeface="Proxima Nova"/>
                <a:cs typeface="Proxima Nova"/>
                <a:sym typeface="Proxima Nova"/>
              </a:rPr>
              <a:t>“Collection”</a:t>
            </a:r>
            <a:endParaRPr sz="1200">
              <a:solidFill>
                <a:srgbClr val="666666"/>
              </a:solidFill>
              <a:latin typeface="Proxima Nova"/>
              <a:ea typeface="Proxima Nova"/>
              <a:cs typeface="Proxima Nova"/>
              <a:sym typeface="Proxima Nova"/>
            </a:endParaRPr>
          </a:p>
        </p:txBody>
      </p:sp>
      <p:pic>
        <p:nvPicPr>
          <p:cNvPr id="227" name="Google Shape;227;p31"/>
          <p:cNvPicPr preferRelativeResize="0"/>
          <p:nvPr/>
        </p:nvPicPr>
        <p:blipFill rotWithShape="1">
          <a:blip r:embed="rId3">
            <a:alphaModFix/>
          </a:blip>
          <a:srcRect b="0" l="0" r="11940" t="0"/>
          <a:stretch/>
        </p:blipFill>
        <p:spPr>
          <a:xfrm>
            <a:off x="4331676" y="718950"/>
            <a:ext cx="4638749" cy="4007325"/>
          </a:xfrm>
          <a:prstGeom prst="rect">
            <a:avLst/>
          </a:prstGeom>
          <a:noFill/>
          <a:ln>
            <a:noFill/>
          </a:ln>
        </p:spPr>
      </p:pic>
      <p:sp>
        <p:nvSpPr>
          <p:cNvPr id="228" name="Google Shape;228;p31"/>
          <p:cNvSpPr/>
          <p:nvPr/>
        </p:nvSpPr>
        <p:spPr>
          <a:xfrm rot="-463529">
            <a:off x="3641526" y="1694967"/>
            <a:ext cx="1658150" cy="104159"/>
          </a:xfrm>
          <a:prstGeom prst="rightArrow">
            <a:avLst>
              <a:gd fmla="val 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txBox="1"/>
          <p:nvPr/>
        </p:nvSpPr>
        <p:spPr>
          <a:xfrm>
            <a:off x="3881425" y="4458450"/>
            <a:ext cx="2193300" cy="3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Ponemon Institute </a:t>
            </a:r>
            <a:endParaRPr>
              <a:latin typeface="Calibri"/>
              <a:ea typeface="Calibri"/>
              <a:cs typeface="Calibri"/>
              <a:sym typeface="Calibri"/>
            </a:endParaRPr>
          </a:p>
        </p:txBody>
      </p:sp>
      <p:pic>
        <p:nvPicPr>
          <p:cNvPr id="230" name="Google Shape;230;p31"/>
          <p:cNvPicPr preferRelativeResize="0"/>
          <p:nvPr/>
        </p:nvPicPr>
        <p:blipFill rotWithShape="1">
          <a:blip r:embed="rId4">
            <a:alphaModFix/>
          </a:blip>
          <a:srcRect b="0" l="4912" r="6576" t="0"/>
          <a:stretch/>
        </p:blipFill>
        <p:spPr>
          <a:xfrm>
            <a:off x="8056675" y="4102372"/>
            <a:ext cx="796125" cy="8994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2"/>
          <p:cNvSpPr txBox="1"/>
          <p:nvPr/>
        </p:nvSpPr>
        <p:spPr>
          <a:xfrm>
            <a:off x="610700" y="656700"/>
            <a:ext cx="3847800" cy="2914500"/>
          </a:xfrm>
          <a:prstGeom prst="rect">
            <a:avLst/>
          </a:prstGeom>
          <a:noFill/>
          <a:ln>
            <a:noFill/>
          </a:ln>
        </p:spPr>
        <p:txBody>
          <a:bodyPr anchorCtr="0" anchor="t" bIns="91425" lIns="91425" spcFirstLastPara="1" rIns="91425" wrap="square" tIns="91425">
            <a:noAutofit/>
          </a:bodyPr>
          <a:lstStyle/>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Disruption of existing state laws</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L</a:t>
            </a:r>
            <a:r>
              <a:rPr lang="en" sz="1800">
                <a:solidFill>
                  <a:srgbClr val="7F7F7F"/>
                </a:solidFill>
                <a:latin typeface="Proxima Nova"/>
                <a:ea typeface="Proxima Nova"/>
                <a:cs typeface="Proxima Nova"/>
                <a:sym typeface="Proxima Nova"/>
              </a:rPr>
              <a:t>aboratories of Democracy: policy experimentation and innovation</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States are often the first actors in response to new threats or technological changes (rapid pace of technology)</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A federal omnibus law would be difficult to amend in the future (ossification)</a:t>
            </a:r>
            <a:endParaRPr>
              <a:solidFill>
                <a:srgbClr val="7F7F7F"/>
              </a:solidFill>
              <a:latin typeface="Proxima Nova"/>
              <a:ea typeface="Proxima Nova"/>
              <a:cs typeface="Proxima Nova"/>
              <a:sym typeface="Proxima Nova"/>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37" name="Google Shape;237;p32"/>
          <p:cNvPicPr preferRelativeResize="0"/>
          <p:nvPr/>
        </p:nvPicPr>
        <p:blipFill rotWithShape="1">
          <a:blip r:embed="rId3">
            <a:alphaModFix/>
          </a:blip>
          <a:srcRect b="0" l="4912" r="6576" t="0"/>
          <a:stretch/>
        </p:blipFill>
        <p:spPr>
          <a:xfrm>
            <a:off x="8056675" y="4102372"/>
            <a:ext cx="796125" cy="899425"/>
          </a:xfrm>
          <a:prstGeom prst="rect">
            <a:avLst/>
          </a:prstGeom>
          <a:noFill/>
          <a:ln cap="flat" cmpd="sng" w="28575">
            <a:solidFill>
              <a:schemeClr val="dk2"/>
            </a:solidFill>
            <a:prstDash val="solid"/>
            <a:round/>
            <a:headEnd len="sm" w="sm" type="none"/>
            <a:tailEnd len="sm" w="sm" type="none"/>
          </a:ln>
        </p:spPr>
      </p:pic>
      <p:sp>
        <p:nvSpPr>
          <p:cNvPr id="238" name="Google Shape;238;p32"/>
          <p:cNvSpPr txBox="1"/>
          <p:nvPr/>
        </p:nvSpPr>
        <p:spPr>
          <a:xfrm>
            <a:off x="96550" y="110550"/>
            <a:ext cx="8979600" cy="6084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Preemption: Policy Arguments (Against)</a:t>
            </a:r>
            <a:endParaRPr b="1" sz="3200">
              <a:solidFill>
                <a:srgbClr val="00B0F0"/>
              </a:solidFill>
              <a:latin typeface="Proxima Nova"/>
              <a:ea typeface="Proxima Nova"/>
              <a:cs typeface="Proxima Nova"/>
              <a:sym typeface="Proxima Nova"/>
            </a:endParaRPr>
          </a:p>
        </p:txBody>
      </p:sp>
      <p:pic>
        <p:nvPicPr>
          <p:cNvPr id="239" name="Google Shape;239;p32"/>
          <p:cNvPicPr preferRelativeResize="0"/>
          <p:nvPr/>
        </p:nvPicPr>
        <p:blipFill>
          <a:blip r:embed="rId4">
            <a:alphaModFix/>
          </a:blip>
          <a:stretch>
            <a:fillRect/>
          </a:stretch>
        </p:blipFill>
        <p:spPr>
          <a:xfrm>
            <a:off x="5445950" y="718950"/>
            <a:ext cx="3041651" cy="2647677"/>
          </a:xfrm>
          <a:prstGeom prst="rect">
            <a:avLst/>
          </a:prstGeom>
          <a:noFill/>
          <a:ln cap="flat" cmpd="sng" w="9525">
            <a:solidFill>
              <a:schemeClr val="dk2"/>
            </a:solidFill>
            <a:prstDash val="solid"/>
            <a:round/>
            <a:headEnd len="sm" w="sm" type="none"/>
            <a:tailEnd len="sm" w="sm" type="none"/>
          </a:ln>
        </p:spPr>
      </p:pic>
      <p:pic>
        <p:nvPicPr>
          <p:cNvPr id="240" name="Google Shape;240;p32"/>
          <p:cNvPicPr preferRelativeResize="0"/>
          <p:nvPr/>
        </p:nvPicPr>
        <p:blipFill rotWithShape="1">
          <a:blip r:embed="rId5">
            <a:alphaModFix/>
          </a:blip>
          <a:srcRect b="40562" l="0" r="9107" t="1926"/>
          <a:stretch/>
        </p:blipFill>
        <p:spPr>
          <a:xfrm>
            <a:off x="4355125" y="2933600"/>
            <a:ext cx="3553924" cy="18997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3"/>
          <p:cNvSpPr txBox="1"/>
          <p:nvPr/>
        </p:nvSpPr>
        <p:spPr>
          <a:xfrm>
            <a:off x="253075" y="110550"/>
            <a:ext cx="8803500" cy="7614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Hypothetical Future State Privacy Laws</a:t>
            </a:r>
            <a:endParaRPr sz="1100">
              <a:latin typeface="Proxima Nova"/>
              <a:ea typeface="Proxima Nova"/>
              <a:cs typeface="Proxima Nova"/>
              <a:sym typeface="Proxima Nova"/>
            </a:endParaRPr>
          </a:p>
        </p:txBody>
      </p:sp>
      <p:pic>
        <p:nvPicPr>
          <p:cNvPr id="247" name="Google Shape;247;p33"/>
          <p:cNvPicPr preferRelativeResize="0"/>
          <p:nvPr/>
        </p:nvPicPr>
        <p:blipFill rotWithShape="1">
          <a:blip r:embed="rId3">
            <a:alphaModFix/>
          </a:blip>
          <a:srcRect b="0" l="4912" r="6576" t="0"/>
          <a:stretch/>
        </p:blipFill>
        <p:spPr>
          <a:xfrm>
            <a:off x="8056675" y="4102372"/>
            <a:ext cx="796125" cy="899425"/>
          </a:xfrm>
          <a:prstGeom prst="rect">
            <a:avLst/>
          </a:prstGeom>
          <a:noFill/>
          <a:ln cap="flat" cmpd="sng" w="28575">
            <a:solidFill>
              <a:schemeClr val="dk2"/>
            </a:solidFill>
            <a:prstDash val="solid"/>
            <a:round/>
            <a:headEnd len="sm" w="sm" type="none"/>
            <a:tailEnd len="sm" w="sm" type="none"/>
          </a:ln>
        </p:spPr>
      </p:pic>
      <p:sp>
        <p:nvSpPr>
          <p:cNvPr id="248" name="Google Shape;248;p33"/>
          <p:cNvSpPr txBox="1"/>
          <p:nvPr/>
        </p:nvSpPr>
        <p:spPr>
          <a:xfrm>
            <a:off x="1140525" y="968500"/>
            <a:ext cx="4532700" cy="2914500"/>
          </a:xfrm>
          <a:prstGeom prst="rect">
            <a:avLst/>
          </a:prstGeom>
          <a:noFill/>
          <a:ln>
            <a:noFill/>
          </a:ln>
        </p:spPr>
        <p:txBody>
          <a:bodyPr anchorCtr="0" anchor="t" bIns="91425" lIns="91425" spcFirstLastPara="1" rIns="91425" wrap="square" tIns="91425">
            <a:noAutofit/>
          </a:bodyPr>
          <a:lstStyle/>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Virtual reality</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Augmented reality</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chemeClr val="accent1"/>
              </a:buClr>
              <a:buSzPts val="1800"/>
              <a:buFont typeface="Proxima Nova"/>
              <a:buChar char="●"/>
            </a:pPr>
            <a:r>
              <a:rPr lang="en" sz="1800">
                <a:solidFill>
                  <a:srgbClr val="7F7F7F"/>
                </a:solidFill>
                <a:latin typeface="Proxima Nova"/>
                <a:ea typeface="Proxima Nova"/>
                <a:cs typeface="Proxima Nova"/>
                <a:sym typeface="Proxima Nova"/>
              </a:rPr>
              <a:t>Rapid epidemic or public health crisis</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rgbClr val="7F7F7F"/>
              </a:buClr>
              <a:buSzPts val="1800"/>
              <a:buFont typeface="Proxima Nova"/>
              <a:buChar char="●"/>
            </a:pPr>
            <a:r>
              <a:rPr lang="en" sz="1800">
                <a:solidFill>
                  <a:srgbClr val="7F7F7F"/>
                </a:solidFill>
                <a:latin typeface="Proxima Nova"/>
                <a:ea typeface="Proxima Nova"/>
                <a:cs typeface="Proxima Nova"/>
                <a:sym typeface="Proxima Nova"/>
              </a:rPr>
              <a:t>Evolving drones uses and regulation</a:t>
            </a:r>
            <a:endParaRPr sz="1800">
              <a:solidFill>
                <a:srgbClr val="7F7F7F"/>
              </a:solidFill>
              <a:latin typeface="Proxima Nova"/>
              <a:ea typeface="Proxima Nova"/>
              <a:cs typeface="Proxima Nova"/>
              <a:sym typeface="Proxima Nova"/>
            </a:endParaRPr>
          </a:p>
          <a:p>
            <a:pPr indent="-279400" lvl="0" marL="254000" rtl="0" algn="l">
              <a:spcBef>
                <a:spcPts val="800"/>
              </a:spcBef>
              <a:spcAft>
                <a:spcPts val="0"/>
              </a:spcAft>
              <a:buClr>
                <a:srgbClr val="7F7F7F"/>
              </a:buClr>
              <a:buSzPts val="1800"/>
              <a:buFont typeface="Proxima Nova"/>
              <a:buChar char="●"/>
            </a:pPr>
            <a:r>
              <a:rPr lang="en" sz="1800">
                <a:solidFill>
                  <a:srgbClr val="7F7F7F"/>
                </a:solidFill>
                <a:latin typeface="Proxima Nova"/>
                <a:ea typeface="Proxima Nova"/>
                <a:cs typeface="Proxima Nova"/>
                <a:sym typeface="Proxima Nova"/>
              </a:rPr>
              <a:t>Evolving standards for smart cities &amp; smart communities</a:t>
            </a:r>
            <a:endParaRPr sz="1800">
              <a:solidFill>
                <a:srgbClr val="7F7F7F"/>
              </a:solidFill>
              <a:latin typeface="Proxima Nova"/>
              <a:ea typeface="Proxima Nova"/>
              <a:cs typeface="Proxima Nova"/>
              <a:sym typeface="Proxima Nova"/>
            </a:endParaRPr>
          </a:p>
        </p:txBody>
      </p:sp>
      <p:pic>
        <p:nvPicPr>
          <p:cNvPr id="249" name="Google Shape;249;p33"/>
          <p:cNvPicPr preferRelativeResize="0"/>
          <p:nvPr/>
        </p:nvPicPr>
        <p:blipFill>
          <a:blip r:embed="rId4">
            <a:alphaModFix/>
          </a:blip>
          <a:stretch>
            <a:fillRect/>
          </a:stretch>
        </p:blipFill>
        <p:spPr>
          <a:xfrm>
            <a:off x="5809062" y="2271553"/>
            <a:ext cx="2247615" cy="1685699"/>
          </a:xfrm>
          <a:prstGeom prst="rect">
            <a:avLst/>
          </a:prstGeom>
          <a:noFill/>
          <a:ln cap="flat" cmpd="sng" w="9525">
            <a:solidFill>
              <a:schemeClr val="dk2"/>
            </a:solidFill>
            <a:prstDash val="solid"/>
            <a:round/>
            <a:headEnd len="sm" w="sm" type="none"/>
            <a:tailEnd len="sm" w="sm" type="none"/>
          </a:ln>
        </p:spPr>
      </p:pic>
      <p:pic>
        <p:nvPicPr>
          <p:cNvPr id="250" name="Google Shape;250;p33"/>
          <p:cNvPicPr preferRelativeResize="0"/>
          <p:nvPr/>
        </p:nvPicPr>
        <p:blipFill rotWithShape="1">
          <a:blip r:embed="rId5">
            <a:alphaModFix/>
          </a:blip>
          <a:srcRect b="24124" l="0" r="0" t="25000"/>
          <a:stretch/>
        </p:blipFill>
        <p:spPr>
          <a:xfrm>
            <a:off x="5809050" y="968488"/>
            <a:ext cx="2247626" cy="11434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508000" y="342900"/>
            <a:ext cx="73917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Discussion: </a:t>
            </a:r>
            <a:r>
              <a:rPr lang="en">
                <a:latin typeface="Proxima Nova"/>
                <a:ea typeface="Proxima Nova"/>
                <a:cs typeface="Proxima Nova"/>
                <a:sym typeface="Proxima Nova"/>
              </a:rPr>
              <a:t>A Possible Path Toward Consensus</a:t>
            </a:r>
            <a:endParaRPr>
              <a:latin typeface="Proxima Nova"/>
              <a:ea typeface="Proxima Nova"/>
              <a:cs typeface="Proxima Nova"/>
              <a:sym typeface="Proxima Nova"/>
            </a:endParaRPr>
          </a:p>
        </p:txBody>
      </p:sp>
      <p:sp>
        <p:nvSpPr>
          <p:cNvPr id="256" name="Google Shape;256;p34"/>
          <p:cNvSpPr txBox="1"/>
          <p:nvPr>
            <p:ph idx="1" type="body"/>
          </p:nvPr>
        </p:nvSpPr>
        <p:spPr>
          <a:xfrm>
            <a:off x="508000" y="1215325"/>
            <a:ext cx="7795200" cy="3569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Proxima Nova"/>
              <a:buChar char="▶"/>
            </a:pPr>
            <a:r>
              <a:rPr lang="en" sz="2200">
                <a:latin typeface="Proxima Nova"/>
                <a:ea typeface="Proxima Nova"/>
                <a:cs typeface="Proxima Nova"/>
                <a:sym typeface="Proxima Nova"/>
              </a:rPr>
              <a:t>Preemption can seem like a zero-sum issue</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Some privacy advocates want </a:t>
            </a:r>
            <a:r>
              <a:rPr b="1" lang="en" sz="2200">
                <a:latin typeface="Proxima Nova"/>
                <a:ea typeface="Proxima Nova"/>
                <a:cs typeface="Proxima Nova"/>
                <a:sym typeface="Proxima Nova"/>
              </a:rPr>
              <a:t>no preemption</a:t>
            </a:r>
            <a:endParaRPr>
              <a:latin typeface="Proxima Nova"/>
              <a:ea typeface="Proxima Nova"/>
              <a:cs typeface="Proxima Nova"/>
              <a:sym typeface="Proxima Nova"/>
            </a:endParaRPr>
          </a:p>
          <a:p>
            <a:pPr indent="-285750" lvl="1" marL="742950" rtl="0" algn="l">
              <a:spcBef>
                <a:spcPts val="440"/>
              </a:spcBef>
              <a:spcAft>
                <a:spcPts val="0"/>
              </a:spcAft>
              <a:buSzPts val="2200"/>
              <a:buChar char="▶"/>
            </a:pPr>
            <a:r>
              <a:rPr lang="en" sz="2200">
                <a:latin typeface="Proxima Nova"/>
                <a:ea typeface="Proxima Nova"/>
                <a:cs typeface="Proxima Nova"/>
                <a:sym typeface="Proxima Nova"/>
              </a:rPr>
              <a:t>Some business supporters want </a:t>
            </a:r>
            <a:r>
              <a:rPr b="1" lang="en" sz="2200">
                <a:latin typeface="Proxima Nova"/>
                <a:ea typeface="Proxima Nova"/>
                <a:cs typeface="Proxima Nova"/>
                <a:sym typeface="Proxima Nova"/>
              </a:rPr>
              <a:t>maximum preemption</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If one side “wins” then the other side “loses”</a:t>
            </a:r>
            <a:endParaRPr>
              <a:latin typeface="Proxima Nova"/>
              <a:ea typeface="Proxima Nova"/>
              <a:cs typeface="Proxima Nova"/>
              <a:sym typeface="Proxima Nova"/>
            </a:endParaRPr>
          </a:p>
          <a:p>
            <a:pPr indent="-342900" lvl="0" marL="342900" rtl="0" algn="l">
              <a:spcBef>
                <a:spcPts val="440"/>
              </a:spcBef>
              <a:spcAft>
                <a:spcPts val="0"/>
              </a:spcAft>
              <a:buSzPts val="2200"/>
              <a:buChar char="▶"/>
            </a:pPr>
            <a:r>
              <a:rPr lang="en" sz="2200">
                <a:latin typeface="Proxima Nova"/>
                <a:ea typeface="Proxima Nova"/>
                <a:cs typeface="Proxima Nova"/>
                <a:sym typeface="Proxima Nova"/>
              </a:rPr>
              <a:t>Here is </a:t>
            </a:r>
            <a:r>
              <a:rPr b="1" lang="en" sz="2200">
                <a:latin typeface="Proxima Nova"/>
                <a:ea typeface="Proxima Nova"/>
                <a:cs typeface="Proxima Nova"/>
                <a:sym typeface="Proxima Nova"/>
              </a:rPr>
              <a:t>one suggestion </a:t>
            </a:r>
            <a:r>
              <a:rPr lang="en" sz="2200">
                <a:latin typeface="Proxima Nova"/>
                <a:ea typeface="Proxima Nova"/>
                <a:cs typeface="Proxima Nova"/>
                <a:sym typeface="Proxima Nova"/>
              </a:rPr>
              <a:t>for a process that has worked before in Congress</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b="1" lang="en" sz="2200">
                <a:latin typeface="Proxima Nova"/>
                <a:ea typeface="Proxima Nova"/>
                <a:cs typeface="Proxima Nova"/>
                <a:sym typeface="Proxima Nova"/>
              </a:rPr>
              <a:t>Find the places where people agree</a:t>
            </a:r>
            <a:endParaRPr>
              <a:latin typeface="Proxima Nova"/>
              <a:ea typeface="Proxima Nova"/>
              <a:cs typeface="Proxima Nova"/>
              <a:sym typeface="Proxima Nova"/>
            </a:endParaRPr>
          </a:p>
        </p:txBody>
      </p:sp>
      <p:pic>
        <p:nvPicPr>
          <p:cNvPr id="257" name="Google Shape;257;p34"/>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How FISA Became Law in 1978</a:t>
            </a:r>
            <a:endParaRPr>
              <a:latin typeface="Proxima Nova"/>
              <a:ea typeface="Proxima Nova"/>
              <a:cs typeface="Proxima Nova"/>
              <a:sym typeface="Proxima Nova"/>
            </a:endParaRPr>
          </a:p>
        </p:txBody>
      </p:sp>
      <p:sp>
        <p:nvSpPr>
          <p:cNvPr id="263" name="Google Shape;263;p35"/>
          <p:cNvSpPr txBox="1"/>
          <p:nvPr>
            <p:ph idx="1" type="body"/>
          </p:nvPr>
        </p:nvSpPr>
        <p:spPr>
          <a:xfrm>
            <a:off x="508000" y="1215325"/>
            <a:ext cx="6961500" cy="3375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Proxima Nova"/>
              <a:buChar char="▶"/>
            </a:pPr>
            <a:r>
              <a:rPr lang="en" sz="2200">
                <a:latin typeface="Proxima Nova"/>
                <a:ea typeface="Proxima Nova"/>
                <a:cs typeface="Proxima Nova"/>
                <a:sym typeface="Proxima Nova"/>
              </a:rPr>
              <a:t>Post-Watergate, bipartisan support for some new limits on national security wiretaps</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For national security reasons, government couldn’t describe its actual practices</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Solution</a:t>
            </a:r>
            <a:endParaRPr>
              <a:latin typeface="Proxima Nova"/>
              <a:ea typeface="Proxima Nova"/>
              <a:cs typeface="Proxima Nova"/>
              <a:sym typeface="Proxima Nova"/>
            </a:endParaRPr>
          </a:p>
          <a:p>
            <a:pPr indent="-228600" lvl="2" marL="1143000" rtl="0" algn="l">
              <a:spcBef>
                <a:spcPts val="440"/>
              </a:spcBef>
              <a:spcAft>
                <a:spcPts val="0"/>
              </a:spcAft>
              <a:buSzPts val="2200"/>
              <a:buFont typeface="Proxima Nova"/>
              <a:buChar char="▶"/>
            </a:pPr>
            <a:r>
              <a:rPr b="1" lang="en" sz="2200">
                <a:latin typeface="Proxima Nova"/>
                <a:ea typeface="Proxima Nova"/>
                <a:cs typeface="Proxima Nova"/>
                <a:sym typeface="Proxima Nova"/>
              </a:rPr>
              <a:t>Developed multiple hypotheticals</a:t>
            </a:r>
            <a:endParaRPr>
              <a:latin typeface="Proxima Nova"/>
              <a:ea typeface="Proxima Nova"/>
              <a:cs typeface="Proxima Nova"/>
              <a:sym typeface="Proxima Nova"/>
            </a:endParaRPr>
          </a:p>
          <a:p>
            <a:pPr indent="-228600" lvl="2" marL="1143000" rtl="0" algn="l">
              <a:spcBef>
                <a:spcPts val="440"/>
              </a:spcBef>
              <a:spcAft>
                <a:spcPts val="0"/>
              </a:spcAft>
              <a:buSzPts val="2200"/>
              <a:buFont typeface="Proxima Nova"/>
              <a:buChar char="▶"/>
            </a:pPr>
            <a:r>
              <a:rPr lang="en" sz="2200">
                <a:latin typeface="Proxima Nova"/>
                <a:ea typeface="Proxima Nova"/>
                <a:cs typeface="Proxima Nova"/>
                <a:sym typeface="Proxima Nova"/>
              </a:rPr>
              <a:t>Have Congress consider what it wanted for those hypotheticals</a:t>
            </a:r>
            <a:endParaRPr>
              <a:latin typeface="Proxima Nova"/>
              <a:ea typeface="Proxima Nova"/>
              <a:cs typeface="Proxima Nova"/>
              <a:sym typeface="Proxima Nova"/>
            </a:endParaRPr>
          </a:p>
          <a:p>
            <a:pPr indent="-228600" lvl="2" marL="1143000" rtl="0" algn="l">
              <a:spcBef>
                <a:spcPts val="440"/>
              </a:spcBef>
              <a:spcAft>
                <a:spcPts val="0"/>
              </a:spcAft>
              <a:buSzPts val="2200"/>
              <a:buFont typeface="Proxima Nova"/>
              <a:buChar char="▶"/>
            </a:pPr>
            <a:r>
              <a:rPr lang="en" sz="2200">
                <a:latin typeface="Proxima Nova"/>
                <a:ea typeface="Proxima Nova"/>
                <a:cs typeface="Proxima Nova"/>
                <a:sym typeface="Proxima Nova"/>
              </a:rPr>
              <a:t>Then, drafted the text that became FISA</a:t>
            </a:r>
            <a:endParaRPr>
              <a:latin typeface="Proxima Nova"/>
              <a:ea typeface="Proxima Nova"/>
              <a:cs typeface="Proxima Nova"/>
              <a:sym typeface="Proxima Nova"/>
            </a:endParaRPr>
          </a:p>
        </p:txBody>
      </p:sp>
      <p:pic>
        <p:nvPicPr>
          <p:cNvPr id="264" name="Google Shape;264;p35"/>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nvSpPr>
        <p:spPr>
          <a:xfrm>
            <a:off x="398850" y="91225"/>
            <a:ext cx="8346300" cy="5664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2400">
                <a:solidFill>
                  <a:srgbClr val="00B0F0"/>
                </a:solidFill>
                <a:latin typeface="Proxima Nova"/>
                <a:ea typeface="Proxima Nova"/>
                <a:cs typeface="Proxima Nova"/>
                <a:sym typeface="Proxima Nova"/>
              </a:rPr>
              <a:t>FPF’s </a:t>
            </a:r>
            <a:r>
              <a:rPr b="1" lang="en" sz="2400">
                <a:solidFill>
                  <a:srgbClr val="00B0F0"/>
                </a:solidFill>
                <a:latin typeface="Proxima Nova"/>
                <a:ea typeface="Proxima Nova"/>
                <a:cs typeface="Proxima Nova"/>
                <a:sym typeface="Proxima Nova"/>
              </a:rPr>
              <a:t>Privacy Legislation Series</a:t>
            </a:r>
            <a:endParaRPr sz="2400">
              <a:latin typeface="Proxima Nova"/>
              <a:ea typeface="Proxima Nova"/>
              <a:cs typeface="Proxima Nova"/>
              <a:sym typeface="Proxima Nova"/>
            </a:endParaRPr>
          </a:p>
        </p:txBody>
      </p:sp>
      <p:sp>
        <p:nvSpPr>
          <p:cNvPr id="97" name="Google Shape;97;p18"/>
          <p:cNvSpPr txBox="1"/>
          <p:nvPr/>
        </p:nvSpPr>
        <p:spPr>
          <a:xfrm>
            <a:off x="2635825" y="657625"/>
            <a:ext cx="5749200" cy="3758700"/>
          </a:xfrm>
          <a:prstGeom prst="rect">
            <a:avLst/>
          </a:prstGeom>
          <a:noFill/>
          <a:ln>
            <a:noFill/>
          </a:ln>
        </p:spPr>
        <p:txBody>
          <a:bodyPr anchorCtr="0" anchor="t" bIns="68575" lIns="68575" spcFirstLastPara="1" rIns="68575" wrap="square" tIns="68575">
            <a:noAutofit/>
          </a:bodyPr>
          <a:lstStyle/>
          <a:p>
            <a:pPr indent="-254000" lvl="0" marL="254000" marR="0" rtl="0" algn="l">
              <a:lnSpc>
                <a:spcPct val="100000"/>
              </a:lnSpc>
              <a:spcBef>
                <a:spcPts val="800"/>
              </a:spcBef>
              <a:spcAft>
                <a:spcPts val="0"/>
              </a:spcAft>
              <a:buClr>
                <a:srgbClr val="7F7F7F"/>
              </a:buClr>
              <a:buSzPts val="1400"/>
              <a:buFont typeface="Proxima Nova"/>
              <a:buChar char="●"/>
            </a:pPr>
            <a:r>
              <a:rPr b="1" lang="en">
                <a:solidFill>
                  <a:srgbClr val="7F7F7F"/>
                </a:solidFill>
                <a:latin typeface="Proxima Nova"/>
                <a:ea typeface="Proxima Nova"/>
                <a:cs typeface="Proxima Nova"/>
                <a:sym typeface="Proxima Nova"/>
              </a:rPr>
              <a:t>Goal: </a:t>
            </a:r>
            <a:r>
              <a:rPr lang="en">
                <a:solidFill>
                  <a:srgbClr val="7F7F7F"/>
                </a:solidFill>
                <a:latin typeface="Proxima Nova"/>
                <a:ea typeface="Proxima Nova"/>
                <a:cs typeface="Proxima Nova"/>
                <a:sym typeface="Proxima Nova"/>
              </a:rPr>
              <a:t>Providing independent, pragmatic resources to legislative staff and policy experts working on legislation, in support of a baseline, comprehensive privacy law in the United States</a:t>
            </a:r>
            <a:endParaRPr>
              <a:solidFill>
                <a:srgbClr val="7F7F7F"/>
              </a:solidFill>
              <a:latin typeface="Proxima Nova"/>
              <a:ea typeface="Proxima Nova"/>
              <a:cs typeface="Proxima Nova"/>
              <a:sym typeface="Proxima Nova"/>
            </a:endParaRPr>
          </a:p>
          <a:p>
            <a:pPr indent="-254000" lvl="0" marL="254000" marR="0" rtl="0" algn="l">
              <a:lnSpc>
                <a:spcPct val="100000"/>
              </a:lnSpc>
              <a:spcBef>
                <a:spcPts val="800"/>
              </a:spcBef>
              <a:spcAft>
                <a:spcPts val="0"/>
              </a:spcAft>
              <a:buClr>
                <a:srgbClr val="7F7F7F"/>
              </a:buClr>
              <a:buSzPts val="1400"/>
              <a:buFont typeface="Proxima Nova"/>
              <a:buChar char="●"/>
            </a:pPr>
            <a:r>
              <a:rPr b="1" lang="en">
                <a:solidFill>
                  <a:srgbClr val="7F7F7F"/>
                </a:solidFill>
                <a:latin typeface="Proxima Nova"/>
                <a:ea typeface="Proxima Nova"/>
                <a:cs typeface="Proxima Nova"/>
                <a:sym typeface="Proxima Nova"/>
              </a:rPr>
              <a:t>FPF’s Mission: </a:t>
            </a:r>
            <a:r>
              <a:rPr lang="en">
                <a:solidFill>
                  <a:srgbClr val="7F7F7F"/>
                </a:solidFill>
                <a:latin typeface="Proxima Nova"/>
                <a:ea typeface="Proxima Nova"/>
                <a:cs typeface="Proxima Nova"/>
                <a:sym typeface="Proxima Nova"/>
              </a:rPr>
              <a:t>Bridging the policymaker-industry-academic gaps in privacy public policy; developing privacy protections, ethical norms, &amp; responsible business practices.</a:t>
            </a:r>
            <a:endParaRPr>
              <a:solidFill>
                <a:srgbClr val="7F7F7F"/>
              </a:solidFill>
              <a:latin typeface="Proxima Nova"/>
              <a:ea typeface="Proxima Nova"/>
              <a:cs typeface="Proxima Nova"/>
              <a:sym typeface="Proxima Nova"/>
            </a:endParaRPr>
          </a:p>
          <a:p>
            <a:pPr indent="0" lvl="0" marL="0" marR="0" rtl="0" algn="l">
              <a:lnSpc>
                <a:spcPct val="100000"/>
              </a:lnSpc>
              <a:spcBef>
                <a:spcPts val="800"/>
              </a:spcBef>
              <a:spcAft>
                <a:spcPts val="0"/>
              </a:spcAft>
              <a:buClr>
                <a:schemeClr val="accent1"/>
              </a:buClr>
              <a:buSzPts val="1200"/>
              <a:buFont typeface="Noto Sans Symbols"/>
              <a:buNone/>
            </a:pPr>
            <a:r>
              <a:rPr b="1" lang="en">
                <a:solidFill>
                  <a:srgbClr val="7F7F7F"/>
                </a:solidFill>
                <a:latin typeface="Proxima Nova"/>
                <a:ea typeface="Proxima Nova"/>
                <a:cs typeface="Proxima Nova"/>
                <a:sym typeface="Proxima Nova"/>
              </a:rPr>
              <a:t>Upcoming Sessions:</a:t>
            </a:r>
            <a:endParaRPr b="1">
              <a:solidFill>
                <a:srgbClr val="7F7F7F"/>
              </a:solidFill>
              <a:latin typeface="Proxima Nova"/>
              <a:ea typeface="Proxima Nova"/>
              <a:cs typeface="Proxima Nova"/>
              <a:sym typeface="Proxima Nova"/>
            </a:endParaRPr>
          </a:p>
          <a:p>
            <a:pPr indent="-317500" lvl="0" marL="457200" marR="0" rtl="0" algn="l">
              <a:lnSpc>
                <a:spcPct val="100000"/>
              </a:lnSpc>
              <a:spcBef>
                <a:spcPts val="800"/>
              </a:spcBef>
              <a:spcAft>
                <a:spcPts val="0"/>
              </a:spcAft>
              <a:buClr>
                <a:srgbClr val="7F7F7F"/>
              </a:buClr>
              <a:buSzPts val="1400"/>
              <a:buFont typeface="Proxima Nova"/>
              <a:buChar char="●"/>
            </a:pPr>
            <a:r>
              <a:rPr lang="en">
                <a:solidFill>
                  <a:srgbClr val="7F7F7F"/>
                </a:solidFill>
                <a:latin typeface="Proxima Nova"/>
                <a:ea typeface="Proxima Nova"/>
                <a:cs typeface="Proxima Nova"/>
                <a:sym typeface="Proxima Nova"/>
              </a:rPr>
              <a:t>Child Privacy -</a:t>
            </a:r>
            <a:r>
              <a:rPr b="1" lang="en">
                <a:solidFill>
                  <a:srgbClr val="7F7F7F"/>
                </a:solidFill>
                <a:latin typeface="Proxima Nova"/>
                <a:ea typeface="Proxima Nova"/>
                <a:cs typeface="Proxima Nova"/>
                <a:sym typeface="Proxima Nova"/>
              </a:rPr>
              <a:t> January 10, 2020</a:t>
            </a:r>
            <a:endParaRPr b="1">
              <a:solidFill>
                <a:srgbClr val="7F7F7F"/>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7F7F7F"/>
              </a:buClr>
              <a:buSzPts val="1400"/>
              <a:buFont typeface="Proxima Nova"/>
              <a:buChar char="●"/>
            </a:pPr>
            <a:r>
              <a:rPr lang="en">
                <a:solidFill>
                  <a:srgbClr val="7F7F7F"/>
                </a:solidFill>
                <a:latin typeface="Proxima Nova"/>
                <a:ea typeface="Proxima Nova"/>
                <a:cs typeface="Proxima Nova"/>
                <a:sym typeface="Proxima Nova"/>
              </a:rPr>
              <a:t>Enforcement</a:t>
            </a:r>
            <a:endParaRPr>
              <a:solidFill>
                <a:srgbClr val="7F7F7F"/>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7F7F7F"/>
              </a:buClr>
              <a:buSzPts val="1400"/>
              <a:buFont typeface="Proxima Nova"/>
              <a:buChar char="●"/>
            </a:pPr>
            <a:r>
              <a:rPr lang="en">
                <a:solidFill>
                  <a:srgbClr val="7F7F7F"/>
                </a:solidFill>
                <a:latin typeface="Proxima Nova"/>
                <a:ea typeface="Proxima Nova"/>
                <a:cs typeface="Proxima Nova"/>
                <a:sym typeface="Proxima Nova"/>
              </a:rPr>
              <a:t>Location Data</a:t>
            </a:r>
            <a:endParaRPr>
              <a:solidFill>
                <a:srgbClr val="7F7F7F"/>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7F7F7F"/>
              </a:buClr>
              <a:buSzPts val="1400"/>
              <a:buFont typeface="Proxima Nova"/>
              <a:buChar char="●"/>
            </a:pPr>
            <a:r>
              <a:rPr lang="en">
                <a:solidFill>
                  <a:srgbClr val="7F7F7F"/>
                </a:solidFill>
                <a:latin typeface="Proxima Nova"/>
                <a:ea typeface="Proxima Nova"/>
                <a:cs typeface="Proxima Nova"/>
                <a:sym typeface="Proxima Nova"/>
              </a:rPr>
              <a:t>First Amendment</a:t>
            </a:r>
            <a:endParaRPr>
              <a:solidFill>
                <a:srgbClr val="7F7F7F"/>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7F7F7F"/>
              </a:buClr>
              <a:buSzPts val="1400"/>
              <a:buFont typeface="Proxima Nova"/>
              <a:buChar char="●"/>
            </a:pPr>
            <a:r>
              <a:rPr lang="en">
                <a:solidFill>
                  <a:srgbClr val="7F7F7F"/>
                </a:solidFill>
                <a:latin typeface="Proxima Nova"/>
                <a:ea typeface="Proxima Nova"/>
                <a:cs typeface="Proxima Nova"/>
                <a:sym typeface="Proxima Nova"/>
              </a:rPr>
              <a:t>… send us your ideas! </a:t>
            </a:r>
            <a:r>
              <a:rPr lang="en" u="sng">
                <a:solidFill>
                  <a:schemeClr val="hlink"/>
                </a:solidFill>
                <a:latin typeface="Proxima Nova"/>
                <a:ea typeface="Proxima Nova"/>
                <a:cs typeface="Proxima Nova"/>
                <a:sym typeface="Proxima Nova"/>
                <a:hlinkClick r:id="rId3"/>
              </a:rPr>
              <a:t>sgray@fpf.org</a:t>
            </a:r>
            <a:r>
              <a:rPr lang="en">
                <a:solidFill>
                  <a:srgbClr val="7F7F7F"/>
                </a:solidFill>
                <a:latin typeface="Proxima Nova"/>
                <a:ea typeface="Proxima Nova"/>
                <a:cs typeface="Proxima Nova"/>
                <a:sym typeface="Proxima Nova"/>
              </a:rPr>
              <a:t> &amp; </a:t>
            </a:r>
            <a:r>
              <a:rPr lang="en" u="sng">
                <a:solidFill>
                  <a:schemeClr val="hlink"/>
                </a:solidFill>
                <a:latin typeface="Proxima Nova"/>
                <a:ea typeface="Proxima Nova"/>
                <a:cs typeface="Proxima Nova"/>
                <a:sym typeface="Proxima Nova"/>
                <a:hlinkClick r:id="rId4"/>
              </a:rPr>
              <a:t>psanderson@fpf.org</a:t>
            </a:r>
            <a:r>
              <a:rPr lang="en">
                <a:solidFill>
                  <a:srgbClr val="7F7F7F"/>
                </a:solidFill>
                <a:latin typeface="Proxima Nova"/>
                <a:ea typeface="Proxima Nova"/>
                <a:cs typeface="Proxima Nova"/>
                <a:sym typeface="Proxima Nova"/>
              </a:rPr>
              <a:t> </a:t>
            </a:r>
            <a:endParaRPr>
              <a:solidFill>
                <a:srgbClr val="7F7F7F"/>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7F7F7F"/>
              </a:solidFill>
              <a:latin typeface="Proxima Nova"/>
              <a:ea typeface="Proxima Nova"/>
              <a:cs typeface="Proxima Nova"/>
              <a:sym typeface="Proxima Nova"/>
            </a:endParaRPr>
          </a:p>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r:id="rId5"/>
              </a:rPr>
              <a:t>www.fpf.org</a:t>
            </a:r>
            <a:endParaRPr b="1">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a:solidFill>
                  <a:schemeClr val="dk1"/>
                </a:solidFill>
                <a:latin typeface="Proxima Nova"/>
                <a:ea typeface="Proxima Nova"/>
                <a:cs typeface="Proxima Nova"/>
                <a:sym typeface="Proxima Nova"/>
              </a:rPr>
              <a:t>www.fpf.org/legislative-resources</a:t>
            </a:r>
            <a:endParaRPr>
              <a:solidFill>
                <a:srgbClr val="7F7F7F"/>
              </a:solidFill>
              <a:latin typeface="Proxima Nova"/>
              <a:ea typeface="Proxima Nova"/>
              <a:cs typeface="Proxima Nova"/>
              <a:sym typeface="Proxima Nova"/>
            </a:endParaRPr>
          </a:p>
        </p:txBody>
      </p:sp>
      <p:pic>
        <p:nvPicPr>
          <p:cNvPr id="98" name="Google Shape;98;p18"/>
          <p:cNvPicPr preferRelativeResize="0"/>
          <p:nvPr/>
        </p:nvPicPr>
        <p:blipFill rotWithShape="1">
          <a:blip r:embed="rId6">
            <a:alphaModFix/>
          </a:blip>
          <a:srcRect b="0" l="9925" r="65831" t="0"/>
          <a:stretch/>
        </p:blipFill>
        <p:spPr>
          <a:xfrm>
            <a:off x="862625" y="838275"/>
            <a:ext cx="1551524" cy="3199924"/>
          </a:xfrm>
          <a:prstGeom prst="rect">
            <a:avLst/>
          </a:prstGeom>
          <a:noFill/>
          <a:ln>
            <a:noFill/>
          </a:ln>
        </p:spPr>
      </p:pic>
      <p:pic>
        <p:nvPicPr>
          <p:cNvPr id="99" name="Google Shape;99;p18"/>
          <p:cNvPicPr preferRelativeResize="0"/>
          <p:nvPr/>
        </p:nvPicPr>
        <p:blipFill rotWithShape="1">
          <a:blip r:embed="rId7">
            <a:alphaModFix/>
          </a:blip>
          <a:srcRect b="0" l="4912" r="6576" t="0"/>
          <a:stretch/>
        </p:blipFill>
        <p:spPr>
          <a:xfrm>
            <a:off x="8132875" y="4102372"/>
            <a:ext cx="796125" cy="8994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A Proposal to Find Areas of Consensus</a:t>
            </a:r>
            <a:endParaRPr>
              <a:latin typeface="Proxima Nova"/>
              <a:ea typeface="Proxima Nova"/>
              <a:cs typeface="Proxima Nova"/>
              <a:sym typeface="Proxima Nova"/>
            </a:endParaRPr>
          </a:p>
        </p:txBody>
      </p:sp>
      <p:sp>
        <p:nvSpPr>
          <p:cNvPr id="270" name="Google Shape;270;p36"/>
          <p:cNvSpPr txBox="1"/>
          <p:nvPr>
            <p:ph idx="1" type="body"/>
          </p:nvPr>
        </p:nvSpPr>
        <p:spPr>
          <a:xfrm>
            <a:off x="508000" y="1215325"/>
            <a:ext cx="7461900" cy="302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 sz="2200">
                <a:latin typeface="Proxima Nova"/>
                <a:ea typeface="Proxima Nova"/>
                <a:cs typeface="Proxima Nova"/>
                <a:sym typeface="Proxima Nova"/>
              </a:rPr>
              <a:t>Examine </a:t>
            </a:r>
            <a:r>
              <a:rPr b="1" lang="en" sz="2200">
                <a:latin typeface="Proxima Nova"/>
                <a:ea typeface="Proxima Nova"/>
                <a:cs typeface="Proxima Nova"/>
                <a:sym typeface="Proxima Nova"/>
              </a:rPr>
              <a:t>20 current state laws </a:t>
            </a:r>
            <a:r>
              <a:rPr lang="en" sz="2200">
                <a:latin typeface="Proxima Nova"/>
                <a:ea typeface="Proxima Nova"/>
                <a:cs typeface="Proxima Nova"/>
                <a:sym typeface="Proxima Nova"/>
              </a:rPr>
              <a:t>related to privacy and cybersecurity</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List which ones you think should remain in place</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For consensus items, go to leg counsel for text</a:t>
            </a:r>
            <a:endParaRPr>
              <a:latin typeface="Proxima Nova"/>
              <a:ea typeface="Proxima Nova"/>
              <a:cs typeface="Proxima Nova"/>
              <a:sym typeface="Proxima Nova"/>
            </a:endParaRPr>
          </a:p>
          <a:p>
            <a:pPr indent="-342900" lvl="0" marL="342900" rtl="0" algn="l">
              <a:spcBef>
                <a:spcPts val="440"/>
              </a:spcBef>
              <a:spcAft>
                <a:spcPts val="0"/>
              </a:spcAft>
              <a:buSzPts val="2200"/>
              <a:buChar char="▶"/>
            </a:pPr>
            <a:r>
              <a:rPr lang="en" sz="2200">
                <a:latin typeface="Proxima Nova"/>
                <a:ea typeface="Proxima Nova"/>
                <a:cs typeface="Proxima Nova"/>
                <a:sym typeface="Proxima Nova"/>
              </a:rPr>
              <a:t>Examine </a:t>
            </a:r>
            <a:r>
              <a:rPr b="1" lang="en" sz="2200">
                <a:latin typeface="Proxima Nova"/>
                <a:ea typeface="Proxima Nova"/>
                <a:cs typeface="Proxima Nova"/>
                <a:sym typeface="Proxima Nova"/>
              </a:rPr>
              <a:t>10 possible future state laws </a:t>
            </a:r>
            <a:r>
              <a:rPr lang="en" sz="2200">
                <a:latin typeface="Proxima Nova"/>
                <a:ea typeface="Proxima Nova"/>
                <a:cs typeface="Proxima Nova"/>
                <a:sym typeface="Proxima Nova"/>
              </a:rPr>
              <a:t>related to privacy and cybersecurity</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Again, see where have agreement</a:t>
            </a:r>
            <a:endParaRPr>
              <a:latin typeface="Proxima Nova"/>
              <a:ea typeface="Proxima Nova"/>
              <a:cs typeface="Proxima Nova"/>
              <a:sym typeface="Proxima Nova"/>
            </a:endParaRPr>
          </a:p>
          <a:p>
            <a:pPr indent="-285750" lvl="1" marL="742950" rtl="0" algn="l">
              <a:spcBef>
                <a:spcPts val="440"/>
              </a:spcBef>
              <a:spcAft>
                <a:spcPts val="0"/>
              </a:spcAft>
              <a:buSzPts val="2200"/>
              <a:buFont typeface="Proxima Nova"/>
              <a:buChar char="▶"/>
            </a:pPr>
            <a:r>
              <a:rPr lang="en" sz="2200">
                <a:latin typeface="Proxima Nova"/>
                <a:ea typeface="Proxima Nova"/>
                <a:cs typeface="Proxima Nova"/>
                <a:sym typeface="Proxima Nova"/>
              </a:rPr>
              <a:t>Go to leg counsel for text</a:t>
            </a:r>
            <a:endParaRPr>
              <a:latin typeface="Proxima Nova"/>
              <a:ea typeface="Proxima Nova"/>
              <a:cs typeface="Proxima Nova"/>
              <a:sym typeface="Proxima Nova"/>
            </a:endParaRPr>
          </a:p>
          <a:p>
            <a:pPr indent="-165100" lvl="0" marL="342900" rtl="0" algn="l">
              <a:spcBef>
                <a:spcPts val="560"/>
              </a:spcBef>
              <a:spcAft>
                <a:spcPts val="0"/>
              </a:spcAft>
              <a:buSzPts val="2800"/>
              <a:buNone/>
            </a:pPr>
            <a:r>
              <a:t/>
            </a:r>
            <a:endParaRPr>
              <a:latin typeface="Proxima Nova"/>
              <a:ea typeface="Proxima Nova"/>
              <a:cs typeface="Proxima Nova"/>
              <a:sym typeface="Proxima Nova"/>
            </a:endParaRPr>
          </a:p>
        </p:txBody>
      </p:sp>
      <p:pic>
        <p:nvPicPr>
          <p:cNvPr id="271" name="Google Shape;271;p36"/>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Breaking the Impasse</a:t>
            </a:r>
            <a:endParaRPr>
              <a:latin typeface="Proxima Nova"/>
              <a:ea typeface="Proxima Nova"/>
              <a:cs typeface="Proxima Nova"/>
              <a:sym typeface="Proxima Nova"/>
            </a:endParaRPr>
          </a:p>
        </p:txBody>
      </p:sp>
      <p:sp>
        <p:nvSpPr>
          <p:cNvPr id="277" name="Google Shape;277;p37"/>
          <p:cNvSpPr txBox="1"/>
          <p:nvPr>
            <p:ph idx="1" type="body"/>
          </p:nvPr>
        </p:nvSpPr>
        <p:spPr>
          <a:xfrm>
            <a:off x="508000" y="1215322"/>
            <a:ext cx="6447600" cy="3305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 sz="2200">
                <a:latin typeface="Proxima Nova"/>
                <a:ea typeface="Proxima Nova"/>
                <a:cs typeface="Proxima Nova"/>
                <a:sym typeface="Proxima Nova"/>
              </a:rPr>
              <a:t>Perhaps there is </a:t>
            </a:r>
            <a:r>
              <a:rPr b="1" lang="en" sz="2200">
                <a:latin typeface="Proxima Nova"/>
                <a:ea typeface="Proxima Nova"/>
                <a:cs typeface="Proxima Nova"/>
                <a:sym typeface="Proxima Nova"/>
              </a:rPr>
              <a:t>consensus</a:t>
            </a:r>
            <a:r>
              <a:rPr lang="en" sz="2200">
                <a:latin typeface="Proxima Nova"/>
                <a:ea typeface="Proxima Nova"/>
                <a:cs typeface="Proxima Nova"/>
                <a:sym typeface="Proxima Nova"/>
              </a:rPr>
              <a:t> on 60% or 80% of the case studies</a:t>
            </a:r>
            <a:endParaRPr>
              <a:latin typeface="Proxima Nova"/>
              <a:ea typeface="Proxima Nova"/>
              <a:cs typeface="Proxima Nova"/>
              <a:sym typeface="Proxima Nova"/>
            </a:endParaRPr>
          </a:p>
          <a:p>
            <a:pPr indent="-342900" lvl="0" marL="342900" rtl="0" algn="l">
              <a:spcBef>
                <a:spcPts val="440"/>
              </a:spcBef>
              <a:spcAft>
                <a:spcPts val="0"/>
              </a:spcAft>
              <a:buSzPts val="2200"/>
              <a:buChar char="▶"/>
            </a:pPr>
            <a:r>
              <a:rPr b="1" lang="en" sz="2200">
                <a:latin typeface="Proxima Nova"/>
                <a:ea typeface="Proxima Nova"/>
                <a:cs typeface="Proxima Nova"/>
                <a:sym typeface="Proxima Nova"/>
              </a:rPr>
              <a:t>Draft text </a:t>
            </a:r>
            <a:r>
              <a:rPr lang="en" sz="2200">
                <a:latin typeface="Proxima Nova"/>
                <a:ea typeface="Proxima Nova"/>
                <a:cs typeface="Proxima Nova"/>
                <a:sym typeface="Proxima Nova"/>
              </a:rPr>
              <a:t>for those now</a:t>
            </a:r>
            <a:endParaRPr>
              <a:latin typeface="Proxima Nova"/>
              <a:ea typeface="Proxima Nova"/>
              <a:cs typeface="Proxima Nova"/>
              <a:sym typeface="Proxima Nova"/>
            </a:endParaRPr>
          </a:p>
          <a:p>
            <a:pPr indent="-342900" lvl="0" marL="342900" rtl="0" algn="l">
              <a:spcBef>
                <a:spcPts val="440"/>
              </a:spcBef>
              <a:spcAft>
                <a:spcPts val="0"/>
              </a:spcAft>
              <a:buSzPts val="2200"/>
              <a:buChar char="▶"/>
            </a:pPr>
            <a:r>
              <a:rPr lang="en" sz="2200">
                <a:latin typeface="Proxima Nova"/>
                <a:ea typeface="Proxima Nova"/>
                <a:cs typeface="Proxima Nova"/>
                <a:sym typeface="Proxima Nova"/>
              </a:rPr>
              <a:t>Perhaps also </a:t>
            </a:r>
            <a:r>
              <a:rPr b="1" lang="en" sz="2200">
                <a:latin typeface="Proxima Nova"/>
                <a:ea typeface="Proxima Nova"/>
                <a:cs typeface="Proxima Nova"/>
                <a:sym typeface="Proxima Nova"/>
              </a:rPr>
              <a:t>draft alternative text </a:t>
            </a:r>
            <a:r>
              <a:rPr lang="en" sz="2200">
                <a:latin typeface="Proxima Nova"/>
                <a:ea typeface="Proxima Nova"/>
                <a:cs typeface="Proxima Nova"/>
                <a:sym typeface="Proxima Nova"/>
              </a:rPr>
              <a:t>for the case studies where you disagree</a:t>
            </a:r>
            <a:endParaRPr>
              <a:latin typeface="Proxima Nova"/>
              <a:ea typeface="Proxima Nova"/>
              <a:cs typeface="Proxima Nova"/>
              <a:sym typeface="Proxima Nova"/>
            </a:endParaRPr>
          </a:p>
          <a:p>
            <a:pPr indent="-342900" lvl="0" marL="342900" rtl="0" algn="l">
              <a:spcBef>
                <a:spcPts val="440"/>
              </a:spcBef>
              <a:spcAft>
                <a:spcPts val="0"/>
              </a:spcAft>
              <a:buSzPts val="2200"/>
              <a:buFont typeface="Proxima Nova"/>
              <a:buChar char="▶"/>
            </a:pPr>
            <a:r>
              <a:rPr b="1" lang="en" sz="2200">
                <a:latin typeface="Proxima Nova"/>
                <a:ea typeface="Proxima Nova"/>
                <a:cs typeface="Proxima Nova"/>
                <a:sym typeface="Proxima Nova"/>
              </a:rPr>
              <a:t>That way, when you are close to a final deal, members can make an informed decision about how to negotiate on the remaining, fewer items</a:t>
            </a:r>
            <a:endParaRPr>
              <a:latin typeface="Proxima Nova"/>
              <a:ea typeface="Proxima Nova"/>
              <a:cs typeface="Proxima Nova"/>
              <a:sym typeface="Proxima Nova"/>
            </a:endParaRPr>
          </a:p>
        </p:txBody>
      </p:sp>
      <p:pic>
        <p:nvPicPr>
          <p:cNvPr id="278" name="Google Shape;278;p37"/>
          <p:cNvPicPr preferRelativeResize="0"/>
          <p:nvPr/>
        </p:nvPicPr>
        <p:blipFill rotWithShape="1">
          <a:blip r:embed="rId3">
            <a:alphaModFix/>
          </a:blip>
          <a:srcRect b="18892" l="0" r="0" t="5868"/>
          <a:stretch/>
        </p:blipFill>
        <p:spPr>
          <a:xfrm>
            <a:off x="8132875" y="4102378"/>
            <a:ext cx="796125" cy="8994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3" name="Shape 283"/>
        <p:cNvGrpSpPr/>
        <p:nvPr/>
      </p:nvGrpSpPr>
      <p:grpSpPr>
        <a:xfrm>
          <a:off x="0" y="0"/>
          <a:ext cx="0" cy="0"/>
          <a:chOff x="0" y="0"/>
          <a:chExt cx="0" cy="0"/>
        </a:xfrm>
      </p:grpSpPr>
      <p:sp>
        <p:nvSpPr>
          <p:cNvPr descr="Displaying AVG-LOGO-Hi-Res-JPG1-e1435069318377.jpg" id="284" name="Google Shape;284;p38"/>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Trebuchet MS"/>
              <a:ea typeface="Trebuchet MS"/>
              <a:cs typeface="Trebuchet MS"/>
              <a:sym typeface="Trebuchet MS"/>
            </a:endParaRPr>
          </a:p>
        </p:txBody>
      </p:sp>
      <p:sp>
        <p:nvSpPr>
          <p:cNvPr descr="Displaying EY.gif" id="285" name="Google Shape;285;p38"/>
          <p:cNvSpPr/>
          <p:nvPr/>
        </p:nvSpPr>
        <p:spPr>
          <a:xfrm>
            <a:off x="230981" y="5953"/>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Trebuchet MS"/>
              <a:ea typeface="Trebuchet MS"/>
              <a:cs typeface="Trebuchet MS"/>
              <a:sym typeface="Trebuchet MS"/>
            </a:endParaRPr>
          </a:p>
        </p:txBody>
      </p:sp>
      <p:sp>
        <p:nvSpPr>
          <p:cNvPr id="286" name="Google Shape;286;p38"/>
          <p:cNvSpPr txBox="1"/>
          <p:nvPr>
            <p:ph type="title"/>
          </p:nvPr>
        </p:nvSpPr>
        <p:spPr>
          <a:xfrm>
            <a:off x="0" y="854250"/>
            <a:ext cx="9144000" cy="5688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30ACEC"/>
              </a:buClr>
              <a:buSzPts val="4100"/>
              <a:buFont typeface="Arial"/>
              <a:buNone/>
            </a:pPr>
            <a:r>
              <a:rPr b="1" lang="en">
                <a:solidFill>
                  <a:srgbClr val="30ACEC"/>
                </a:solidFill>
                <a:latin typeface="Proxima Nova"/>
                <a:ea typeface="Proxima Nova"/>
                <a:cs typeface="Proxima Nova"/>
                <a:sym typeface="Proxima Nova"/>
              </a:rPr>
              <a:t>Questions?</a:t>
            </a:r>
            <a:endParaRPr b="1">
              <a:solidFill>
                <a:srgbClr val="30ACEC"/>
              </a:solidFill>
              <a:latin typeface="Proxima Nova"/>
              <a:ea typeface="Proxima Nova"/>
              <a:cs typeface="Proxima Nova"/>
              <a:sym typeface="Proxima Nova"/>
            </a:endParaRPr>
          </a:p>
          <a:p>
            <a:pPr indent="0" lvl="0" marL="0" rtl="0" algn="l">
              <a:lnSpc>
                <a:spcPct val="85000"/>
              </a:lnSpc>
              <a:spcBef>
                <a:spcPts val="0"/>
              </a:spcBef>
              <a:spcAft>
                <a:spcPts val="0"/>
              </a:spcAft>
              <a:buClr>
                <a:srgbClr val="30ACEC"/>
              </a:buClr>
              <a:buSzPts val="4100"/>
              <a:buFont typeface="Arial"/>
              <a:buNone/>
            </a:pPr>
            <a:r>
              <a:t/>
            </a:r>
            <a:endParaRPr b="1">
              <a:solidFill>
                <a:srgbClr val="30ACEC"/>
              </a:solidFill>
              <a:latin typeface="Proxima Nova"/>
              <a:ea typeface="Proxima Nova"/>
              <a:cs typeface="Proxima Nova"/>
              <a:sym typeface="Proxima Nova"/>
            </a:endParaRPr>
          </a:p>
        </p:txBody>
      </p:sp>
      <p:pic>
        <p:nvPicPr>
          <p:cNvPr id="287" name="Google Shape;287;p38"/>
          <p:cNvPicPr preferRelativeResize="0"/>
          <p:nvPr/>
        </p:nvPicPr>
        <p:blipFill rotWithShape="1">
          <a:blip r:embed="rId3">
            <a:alphaModFix/>
          </a:blip>
          <a:srcRect b="0" l="0" r="0" t="0"/>
          <a:stretch/>
        </p:blipFill>
        <p:spPr>
          <a:xfrm>
            <a:off x="5039850" y="3416550"/>
            <a:ext cx="2143950" cy="710175"/>
          </a:xfrm>
          <a:prstGeom prst="rect">
            <a:avLst/>
          </a:prstGeom>
          <a:noFill/>
          <a:ln>
            <a:noFill/>
          </a:ln>
        </p:spPr>
      </p:pic>
      <p:sp>
        <p:nvSpPr>
          <p:cNvPr id="288" name="Google Shape;288;p38"/>
          <p:cNvSpPr txBox="1"/>
          <p:nvPr/>
        </p:nvSpPr>
        <p:spPr>
          <a:xfrm>
            <a:off x="1625938" y="1423050"/>
            <a:ext cx="2444700" cy="781800"/>
          </a:xfrm>
          <a:prstGeom prst="rect">
            <a:avLst/>
          </a:prstGeom>
          <a:noFill/>
          <a:ln>
            <a:noFill/>
          </a:ln>
        </p:spPr>
        <p:txBody>
          <a:bodyPr anchorCtr="0" anchor="b" bIns="34275" lIns="68575" spcFirstLastPara="1" rIns="68575" wrap="square" tIns="34275">
            <a:noAutofit/>
          </a:bodyPr>
          <a:lstStyle/>
          <a:p>
            <a:pPr indent="0" lvl="0" marL="63500" rtl="0" algn="r">
              <a:spcBef>
                <a:spcPts val="0"/>
              </a:spcBef>
              <a:spcAft>
                <a:spcPts val="0"/>
              </a:spcAft>
              <a:buClr>
                <a:schemeClr val="accent1"/>
              </a:buClr>
              <a:buSzPts val="1600"/>
              <a:buFont typeface="Noto Sans Symbols"/>
              <a:buNone/>
            </a:pPr>
            <a:r>
              <a:rPr b="1" lang="en" sz="2000">
                <a:solidFill>
                  <a:schemeClr val="dk1"/>
                </a:solidFill>
                <a:latin typeface="Proxima Nova"/>
                <a:ea typeface="Proxima Nova"/>
                <a:cs typeface="Proxima Nova"/>
                <a:sym typeface="Proxima Nova"/>
              </a:rPr>
              <a:t>info@fpf.org</a:t>
            </a:r>
            <a:endParaRPr b="1" sz="2000">
              <a:solidFill>
                <a:schemeClr val="dk1"/>
              </a:solidFill>
              <a:latin typeface="Proxima Nova"/>
              <a:ea typeface="Proxima Nova"/>
              <a:cs typeface="Proxima Nova"/>
              <a:sym typeface="Proxima Nova"/>
            </a:endParaRPr>
          </a:p>
          <a:p>
            <a:pPr indent="0" lvl="0" marL="63500" rtl="0" algn="ctr">
              <a:spcBef>
                <a:spcPts val="0"/>
              </a:spcBef>
              <a:spcAft>
                <a:spcPts val="0"/>
              </a:spcAft>
              <a:buClr>
                <a:schemeClr val="accent1"/>
              </a:buClr>
              <a:buSzPts val="1600"/>
              <a:buFont typeface="Noto Sans Symbols"/>
              <a:buNone/>
            </a:pPr>
            <a:r>
              <a:t/>
            </a:r>
            <a:endParaRPr sz="2000">
              <a:latin typeface="Proxima Nova"/>
              <a:ea typeface="Proxima Nova"/>
              <a:cs typeface="Proxima Nova"/>
              <a:sym typeface="Proxima Nova"/>
            </a:endParaRPr>
          </a:p>
        </p:txBody>
      </p:sp>
      <p:sp>
        <p:nvSpPr>
          <p:cNvPr id="289" name="Google Shape;289;p38"/>
          <p:cNvSpPr txBox="1"/>
          <p:nvPr/>
        </p:nvSpPr>
        <p:spPr>
          <a:xfrm>
            <a:off x="4968124" y="1496350"/>
            <a:ext cx="3507300" cy="1050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n" sz="2000" u="none" cap="none" strike="noStrike">
                <a:latin typeface="Proxima Nova"/>
                <a:ea typeface="Proxima Nova"/>
                <a:cs typeface="Proxima Nova"/>
                <a:sym typeface="Proxima Nova"/>
              </a:rPr>
              <a:t>www.fpf.org</a:t>
            </a:r>
            <a:endParaRPr b="1" i="0" sz="2000" u="none" cap="none" strike="noStrike">
              <a:latin typeface="Proxima Nova"/>
              <a:ea typeface="Proxima Nova"/>
              <a:cs typeface="Proxima Nova"/>
              <a:sym typeface="Proxima Nova"/>
            </a:endParaRPr>
          </a:p>
          <a:p>
            <a:pPr indent="0" lvl="0" marL="0" marR="0" rtl="0" algn="l">
              <a:lnSpc>
                <a:spcPct val="100000"/>
              </a:lnSpc>
              <a:spcBef>
                <a:spcPts val="0"/>
              </a:spcBef>
              <a:spcAft>
                <a:spcPts val="0"/>
              </a:spcAft>
              <a:buClr>
                <a:schemeClr val="accent1"/>
              </a:buClr>
              <a:buSzPts val="1600"/>
              <a:buFont typeface="Noto Sans Symbols"/>
              <a:buNone/>
            </a:pPr>
            <a:r>
              <a:rPr i="0" lang="en" sz="2000" u="none" cap="none" strike="noStrike">
                <a:latin typeface="Proxima Nova"/>
                <a:ea typeface="Proxima Nova"/>
                <a:cs typeface="Proxima Nova"/>
                <a:sym typeface="Proxima Nova"/>
              </a:rPr>
              <a:t>facebook.com/futureofprivacy</a:t>
            </a:r>
            <a:endParaRPr i="0" sz="2000" u="none" cap="none" strike="noStrike">
              <a:latin typeface="Proxima Nova"/>
              <a:ea typeface="Proxima Nova"/>
              <a:cs typeface="Proxima Nova"/>
              <a:sym typeface="Proxima Nova"/>
            </a:endParaRPr>
          </a:p>
          <a:p>
            <a:pPr indent="0" lvl="0" marL="0" marR="0" rtl="0" algn="l">
              <a:lnSpc>
                <a:spcPct val="100000"/>
              </a:lnSpc>
              <a:spcBef>
                <a:spcPts val="0"/>
              </a:spcBef>
              <a:spcAft>
                <a:spcPts val="0"/>
              </a:spcAft>
              <a:buClr>
                <a:schemeClr val="accent1"/>
              </a:buClr>
              <a:buSzPts val="1600"/>
              <a:buFont typeface="Noto Sans Symbols"/>
              <a:buNone/>
            </a:pPr>
            <a:r>
              <a:rPr i="0" lang="en" sz="2000" u="none" cap="none" strike="noStrike">
                <a:latin typeface="Proxima Nova"/>
                <a:ea typeface="Proxima Nova"/>
                <a:cs typeface="Proxima Nova"/>
                <a:sym typeface="Proxima Nova"/>
              </a:rPr>
              <a:t>@futureofprivacy</a:t>
            </a:r>
            <a:endParaRPr i="0" sz="2000" u="none" cap="none" strike="noStrike">
              <a:latin typeface="Proxima Nova"/>
              <a:ea typeface="Proxima Nova"/>
              <a:cs typeface="Proxima Nova"/>
              <a:sym typeface="Proxima Nova"/>
            </a:endParaRPr>
          </a:p>
          <a:p>
            <a:pPr indent="0" lvl="0" marL="63500" marR="0" rtl="0" algn="ctr">
              <a:lnSpc>
                <a:spcPct val="100000"/>
              </a:lnSpc>
              <a:spcBef>
                <a:spcPts val="0"/>
              </a:spcBef>
              <a:spcAft>
                <a:spcPts val="0"/>
              </a:spcAft>
              <a:buClr>
                <a:schemeClr val="accent1"/>
              </a:buClr>
              <a:buSzPts val="1100"/>
              <a:buFont typeface="Noto Sans Symbols"/>
              <a:buNone/>
            </a:pPr>
            <a:r>
              <a:t/>
            </a:r>
            <a:endParaRPr i="0" sz="1400" u="none" cap="none" strike="noStrike">
              <a:solidFill>
                <a:srgbClr val="0070C0"/>
              </a:solidFill>
              <a:latin typeface="Proxima Nova"/>
              <a:ea typeface="Proxima Nova"/>
              <a:cs typeface="Proxima Nova"/>
              <a:sym typeface="Proxima Nova"/>
            </a:endParaRPr>
          </a:p>
        </p:txBody>
      </p:sp>
      <p:pic>
        <p:nvPicPr>
          <p:cNvPr id="290" name="Google Shape;290;p38"/>
          <p:cNvPicPr preferRelativeResize="0"/>
          <p:nvPr/>
        </p:nvPicPr>
        <p:blipFill rotWithShape="1">
          <a:blip r:embed="rId4">
            <a:alphaModFix/>
          </a:blip>
          <a:srcRect b="0" l="0" r="0" t="0"/>
          <a:stretch/>
        </p:blipFill>
        <p:spPr>
          <a:xfrm>
            <a:off x="5039849" y="2620249"/>
            <a:ext cx="859651" cy="451816"/>
          </a:xfrm>
          <a:prstGeom prst="rect">
            <a:avLst/>
          </a:prstGeom>
          <a:noFill/>
          <a:ln>
            <a:noFill/>
          </a:ln>
        </p:spPr>
      </p:pic>
      <p:cxnSp>
        <p:nvCxnSpPr>
          <p:cNvPr id="291" name="Google Shape;291;p38"/>
          <p:cNvCxnSpPr/>
          <p:nvPr/>
        </p:nvCxnSpPr>
        <p:spPr>
          <a:xfrm>
            <a:off x="4550635" y="1686000"/>
            <a:ext cx="24600" cy="2517000"/>
          </a:xfrm>
          <a:prstGeom prst="straightConnector1">
            <a:avLst/>
          </a:prstGeom>
          <a:noFill/>
          <a:ln cap="flat" cmpd="sng" w="28575">
            <a:solidFill>
              <a:srgbClr val="30ACEC"/>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9"/>
          <p:cNvSpPr txBox="1"/>
          <p:nvPr/>
        </p:nvSpPr>
        <p:spPr>
          <a:xfrm>
            <a:off x="2246940" y="182610"/>
            <a:ext cx="4651200" cy="5067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Recommended Reading</a:t>
            </a:r>
            <a:endParaRPr sz="1100">
              <a:latin typeface="Proxima Nova"/>
              <a:ea typeface="Proxima Nova"/>
              <a:cs typeface="Proxima Nova"/>
              <a:sym typeface="Proxima Nova"/>
            </a:endParaRPr>
          </a:p>
        </p:txBody>
      </p:sp>
      <p:sp>
        <p:nvSpPr>
          <p:cNvPr id="298" name="Google Shape;298;p39"/>
          <p:cNvSpPr txBox="1"/>
          <p:nvPr/>
        </p:nvSpPr>
        <p:spPr>
          <a:xfrm>
            <a:off x="2693125" y="741075"/>
            <a:ext cx="6232500" cy="3882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Proxima Nova"/>
              <a:buChar char="●"/>
            </a:pPr>
            <a:r>
              <a:rPr lang="en" sz="1200" u="sng">
                <a:solidFill>
                  <a:schemeClr val="hlink"/>
                </a:solidFill>
                <a:latin typeface="Proxima Nova"/>
                <a:ea typeface="Proxima Nova"/>
                <a:cs typeface="Proxima Nova"/>
                <a:sym typeface="Proxima Nova"/>
                <a:hlinkClick r:id="rId3"/>
              </a:rPr>
              <a:t>Federal Preemption: A Legal Primer</a:t>
            </a:r>
            <a:r>
              <a:rPr lang="en" sz="1200">
                <a:solidFill>
                  <a:schemeClr val="dk1"/>
                </a:solidFill>
                <a:latin typeface="Proxima Nova"/>
                <a:ea typeface="Proxima Nova"/>
                <a:cs typeface="Proxima Nova"/>
                <a:sym typeface="Proxima Nova"/>
              </a:rPr>
              <a:t> (July 2019) Congressional Research Service </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Calibri"/>
              <a:buChar char="●"/>
            </a:pPr>
            <a:r>
              <a:rPr lang="en" sz="1200">
                <a:solidFill>
                  <a:schemeClr val="dk1"/>
                </a:solidFill>
                <a:latin typeface="Proxima Nova"/>
                <a:ea typeface="Proxima Nova"/>
                <a:cs typeface="Proxima Nova"/>
                <a:sym typeface="Proxima Nova"/>
              </a:rPr>
              <a:t>Peter Swire, </a:t>
            </a:r>
            <a:r>
              <a:rPr lang="en" sz="1200" u="sng">
                <a:solidFill>
                  <a:schemeClr val="hlink"/>
                </a:solidFill>
                <a:latin typeface="Proxima Nova"/>
                <a:ea typeface="Proxima Nova"/>
                <a:cs typeface="Proxima Nova"/>
                <a:sym typeface="Proxima Nova"/>
                <a:hlinkClick r:id="rId4"/>
              </a:rPr>
              <a:t>US federal privacy preemption</a:t>
            </a:r>
            <a:r>
              <a:rPr lang="en" sz="1200">
                <a:solidFill>
                  <a:schemeClr val="dk1"/>
                </a:solidFill>
                <a:latin typeface="Proxima Nova"/>
                <a:ea typeface="Proxima Nova"/>
                <a:cs typeface="Proxima Nova"/>
                <a:sym typeface="Proxima Nova"/>
              </a:rPr>
              <a:t>, part 1 &amp; 2 (IAPP) </a:t>
            </a:r>
            <a:endParaRPr sz="1200" u="sng">
              <a:solidFill>
                <a:srgbClr val="0000FF"/>
              </a:solidFill>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Paul M Schwartz, </a:t>
            </a:r>
            <a:r>
              <a:rPr i="1" lang="en" sz="1200" u="sng">
                <a:solidFill>
                  <a:schemeClr val="hlink"/>
                </a:solidFill>
                <a:latin typeface="Proxima Nova"/>
                <a:ea typeface="Proxima Nova"/>
                <a:cs typeface="Proxima Nova"/>
                <a:sym typeface="Proxima Nova"/>
                <a:hlinkClick r:id="rId5"/>
              </a:rPr>
              <a:t>Preemption and Privacy,</a:t>
            </a:r>
            <a:r>
              <a:rPr i="1" lang="en" sz="1200">
                <a:latin typeface="Proxima Nova"/>
                <a:ea typeface="Proxima Nova"/>
                <a:cs typeface="Proxima Nova"/>
                <a:sym typeface="Proxima Nova"/>
              </a:rPr>
              <a:t> </a:t>
            </a:r>
            <a:r>
              <a:rPr lang="en" sz="1200">
                <a:latin typeface="Proxima Nova"/>
                <a:ea typeface="Proxima Nova"/>
                <a:cs typeface="Proxima Nova"/>
                <a:sym typeface="Proxima Nova"/>
              </a:rPr>
              <a:t>118 Yale L.J. 902, 912 (2009) </a:t>
            </a:r>
            <a:endParaRPr sz="1200">
              <a:solidFill>
                <a:srgbClr val="0000FF"/>
              </a:solidFill>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u="sng">
                <a:solidFill>
                  <a:schemeClr val="hlink"/>
                </a:solidFill>
                <a:latin typeface="Proxima Nova"/>
                <a:ea typeface="Proxima Nova"/>
                <a:cs typeface="Proxima Nova"/>
                <a:sym typeface="Proxima Nova"/>
                <a:hlinkClick r:id="rId6"/>
              </a:rPr>
              <a:t>Compilation of State and Federal Privacy Laws</a:t>
            </a:r>
            <a:r>
              <a:rPr lang="en" sz="1200">
                <a:latin typeface="Proxima Nova"/>
                <a:ea typeface="Proxima Nova"/>
                <a:cs typeface="Proxima Nova"/>
                <a:sym typeface="Proxima Nova"/>
              </a:rPr>
              <a:t> by Robert Ellis Smith</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u="sng">
                <a:solidFill>
                  <a:schemeClr val="hlink"/>
                </a:solidFill>
                <a:latin typeface="Proxima Nova"/>
                <a:ea typeface="Proxima Nova"/>
                <a:cs typeface="Proxima Nova"/>
                <a:sym typeface="Proxima Nova"/>
                <a:hlinkClick r:id="rId7"/>
              </a:rPr>
              <a:t>U.S. Private-Sector Privacy</a:t>
            </a:r>
            <a:r>
              <a:rPr lang="en" sz="1200">
                <a:latin typeface="Proxima Nova"/>
                <a:ea typeface="Proxima Nova"/>
                <a:cs typeface="Proxima Nova"/>
                <a:sym typeface="Proxima Nova"/>
              </a:rPr>
              <a:t>, Second Edition, Peter Swire, DeBrae Kennedy-Mayo </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Joseph L. Seidel, </a:t>
            </a:r>
            <a:r>
              <a:rPr lang="en" sz="1200" u="sng">
                <a:solidFill>
                  <a:schemeClr val="hlink"/>
                </a:solidFill>
                <a:latin typeface="Proxima Nova"/>
                <a:ea typeface="Proxima Nova"/>
                <a:cs typeface="Proxima Nova"/>
                <a:sym typeface="Proxima Nova"/>
                <a:hlinkClick r:id="rId8"/>
              </a:rPr>
              <a:t>The Consumer Credit Reporting Reform Act: Information Sharing and Preemption</a:t>
            </a:r>
            <a:r>
              <a:rPr lang="en" sz="1200">
                <a:latin typeface="Proxima Nova"/>
                <a:ea typeface="Proxima Nova"/>
                <a:cs typeface="Proxima Nova"/>
                <a:sym typeface="Proxima Nova"/>
              </a:rPr>
              <a:t>, 2 N.C. Banking Inst. 79 (1998)</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Patricia L. Bellia, </a:t>
            </a:r>
            <a:r>
              <a:rPr i="1" lang="en" sz="1200" u="sng">
                <a:solidFill>
                  <a:schemeClr val="hlink"/>
                </a:solidFill>
                <a:latin typeface="Proxima Nova"/>
                <a:ea typeface="Proxima Nova"/>
                <a:cs typeface="Proxima Nova"/>
                <a:sym typeface="Proxima Nova"/>
                <a:hlinkClick r:id="rId9"/>
              </a:rPr>
              <a:t>Federalization in Information Privacy Law</a:t>
            </a:r>
            <a:r>
              <a:rPr i="1" lang="en" sz="1200">
                <a:latin typeface="Proxima Nova"/>
                <a:ea typeface="Proxima Nova"/>
                <a:cs typeface="Proxima Nova"/>
                <a:sym typeface="Proxima Nova"/>
              </a:rPr>
              <a:t>, </a:t>
            </a:r>
            <a:r>
              <a:rPr lang="en" sz="1200">
                <a:latin typeface="Proxima Nova"/>
                <a:ea typeface="Proxima Nova"/>
                <a:cs typeface="Proxima Nova"/>
                <a:sym typeface="Proxima Nova"/>
              </a:rPr>
              <a:t>118 Yale L.J. 868 (2009)</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Margot E. Kaminsky, </a:t>
            </a:r>
            <a:r>
              <a:rPr i="1" lang="en" sz="1200" u="sng">
                <a:solidFill>
                  <a:schemeClr val="hlink"/>
                </a:solidFill>
                <a:latin typeface="Proxima Nova"/>
                <a:ea typeface="Proxima Nova"/>
                <a:cs typeface="Proxima Nova"/>
                <a:sym typeface="Proxima Nova"/>
                <a:hlinkClick r:id="rId10"/>
              </a:rPr>
              <a:t>Drone Federalism: Civilian Drones and Things They Carry</a:t>
            </a:r>
            <a:r>
              <a:rPr i="1" lang="en" sz="1200">
                <a:latin typeface="Proxima Nova"/>
                <a:ea typeface="Proxima Nova"/>
                <a:cs typeface="Proxima Nova"/>
                <a:sym typeface="Proxima Nova"/>
              </a:rPr>
              <a:t>, </a:t>
            </a:r>
            <a:r>
              <a:rPr lang="en" sz="1200">
                <a:latin typeface="Proxima Nova"/>
                <a:ea typeface="Proxima Nova"/>
                <a:cs typeface="Proxima Nova"/>
                <a:sym typeface="Proxima Nova"/>
              </a:rPr>
              <a:t>4 Cal. L. Rev. Circuit 57 (2013)</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Bilyana Petkova, </a:t>
            </a:r>
            <a:r>
              <a:rPr i="1" lang="en" sz="1200" u="sng">
                <a:solidFill>
                  <a:schemeClr val="hlink"/>
                </a:solidFill>
                <a:latin typeface="Proxima Nova"/>
                <a:ea typeface="Proxima Nova"/>
                <a:cs typeface="Proxima Nova"/>
                <a:sym typeface="Proxima Nova"/>
                <a:hlinkClick r:id="rId11"/>
              </a:rPr>
              <a:t>The Safeguarding of Privacy Federalism</a:t>
            </a:r>
            <a:r>
              <a:rPr i="1" lang="en" sz="1200">
                <a:latin typeface="Proxima Nova"/>
                <a:ea typeface="Proxima Nova"/>
                <a:cs typeface="Proxima Nova"/>
                <a:sym typeface="Proxima Nova"/>
              </a:rPr>
              <a:t>, </a:t>
            </a:r>
            <a:r>
              <a:rPr lang="en" sz="1200">
                <a:latin typeface="Proxima Nova"/>
                <a:ea typeface="Proxima Nova"/>
                <a:cs typeface="Proxima Nova"/>
                <a:sym typeface="Proxima Nova"/>
              </a:rPr>
              <a:t>20 Lewis &amp; Clark L. Rev. 595 (2016)</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Ira S. Rubinstein, </a:t>
            </a:r>
            <a:r>
              <a:rPr i="1" lang="en" sz="1200" u="sng">
                <a:solidFill>
                  <a:schemeClr val="hlink"/>
                </a:solidFill>
                <a:latin typeface="Proxima Nova"/>
                <a:ea typeface="Proxima Nova"/>
                <a:cs typeface="Proxima Nova"/>
                <a:sym typeface="Proxima Nova"/>
                <a:hlinkClick r:id="rId12"/>
              </a:rPr>
              <a:t>Privacy Localism</a:t>
            </a:r>
            <a:r>
              <a:rPr i="1" lang="en" sz="1200">
                <a:latin typeface="Proxima Nova"/>
                <a:ea typeface="Proxima Nova"/>
                <a:cs typeface="Proxima Nova"/>
                <a:sym typeface="Proxima Nova"/>
              </a:rPr>
              <a:t>, </a:t>
            </a:r>
            <a:r>
              <a:rPr lang="en" sz="1200">
                <a:latin typeface="Proxima Nova"/>
                <a:ea typeface="Proxima Nova"/>
                <a:cs typeface="Proxima Nova"/>
                <a:sym typeface="Proxima Nova"/>
              </a:rPr>
              <a:t>93 Wash. L. Rev. 1961 (2018)</a:t>
            </a:r>
            <a:endParaRPr sz="1200">
              <a:latin typeface="Proxima Nova"/>
              <a:ea typeface="Proxima Nova"/>
              <a:cs typeface="Proxima Nova"/>
              <a:sym typeface="Proxima Nova"/>
            </a:endParaRPr>
          </a:p>
          <a:p>
            <a:pPr indent="-304800" lvl="0" marL="457200" rtl="0" algn="l">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For an industry perspective, see Brad Smith, Senior Vice President, Gen. Counsel, Microsoft Corp., </a:t>
            </a:r>
            <a:r>
              <a:rPr lang="en" sz="1200" u="sng">
                <a:solidFill>
                  <a:schemeClr val="hlink"/>
                </a:solidFill>
                <a:latin typeface="Proxima Nova"/>
                <a:ea typeface="Proxima Nova"/>
                <a:cs typeface="Proxima Nova"/>
                <a:sym typeface="Proxima Nova"/>
                <a:hlinkClick r:id="rId13"/>
              </a:rPr>
              <a:t>Protecting Consumers and the Marketplace: The Need for Federal Privacy Legislation </a:t>
            </a:r>
            <a:r>
              <a:rPr lang="en" sz="1200">
                <a:latin typeface="Proxima Nova"/>
                <a:ea typeface="Proxima Nova"/>
                <a:cs typeface="Proxima Nova"/>
                <a:sym typeface="Proxima Nova"/>
              </a:rPr>
              <a:t>(Nov. 2005)</a:t>
            </a:r>
            <a:endParaRPr sz="1200">
              <a:solidFill>
                <a:schemeClr val="dk1"/>
              </a:solidFill>
              <a:latin typeface="Proxima Nova"/>
              <a:ea typeface="Proxima Nova"/>
              <a:cs typeface="Proxima Nova"/>
              <a:sym typeface="Proxima Nova"/>
            </a:endParaRPr>
          </a:p>
        </p:txBody>
      </p:sp>
      <p:pic>
        <p:nvPicPr>
          <p:cNvPr id="299" name="Google Shape;299;p39"/>
          <p:cNvPicPr preferRelativeResize="0"/>
          <p:nvPr/>
        </p:nvPicPr>
        <p:blipFill rotWithShape="1">
          <a:blip r:embed="rId14">
            <a:alphaModFix/>
          </a:blip>
          <a:srcRect b="0" l="3002" r="14747" t="0"/>
          <a:stretch/>
        </p:blipFill>
        <p:spPr>
          <a:xfrm rot="-521772">
            <a:off x="153439" y="1801484"/>
            <a:ext cx="2386247" cy="2211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nvSpPr>
        <p:spPr>
          <a:xfrm>
            <a:off x="0" y="214725"/>
            <a:ext cx="9144000" cy="5055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Webinar Agenda: Preemption </a:t>
            </a:r>
            <a:endParaRPr sz="1100">
              <a:latin typeface="Proxima Nova"/>
              <a:ea typeface="Proxima Nova"/>
              <a:cs typeface="Proxima Nova"/>
              <a:sym typeface="Proxima Nova"/>
            </a:endParaRPr>
          </a:p>
        </p:txBody>
      </p:sp>
      <p:pic>
        <p:nvPicPr>
          <p:cNvPr id="106" name="Google Shape;106;p19"/>
          <p:cNvPicPr preferRelativeResize="0"/>
          <p:nvPr/>
        </p:nvPicPr>
        <p:blipFill rotWithShape="1">
          <a:blip r:embed="rId3">
            <a:alphaModFix/>
          </a:blip>
          <a:srcRect b="0" l="4912" r="6576" t="0"/>
          <a:stretch/>
        </p:blipFill>
        <p:spPr>
          <a:xfrm>
            <a:off x="8132875" y="4102372"/>
            <a:ext cx="796125" cy="899425"/>
          </a:xfrm>
          <a:prstGeom prst="rect">
            <a:avLst/>
          </a:prstGeom>
          <a:noFill/>
          <a:ln cap="flat" cmpd="sng" w="28575">
            <a:solidFill>
              <a:schemeClr val="dk2"/>
            </a:solidFill>
            <a:prstDash val="solid"/>
            <a:round/>
            <a:headEnd len="sm" w="sm" type="none"/>
            <a:tailEnd len="sm" w="sm" type="none"/>
          </a:ln>
        </p:spPr>
      </p:pic>
      <p:graphicFrame>
        <p:nvGraphicFramePr>
          <p:cNvPr id="107" name="Google Shape;107;p19"/>
          <p:cNvGraphicFramePr/>
          <p:nvPr/>
        </p:nvGraphicFramePr>
        <p:xfrm>
          <a:off x="843469" y="1167910"/>
          <a:ext cx="3000000" cy="3000000"/>
        </p:xfrm>
        <a:graphic>
          <a:graphicData uri="http://schemas.openxmlformats.org/drawingml/2006/table">
            <a:tbl>
              <a:tblPr>
                <a:noFill/>
                <a:tableStyleId>{789E38F4-632F-4C6E-8C19-BC5C068DDEC2}</a:tableStyleId>
              </a:tblPr>
              <a:tblGrid>
                <a:gridCol w="5787100"/>
                <a:gridCol w="1714100"/>
              </a:tblGrid>
              <a:tr h="381000">
                <a:tc>
                  <a:txBody>
                    <a:bodyPr/>
                    <a:lstStyle/>
                    <a:p>
                      <a:pPr indent="-317500" lvl="0" marL="457200" rtl="0" algn="l">
                        <a:lnSpc>
                          <a:spcPct val="150000"/>
                        </a:lnSpc>
                        <a:spcBef>
                          <a:spcPts val="0"/>
                        </a:spcBef>
                        <a:spcAft>
                          <a:spcPts val="0"/>
                        </a:spcAft>
                        <a:buSzPts val="1400"/>
                        <a:buAutoNum type="arabicPeriod"/>
                      </a:pPr>
                      <a:r>
                        <a:rPr lang="en"/>
                        <a:t>Federal Preemption 101 (Introduction and Taxonomy)</a:t>
                      </a:r>
                      <a:endParaRPr/>
                    </a:p>
                    <a:p>
                      <a:pPr indent="-317500" lvl="0" marL="457200" rtl="0" algn="l">
                        <a:lnSpc>
                          <a:spcPct val="150000"/>
                        </a:lnSpc>
                        <a:spcBef>
                          <a:spcPts val="0"/>
                        </a:spcBef>
                        <a:spcAft>
                          <a:spcPts val="0"/>
                        </a:spcAft>
                        <a:buSzPts val="1400"/>
                        <a:buAutoNum type="arabicPeriod"/>
                      </a:pPr>
                      <a:r>
                        <a:rPr lang="en"/>
                        <a:t>State P</a:t>
                      </a:r>
                      <a:r>
                        <a:rPr lang="en"/>
                        <a:t>rivacy Laws that might be Impacted by a Federal Law</a:t>
                      </a:r>
                      <a:endParaRPr/>
                    </a:p>
                    <a:p>
                      <a:pPr indent="-317500" lvl="0" marL="457200" rtl="0" algn="l">
                        <a:lnSpc>
                          <a:spcPct val="150000"/>
                        </a:lnSpc>
                        <a:spcBef>
                          <a:spcPts val="0"/>
                        </a:spcBef>
                        <a:spcAft>
                          <a:spcPts val="0"/>
                        </a:spcAft>
                        <a:buSzPts val="1400"/>
                        <a:buAutoNum type="arabicPeriod"/>
                      </a:pPr>
                      <a:r>
                        <a:rPr lang="en"/>
                        <a:t>Policy Arguments and Future State Laws</a:t>
                      </a:r>
                      <a:endParaRPr/>
                    </a:p>
                    <a:p>
                      <a:pPr indent="-317500" lvl="0" marL="457200" rtl="0" algn="l">
                        <a:lnSpc>
                          <a:spcPct val="150000"/>
                        </a:lnSpc>
                        <a:spcBef>
                          <a:spcPts val="0"/>
                        </a:spcBef>
                        <a:spcAft>
                          <a:spcPts val="0"/>
                        </a:spcAft>
                        <a:buSzPts val="1400"/>
                        <a:buAutoNum type="arabicPeriod"/>
                      </a:pPr>
                      <a:r>
                        <a:rPr lang="en"/>
                        <a:t>Discussion: Building Towards Consensus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Q&amp;A (20 minutes)</a:t>
                      </a:r>
                      <a:endParaRPr b="1"/>
                    </a:p>
                    <a:p>
                      <a:pPr indent="0" lvl="0" marL="0" rtl="0" algn="l">
                        <a:spcBef>
                          <a:spcPts val="0"/>
                        </a:spcBef>
                        <a:spcAft>
                          <a:spcPts val="0"/>
                        </a:spcAft>
                        <a:buNone/>
                      </a:pPr>
                      <a:r>
                        <a:rPr i="1" lang="en"/>
                        <a:t>&amp; </a:t>
                      </a:r>
                      <a:r>
                        <a:rPr i="1" lang="en"/>
                        <a:t>Recommended Readings</a:t>
                      </a:r>
                      <a:endParaRPr i="1"/>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50000"/>
                        </a:lnSpc>
                        <a:spcBef>
                          <a:spcPts val="0"/>
                        </a:spcBef>
                        <a:spcAft>
                          <a:spcPts val="0"/>
                        </a:spcAft>
                        <a:buNone/>
                      </a:pPr>
                      <a:r>
                        <a:rPr lang="en"/>
                        <a:t>Polly Sanderson</a:t>
                      </a:r>
                      <a:endParaRPr/>
                    </a:p>
                    <a:p>
                      <a:pPr indent="0" lvl="0" marL="0" rtl="0" algn="l">
                        <a:lnSpc>
                          <a:spcPct val="150000"/>
                        </a:lnSpc>
                        <a:spcBef>
                          <a:spcPts val="0"/>
                        </a:spcBef>
                        <a:spcAft>
                          <a:spcPts val="0"/>
                        </a:spcAft>
                        <a:buNone/>
                      </a:pPr>
                      <a:r>
                        <a:rPr lang="en"/>
                        <a:t>Professor Swire</a:t>
                      </a:r>
                      <a:endParaRPr/>
                    </a:p>
                    <a:p>
                      <a:pPr indent="0" lvl="0" marL="0" rtl="0" algn="l">
                        <a:lnSpc>
                          <a:spcPct val="150000"/>
                        </a:lnSpc>
                        <a:spcBef>
                          <a:spcPts val="0"/>
                        </a:spcBef>
                        <a:spcAft>
                          <a:spcPts val="0"/>
                        </a:spcAft>
                        <a:buNone/>
                      </a:pPr>
                      <a:r>
                        <a:rPr lang="en"/>
                        <a:t>Stacey Gray</a:t>
                      </a:r>
                      <a:endParaRPr/>
                    </a:p>
                    <a:p>
                      <a:pPr indent="0" lvl="0" marL="0" rtl="0" algn="l">
                        <a:lnSpc>
                          <a:spcPct val="150000"/>
                        </a:lnSpc>
                        <a:spcBef>
                          <a:spcPts val="0"/>
                        </a:spcBef>
                        <a:spcAft>
                          <a:spcPts val="0"/>
                        </a:spcAft>
                        <a:buNone/>
                      </a:pPr>
                      <a:r>
                        <a:rPr lang="en"/>
                        <a:t>Professor Swire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Q&amp;A: All</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nvSpPr>
        <p:spPr>
          <a:xfrm>
            <a:off x="143175" y="110550"/>
            <a:ext cx="9000900" cy="7038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Preemption</a:t>
            </a:r>
            <a:endParaRPr sz="1100">
              <a:latin typeface="Proxima Nova"/>
              <a:ea typeface="Proxima Nova"/>
              <a:cs typeface="Proxima Nova"/>
              <a:sym typeface="Proxima Nova"/>
            </a:endParaRPr>
          </a:p>
        </p:txBody>
      </p:sp>
      <p:pic>
        <p:nvPicPr>
          <p:cNvPr id="114" name="Google Shape;114;p20"/>
          <p:cNvPicPr preferRelativeResize="0"/>
          <p:nvPr/>
        </p:nvPicPr>
        <p:blipFill>
          <a:blip r:embed="rId3">
            <a:alphaModFix/>
          </a:blip>
          <a:stretch>
            <a:fillRect/>
          </a:stretch>
        </p:blipFill>
        <p:spPr>
          <a:xfrm>
            <a:off x="1681900" y="1164061"/>
            <a:ext cx="6211600" cy="2815387"/>
          </a:xfrm>
          <a:prstGeom prst="rect">
            <a:avLst/>
          </a:prstGeom>
          <a:noFill/>
          <a:ln>
            <a:noFill/>
          </a:ln>
        </p:spPr>
      </p:pic>
      <p:pic>
        <p:nvPicPr>
          <p:cNvPr id="115" name="Google Shape;115;p20"/>
          <p:cNvPicPr preferRelativeResize="0"/>
          <p:nvPr/>
        </p:nvPicPr>
        <p:blipFill rotWithShape="1">
          <a:blip r:embed="rId4">
            <a:alphaModFix/>
          </a:blip>
          <a:srcRect b="19152" l="0" r="0" t="0"/>
          <a:stretch/>
        </p:blipFill>
        <p:spPr>
          <a:xfrm>
            <a:off x="8120703" y="4077232"/>
            <a:ext cx="837589" cy="9462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nvSpPr>
        <p:spPr>
          <a:xfrm>
            <a:off x="75" y="110550"/>
            <a:ext cx="9144000" cy="7038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What is preemption?</a:t>
            </a:r>
            <a:endParaRPr sz="1100">
              <a:latin typeface="Proxima Nova"/>
              <a:ea typeface="Proxima Nova"/>
              <a:cs typeface="Proxima Nova"/>
              <a:sym typeface="Proxima Nova"/>
            </a:endParaRPr>
          </a:p>
        </p:txBody>
      </p:sp>
      <p:sp>
        <p:nvSpPr>
          <p:cNvPr id="122" name="Google Shape;122;p21"/>
          <p:cNvSpPr txBox="1"/>
          <p:nvPr/>
        </p:nvSpPr>
        <p:spPr>
          <a:xfrm>
            <a:off x="2101943" y="1145250"/>
            <a:ext cx="5099400" cy="22038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b="1" lang="en" u="sng">
                <a:solidFill>
                  <a:srgbClr val="666666"/>
                </a:solidFill>
                <a:latin typeface="Proxima Nova"/>
                <a:ea typeface="Proxima Nova"/>
                <a:cs typeface="Proxima Nova"/>
                <a:sym typeface="Proxima Nova"/>
              </a:rPr>
              <a:t>Supremacy Clause</a:t>
            </a:r>
            <a:r>
              <a:rPr b="1" lang="en">
                <a:solidFill>
                  <a:srgbClr val="666666"/>
                </a:solidFill>
                <a:latin typeface="Proxima Nova"/>
                <a:ea typeface="Proxima Nova"/>
                <a:cs typeface="Proxima Nova"/>
                <a:sym typeface="Proxima Nova"/>
              </a:rPr>
              <a:t> </a:t>
            </a:r>
            <a:endParaRPr b="1">
              <a:solidFill>
                <a:srgbClr val="666666"/>
              </a:solidFill>
              <a:latin typeface="Proxima Nova"/>
              <a:ea typeface="Proxima Nova"/>
              <a:cs typeface="Proxima Nova"/>
              <a:sym typeface="Proxima Nova"/>
            </a:endParaRPr>
          </a:p>
          <a:p>
            <a:pPr indent="0" lvl="0" marL="0" rtl="0" algn="l">
              <a:spcBef>
                <a:spcPts val="800"/>
              </a:spcBef>
              <a:spcAft>
                <a:spcPts val="0"/>
              </a:spcAft>
              <a:buNone/>
            </a:pPr>
            <a:r>
              <a:t/>
            </a:r>
            <a:endParaRPr b="1">
              <a:solidFill>
                <a:srgbClr val="666666"/>
              </a:solidFill>
              <a:latin typeface="Proxima Nova"/>
              <a:ea typeface="Proxima Nova"/>
              <a:cs typeface="Proxima Nova"/>
              <a:sym typeface="Proxima Nova"/>
            </a:endParaRPr>
          </a:p>
          <a:p>
            <a:pPr indent="0" lvl="0" marL="0" rtl="0" algn="l">
              <a:spcBef>
                <a:spcPts val="800"/>
              </a:spcBef>
              <a:spcAft>
                <a:spcPts val="0"/>
              </a:spcAft>
              <a:buNone/>
            </a:pPr>
            <a:r>
              <a:rPr lang="en">
                <a:solidFill>
                  <a:srgbClr val="666666"/>
                </a:solidFill>
                <a:highlight>
                  <a:srgbClr val="FFFFFF"/>
                </a:highlight>
                <a:latin typeface="Proxima Nova"/>
                <a:ea typeface="Proxima Nova"/>
                <a:cs typeface="Proxima Nova"/>
                <a:sym typeface="Proxima Nova"/>
              </a:rPr>
              <a:t>This Constitution, and the laws of the United States which shall be made in pursuance thereof; and all treaties made, or which shall be made, under the authority of the United States, shall be the </a:t>
            </a:r>
            <a:r>
              <a:rPr b="1" lang="en">
                <a:solidFill>
                  <a:srgbClr val="666666"/>
                </a:solidFill>
                <a:highlight>
                  <a:srgbClr val="FFFFFF"/>
                </a:highlight>
                <a:latin typeface="Proxima Nova"/>
                <a:ea typeface="Proxima Nova"/>
                <a:cs typeface="Proxima Nova"/>
                <a:sym typeface="Proxima Nova"/>
              </a:rPr>
              <a:t>supreme law of the land</a:t>
            </a:r>
            <a:r>
              <a:rPr lang="en">
                <a:solidFill>
                  <a:srgbClr val="666666"/>
                </a:solidFill>
                <a:highlight>
                  <a:srgbClr val="FFFFFF"/>
                </a:highlight>
                <a:latin typeface="Proxima Nova"/>
                <a:ea typeface="Proxima Nova"/>
                <a:cs typeface="Proxima Nova"/>
                <a:sym typeface="Proxima Nova"/>
              </a:rPr>
              <a:t>; and the judges in every state shall be bound thereby, </a:t>
            </a:r>
            <a:r>
              <a:rPr b="1" lang="en">
                <a:solidFill>
                  <a:srgbClr val="666666"/>
                </a:solidFill>
                <a:highlight>
                  <a:srgbClr val="FFFFFF"/>
                </a:highlight>
                <a:latin typeface="Proxima Nova"/>
                <a:ea typeface="Proxima Nova"/>
                <a:cs typeface="Proxima Nova"/>
                <a:sym typeface="Proxima Nova"/>
              </a:rPr>
              <a:t>anything in the Constitution or laws of any State to the contrary notwithstanding</a:t>
            </a:r>
            <a:r>
              <a:rPr lang="en">
                <a:solidFill>
                  <a:srgbClr val="666666"/>
                </a:solidFill>
                <a:highlight>
                  <a:srgbClr val="FFFFFF"/>
                </a:highlight>
                <a:latin typeface="Proxima Nova"/>
                <a:ea typeface="Proxima Nova"/>
                <a:cs typeface="Proxima Nova"/>
                <a:sym typeface="Proxima Nova"/>
              </a:rPr>
              <a:t>.</a:t>
            </a:r>
            <a:endParaRPr>
              <a:solidFill>
                <a:srgbClr val="666666"/>
              </a:solidFill>
              <a:highlight>
                <a:srgbClr val="FFFFFF"/>
              </a:highlight>
              <a:latin typeface="Proxima Nova"/>
              <a:ea typeface="Proxima Nova"/>
              <a:cs typeface="Proxima Nova"/>
              <a:sym typeface="Proxima Nova"/>
            </a:endParaRPr>
          </a:p>
          <a:p>
            <a:pPr indent="0" lvl="0" marL="0" rtl="0" algn="l">
              <a:spcBef>
                <a:spcPts val="800"/>
              </a:spcBef>
              <a:spcAft>
                <a:spcPts val="0"/>
              </a:spcAft>
              <a:buNone/>
            </a:pPr>
            <a:r>
              <a:t/>
            </a:r>
            <a:endParaRPr>
              <a:solidFill>
                <a:srgbClr val="666666"/>
              </a:solidFill>
              <a:highlight>
                <a:srgbClr val="FFFFFF"/>
              </a:highlight>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b="1" lang="en">
                <a:solidFill>
                  <a:srgbClr val="666666"/>
                </a:solidFill>
                <a:latin typeface="Proxima Nova"/>
                <a:ea typeface="Proxima Nova"/>
                <a:cs typeface="Proxima Nova"/>
                <a:sym typeface="Proxima Nova"/>
              </a:rPr>
              <a:t>(Article VI, Clause 2, United States Constitution)</a:t>
            </a:r>
            <a:endParaRPr>
              <a:solidFill>
                <a:srgbClr val="666666"/>
              </a:solidFill>
              <a:highlight>
                <a:srgbClr val="FFFFFF"/>
              </a:highlight>
              <a:latin typeface="Proxima Nova"/>
              <a:ea typeface="Proxima Nova"/>
              <a:cs typeface="Proxima Nova"/>
              <a:sym typeface="Proxima Nova"/>
            </a:endParaRPr>
          </a:p>
        </p:txBody>
      </p:sp>
      <p:sp>
        <p:nvSpPr>
          <p:cNvPr id="123" name="Google Shape;123;p21"/>
          <p:cNvSpPr/>
          <p:nvPr/>
        </p:nvSpPr>
        <p:spPr>
          <a:xfrm>
            <a:off x="1841179" y="1154117"/>
            <a:ext cx="5504100" cy="3051000"/>
          </a:xfrm>
          <a:prstGeom prst="rect">
            <a:avLst/>
          </a:pr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1"/>
          <p:cNvPicPr preferRelativeResize="0"/>
          <p:nvPr/>
        </p:nvPicPr>
        <p:blipFill rotWithShape="1">
          <a:blip r:embed="rId3">
            <a:alphaModFix/>
          </a:blip>
          <a:srcRect b="19152" l="0" r="0" t="0"/>
          <a:stretch/>
        </p:blipFill>
        <p:spPr>
          <a:xfrm>
            <a:off x="8120703" y="4077232"/>
            <a:ext cx="837589" cy="9462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nvSpPr>
        <p:spPr>
          <a:xfrm>
            <a:off x="0" y="52075"/>
            <a:ext cx="9144000" cy="5955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Basic Taxonomy</a:t>
            </a:r>
            <a:endParaRPr sz="1100">
              <a:latin typeface="Proxima Nova"/>
              <a:ea typeface="Proxima Nova"/>
              <a:cs typeface="Proxima Nova"/>
              <a:sym typeface="Proxima Nova"/>
            </a:endParaRPr>
          </a:p>
        </p:txBody>
      </p:sp>
      <p:sp>
        <p:nvSpPr>
          <p:cNvPr id="131" name="Google Shape;131;p22"/>
          <p:cNvSpPr txBox="1"/>
          <p:nvPr/>
        </p:nvSpPr>
        <p:spPr>
          <a:xfrm>
            <a:off x="6576800" y="1205488"/>
            <a:ext cx="2433000" cy="106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70C0"/>
              </a:buClr>
              <a:buSzPts val="1200"/>
              <a:buFont typeface="Proxima Nova"/>
              <a:buChar char="●"/>
            </a:pPr>
            <a:r>
              <a:rPr lang="en" sz="1200">
                <a:solidFill>
                  <a:srgbClr val="0070C0"/>
                </a:solidFill>
                <a:latin typeface="Proxima Nova"/>
                <a:ea typeface="Proxima Nova"/>
                <a:cs typeface="Proxima Nova"/>
                <a:sym typeface="Proxima Nova"/>
              </a:rPr>
              <a:t>Increasingly strong presumption </a:t>
            </a:r>
            <a:r>
              <a:rPr i="1" lang="en" sz="1200">
                <a:solidFill>
                  <a:srgbClr val="0070C0"/>
                </a:solidFill>
                <a:latin typeface="Proxima Nova"/>
                <a:ea typeface="Proxima Nova"/>
                <a:cs typeface="Proxima Nova"/>
                <a:sym typeface="Proxima Nova"/>
              </a:rPr>
              <a:t>against</a:t>
            </a:r>
            <a:r>
              <a:rPr lang="en" sz="1200">
                <a:solidFill>
                  <a:srgbClr val="0070C0"/>
                </a:solidFill>
                <a:latin typeface="Proxima Nova"/>
                <a:ea typeface="Proxima Nova"/>
                <a:cs typeface="Proxima Nova"/>
                <a:sym typeface="Proxima Nova"/>
              </a:rPr>
              <a:t> preemption if a bill is silent</a:t>
            </a:r>
            <a:endParaRPr sz="1200">
              <a:solidFill>
                <a:srgbClr val="0070C0"/>
              </a:solidFill>
              <a:latin typeface="Proxima Nova"/>
              <a:ea typeface="Proxima Nova"/>
              <a:cs typeface="Proxima Nova"/>
              <a:sym typeface="Proxima Nova"/>
            </a:endParaRPr>
          </a:p>
          <a:p>
            <a:pPr indent="-304800" lvl="0" marL="457200" rtl="0" algn="l">
              <a:spcBef>
                <a:spcPts val="0"/>
              </a:spcBef>
              <a:spcAft>
                <a:spcPts val="0"/>
              </a:spcAft>
              <a:buClr>
                <a:srgbClr val="0070C0"/>
              </a:buClr>
              <a:buSzPts val="1200"/>
              <a:buFont typeface="Proxima Nova"/>
              <a:buChar char="●"/>
            </a:pPr>
            <a:r>
              <a:rPr lang="en" sz="1200">
                <a:solidFill>
                  <a:srgbClr val="0070C0"/>
                </a:solidFill>
                <a:latin typeface="Proxima Nova"/>
                <a:ea typeface="Proxima Nova"/>
                <a:cs typeface="Proxima Nova"/>
                <a:sym typeface="Proxima Nova"/>
              </a:rPr>
              <a:t>Congressional intent is the “ultimate touchstone”</a:t>
            </a:r>
            <a:endParaRPr sz="1200">
              <a:solidFill>
                <a:srgbClr val="0070C0"/>
              </a:solidFill>
              <a:latin typeface="Proxima Nova"/>
              <a:ea typeface="Proxima Nova"/>
              <a:cs typeface="Proxima Nova"/>
              <a:sym typeface="Proxima Nova"/>
            </a:endParaRPr>
          </a:p>
        </p:txBody>
      </p:sp>
      <p:sp>
        <p:nvSpPr>
          <p:cNvPr id="132" name="Google Shape;132;p22"/>
          <p:cNvSpPr txBox="1"/>
          <p:nvPr/>
        </p:nvSpPr>
        <p:spPr>
          <a:xfrm>
            <a:off x="197550" y="2259200"/>
            <a:ext cx="1872900" cy="10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70C0"/>
                </a:solidFill>
                <a:latin typeface="Proxima Nova"/>
                <a:ea typeface="Proxima Nova"/>
                <a:cs typeface="Proxima Nova"/>
                <a:sym typeface="Proxima Nova"/>
              </a:rPr>
              <a:t>May be accompanied by “savings clauses” and other mechanisms to preserve existing or future state laws </a:t>
            </a:r>
            <a:endParaRPr sz="1200">
              <a:solidFill>
                <a:srgbClr val="0070C0"/>
              </a:solidFill>
              <a:latin typeface="Proxima Nova"/>
              <a:ea typeface="Proxima Nova"/>
              <a:cs typeface="Proxima Nova"/>
              <a:sym typeface="Proxima Nova"/>
            </a:endParaRPr>
          </a:p>
        </p:txBody>
      </p:sp>
      <p:sp>
        <p:nvSpPr>
          <p:cNvPr id="133" name="Google Shape;133;p22"/>
          <p:cNvSpPr txBox="1"/>
          <p:nvPr/>
        </p:nvSpPr>
        <p:spPr>
          <a:xfrm>
            <a:off x="2378250" y="2951123"/>
            <a:ext cx="2043000" cy="10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74EA7"/>
                </a:solidFill>
                <a:latin typeface="Calibri"/>
                <a:ea typeface="Calibri"/>
                <a:cs typeface="Calibri"/>
                <a:sym typeface="Calibri"/>
              </a:rPr>
              <a:t>Examples:</a:t>
            </a:r>
            <a:endParaRPr sz="1000">
              <a:solidFill>
                <a:srgbClr val="674EA7"/>
              </a:solidFill>
              <a:latin typeface="Calibri"/>
              <a:ea typeface="Calibri"/>
              <a:cs typeface="Calibri"/>
              <a:sym typeface="Calibri"/>
            </a:endParaRPr>
          </a:p>
          <a:p>
            <a:pPr indent="-177800" lvl="0" marL="228600" rtl="0" algn="l">
              <a:spcBef>
                <a:spcPts val="0"/>
              </a:spcBef>
              <a:spcAft>
                <a:spcPts val="0"/>
              </a:spcAft>
              <a:buClr>
                <a:srgbClr val="674EA7"/>
              </a:buClr>
              <a:buSzPts val="1000"/>
              <a:buFont typeface="Calibri"/>
              <a:buChar char="●"/>
            </a:pPr>
            <a:r>
              <a:rPr lang="en" sz="1000">
                <a:solidFill>
                  <a:srgbClr val="674EA7"/>
                </a:solidFill>
                <a:latin typeface="Calibri"/>
                <a:ea typeface="Calibri"/>
                <a:cs typeface="Calibri"/>
                <a:sym typeface="Calibri"/>
              </a:rPr>
              <a:t>Immigration</a:t>
            </a:r>
            <a:r>
              <a:rPr lang="en" sz="1000">
                <a:solidFill>
                  <a:srgbClr val="674EA7"/>
                </a:solidFill>
                <a:latin typeface="Calibri"/>
                <a:ea typeface="Calibri"/>
                <a:cs typeface="Calibri"/>
                <a:sym typeface="Calibri"/>
              </a:rPr>
              <a:t>;</a:t>
            </a:r>
            <a:endParaRPr sz="1000">
              <a:solidFill>
                <a:srgbClr val="674EA7"/>
              </a:solidFill>
              <a:latin typeface="Calibri"/>
              <a:ea typeface="Calibri"/>
              <a:cs typeface="Calibri"/>
              <a:sym typeface="Calibri"/>
            </a:endParaRPr>
          </a:p>
          <a:p>
            <a:pPr indent="-177800" lvl="0" marL="228600" rtl="0" algn="l">
              <a:spcBef>
                <a:spcPts val="0"/>
              </a:spcBef>
              <a:spcAft>
                <a:spcPts val="0"/>
              </a:spcAft>
              <a:buClr>
                <a:srgbClr val="674EA7"/>
              </a:buClr>
              <a:buSzPts val="1000"/>
              <a:buFont typeface="Calibri"/>
              <a:buChar char="●"/>
            </a:pPr>
            <a:r>
              <a:rPr lang="en" sz="1000">
                <a:solidFill>
                  <a:srgbClr val="674EA7"/>
                </a:solidFill>
                <a:latin typeface="Calibri"/>
                <a:ea typeface="Calibri"/>
                <a:cs typeface="Calibri"/>
                <a:sym typeface="Calibri"/>
              </a:rPr>
              <a:t>Nuclear safety; </a:t>
            </a:r>
            <a:endParaRPr sz="1000">
              <a:solidFill>
                <a:srgbClr val="674EA7"/>
              </a:solidFill>
              <a:latin typeface="Calibri"/>
              <a:ea typeface="Calibri"/>
              <a:cs typeface="Calibri"/>
              <a:sym typeface="Calibri"/>
            </a:endParaRPr>
          </a:p>
          <a:p>
            <a:pPr indent="-177800" lvl="0" marL="228600" rtl="0" algn="l">
              <a:spcBef>
                <a:spcPts val="0"/>
              </a:spcBef>
              <a:spcAft>
                <a:spcPts val="0"/>
              </a:spcAft>
              <a:buClr>
                <a:srgbClr val="674EA7"/>
              </a:buClr>
              <a:buSzPts val="1000"/>
              <a:buFont typeface="Calibri"/>
              <a:buChar char="●"/>
            </a:pPr>
            <a:r>
              <a:rPr lang="en" sz="1000">
                <a:solidFill>
                  <a:srgbClr val="674EA7"/>
                </a:solidFill>
                <a:latin typeface="Calibri"/>
                <a:ea typeface="Calibri"/>
                <a:cs typeface="Calibri"/>
                <a:sym typeface="Calibri"/>
              </a:rPr>
              <a:t>Locomotive equipment</a:t>
            </a:r>
            <a:endParaRPr sz="1000">
              <a:solidFill>
                <a:srgbClr val="674EA7"/>
              </a:solidFill>
              <a:latin typeface="Calibri"/>
              <a:ea typeface="Calibri"/>
              <a:cs typeface="Calibri"/>
              <a:sym typeface="Calibri"/>
            </a:endParaRPr>
          </a:p>
        </p:txBody>
      </p:sp>
      <p:cxnSp>
        <p:nvCxnSpPr>
          <p:cNvPr id="134" name="Google Shape;134;p22"/>
          <p:cNvCxnSpPr/>
          <p:nvPr/>
        </p:nvCxnSpPr>
        <p:spPr>
          <a:xfrm flipH="1" rot="10800000">
            <a:off x="5608488" y="1728950"/>
            <a:ext cx="734700" cy="79200"/>
          </a:xfrm>
          <a:prstGeom prst="straightConnector1">
            <a:avLst/>
          </a:prstGeom>
          <a:noFill/>
          <a:ln cap="flat" cmpd="sng" w="9525">
            <a:solidFill>
              <a:srgbClr val="0000FF"/>
            </a:solidFill>
            <a:prstDash val="solid"/>
            <a:round/>
            <a:headEnd len="med" w="med" type="none"/>
            <a:tailEnd len="med" w="med" type="triangle"/>
          </a:ln>
        </p:spPr>
      </p:cxnSp>
      <p:cxnSp>
        <p:nvCxnSpPr>
          <p:cNvPr id="135" name="Google Shape;135;p22"/>
          <p:cNvCxnSpPr>
            <a:endCxn id="132" idx="0"/>
          </p:cNvCxnSpPr>
          <p:nvPr/>
        </p:nvCxnSpPr>
        <p:spPr>
          <a:xfrm flipH="1">
            <a:off x="1134000" y="2095400"/>
            <a:ext cx="495300" cy="163800"/>
          </a:xfrm>
          <a:prstGeom prst="straightConnector1">
            <a:avLst/>
          </a:prstGeom>
          <a:noFill/>
          <a:ln cap="flat" cmpd="sng" w="9525">
            <a:solidFill>
              <a:srgbClr val="0000FF"/>
            </a:solidFill>
            <a:prstDash val="solid"/>
            <a:round/>
            <a:headEnd len="med" w="med" type="none"/>
            <a:tailEnd len="med" w="med" type="triangle"/>
          </a:ln>
        </p:spPr>
      </p:cxnSp>
      <p:sp>
        <p:nvSpPr>
          <p:cNvPr id="136" name="Google Shape;136;p22"/>
          <p:cNvSpPr txBox="1"/>
          <p:nvPr/>
        </p:nvSpPr>
        <p:spPr>
          <a:xfrm>
            <a:off x="1087525" y="4380200"/>
            <a:ext cx="21522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70C0"/>
                </a:solidFill>
                <a:latin typeface="Proxima Nova"/>
                <a:ea typeface="Proxima Nova"/>
                <a:cs typeface="Proxima Nova"/>
                <a:sym typeface="Proxima Nova"/>
              </a:rPr>
              <a:t>Source: CRS Report (2019)</a:t>
            </a:r>
            <a:endParaRPr sz="1200">
              <a:solidFill>
                <a:srgbClr val="0070C0"/>
              </a:solidFill>
              <a:latin typeface="Proxima Nova"/>
              <a:ea typeface="Proxima Nova"/>
              <a:cs typeface="Proxima Nova"/>
              <a:sym typeface="Proxima Nova"/>
            </a:endParaRPr>
          </a:p>
        </p:txBody>
      </p:sp>
      <p:sp>
        <p:nvSpPr>
          <p:cNvPr id="137" name="Google Shape;137;p22"/>
          <p:cNvSpPr txBox="1"/>
          <p:nvPr/>
        </p:nvSpPr>
        <p:spPr>
          <a:xfrm>
            <a:off x="4248515" y="3732311"/>
            <a:ext cx="14961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74EA7"/>
                </a:solidFill>
                <a:latin typeface="Calibri"/>
                <a:ea typeface="Calibri"/>
                <a:cs typeface="Calibri"/>
                <a:sym typeface="Calibri"/>
              </a:rPr>
              <a:t>Example:</a:t>
            </a:r>
            <a:endParaRPr sz="1000">
              <a:solidFill>
                <a:srgbClr val="674EA7"/>
              </a:solidFill>
              <a:latin typeface="Calibri"/>
              <a:ea typeface="Calibri"/>
              <a:cs typeface="Calibri"/>
              <a:sym typeface="Calibri"/>
            </a:endParaRPr>
          </a:p>
          <a:p>
            <a:pPr indent="-177800" lvl="0" marL="285750" rtl="0" algn="l">
              <a:spcBef>
                <a:spcPts val="0"/>
              </a:spcBef>
              <a:spcAft>
                <a:spcPts val="0"/>
              </a:spcAft>
              <a:buClr>
                <a:srgbClr val="674EA7"/>
              </a:buClr>
              <a:buSzPts val="1000"/>
              <a:buFont typeface="Calibri"/>
              <a:buChar char="●"/>
            </a:pPr>
            <a:r>
              <a:rPr lang="en" sz="1000">
                <a:solidFill>
                  <a:srgbClr val="674EA7"/>
                </a:solidFill>
                <a:latin typeface="Calibri"/>
                <a:ea typeface="Calibri"/>
                <a:cs typeface="Calibri"/>
                <a:sym typeface="Calibri"/>
              </a:rPr>
              <a:t>Generic drug labeling</a:t>
            </a:r>
            <a:endParaRPr sz="1000">
              <a:solidFill>
                <a:srgbClr val="674EA7"/>
              </a:solidFill>
              <a:latin typeface="Calibri"/>
              <a:ea typeface="Calibri"/>
              <a:cs typeface="Calibri"/>
              <a:sym typeface="Calibri"/>
            </a:endParaRPr>
          </a:p>
        </p:txBody>
      </p:sp>
      <p:grpSp>
        <p:nvGrpSpPr>
          <p:cNvPr id="138" name="Google Shape;138;p22"/>
          <p:cNvGrpSpPr/>
          <p:nvPr/>
        </p:nvGrpSpPr>
        <p:grpSpPr>
          <a:xfrm>
            <a:off x="1874102" y="942425"/>
            <a:ext cx="5661883" cy="2745200"/>
            <a:chOff x="1874102" y="942425"/>
            <a:chExt cx="5661883" cy="2745200"/>
          </a:xfrm>
        </p:grpSpPr>
        <p:sp>
          <p:nvSpPr>
            <p:cNvPr id="139" name="Google Shape;139;p22"/>
            <p:cNvSpPr txBox="1"/>
            <p:nvPr/>
          </p:nvSpPr>
          <p:spPr>
            <a:xfrm>
              <a:off x="1874102" y="1722085"/>
              <a:ext cx="1608000" cy="4173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Express</a:t>
              </a:r>
              <a:endParaRPr>
                <a:latin typeface="Proxima Nova"/>
                <a:ea typeface="Proxima Nova"/>
                <a:cs typeface="Proxima Nova"/>
                <a:sym typeface="Proxima Nova"/>
              </a:endParaRPr>
            </a:p>
          </p:txBody>
        </p:sp>
        <p:sp>
          <p:nvSpPr>
            <p:cNvPr id="140" name="Google Shape;140;p22"/>
            <p:cNvSpPr txBox="1"/>
            <p:nvPr/>
          </p:nvSpPr>
          <p:spPr>
            <a:xfrm>
              <a:off x="2442389" y="2502011"/>
              <a:ext cx="1608000" cy="4173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Field</a:t>
              </a:r>
              <a:endParaRPr>
                <a:latin typeface="Proxima Nova"/>
                <a:ea typeface="Proxima Nova"/>
                <a:cs typeface="Proxima Nova"/>
                <a:sym typeface="Proxima Nova"/>
              </a:endParaRPr>
            </a:p>
          </p:txBody>
        </p:sp>
        <p:sp>
          <p:nvSpPr>
            <p:cNvPr id="141" name="Google Shape;141;p22"/>
            <p:cNvSpPr txBox="1"/>
            <p:nvPr/>
          </p:nvSpPr>
          <p:spPr>
            <a:xfrm>
              <a:off x="4248519" y="3270325"/>
              <a:ext cx="1393800" cy="4173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Impossibility</a:t>
              </a:r>
              <a:endParaRPr>
                <a:latin typeface="Proxima Nova"/>
                <a:ea typeface="Proxima Nova"/>
                <a:cs typeface="Proxima Nova"/>
                <a:sym typeface="Proxima Nova"/>
              </a:endParaRPr>
            </a:p>
          </p:txBody>
        </p:sp>
        <p:sp>
          <p:nvSpPr>
            <p:cNvPr id="142" name="Google Shape;142;p22"/>
            <p:cNvSpPr txBox="1"/>
            <p:nvPr/>
          </p:nvSpPr>
          <p:spPr>
            <a:xfrm>
              <a:off x="6142185" y="3270325"/>
              <a:ext cx="1393800" cy="4173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Obstacle</a:t>
              </a:r>
              <a:endParaRPr>
                <a:latin typeface="Proxima Nova"/>
                <a:ea typeface="Proxima Nova"/>
                <a:cs typeface="Proxima Nova"/>
                <a:sym typeface="Proxima Nova"/>
              </a:endParaRPr>
            </a:p>
          </p:txBody>
        </p:sp>
        <p:grpSp>
          <p:nvGrpSpPr>
            <p:cNvPr id="143" name="Google Shape;143;p22"/>
            <p:cNvGrpSpPr/>
            <p:nvPr/>
          </p:nvGrpSpPr>
          <p:grpSpPr>
            <a:xfrm>
              <a:off x="2679751" y="1291875"/>
              <a:ext cx="1891800" cy="401750"/>
              <a:chOff x="2670350" y="987075"/>
              <a:chExt cx="1891800" cy="401750"/>
            </a:xfrm>
          </p:grpSpPr>
          <p:sp>
            <p:nvSpPr>
              <p:cNvPr id="144" name="Google Shape;144;p22"/>
              <p:cNvSpPr/>
              <p:nvPr/>
            </p:nvSpPr>
            <p:spPr>
              <a:xfrm rot="5400000">
                <a:off x="3532250" y="358925"/>
                <a:ext cx="168000" cy="18918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 name="Google Shape;145;p22"/>
              <p:cNvCxnSpPr/>
              <p:nvPr/>
            </p:nvCxnSpPr>
            <p:spPr>
              <a:xfrm>
                <a:off x="3614600" y="987075"/>
                <a:ext cx="3300" cy="235800"/>
              </a:xfrm>
              <a:prstGeom prst="straightConnector1">
                <a:avLst/>
              </a:prstGeom>
              <a:noFill/>
              <a:ln cap="flat" cmpd="sng" w="9525">
                <a:solidFill>
                  <a:schemeClr val="dk2"/>
                </a:solidFill>
                <a:prstDash val="solid"/>
                <a:round/>
                <a:headEnd len="med" w="med" type="none"/>
                <a:tailEnd len="med" w="med" type="none"/>
              </a:ln>
            </p:spPr>
          </p:cxnSp>
        </p:grpSp>
        <p:grpSp>
          <p:nvGrpSpPr>
            <p:cNvPr id="146" name="Google Shape;146;p22"/>
            <p:cNvGrpSpPr/>
            <p:nvPr/>
          </p:nvGrpSpPr>
          <p:grpSpPr>
            <a:xfrm>
              <a:off x="3239879" y="2068425"/>
              <a:ext cx="2638683" cy="401750"/>
              <a:chOff x="2670350" y="987075"/>
              <a:chExt cx="1891800" cy="401750"/>
            </a:xfrm>
          </p:grpSpPr>
          <p:sp>
            <p:nvSpPr>
              <p:cNvPr id="147" name="Google Shape;147;p22"/>
              <p:cNvSpPr/>
              <p:nvPr/>
            </p:nvSpPr>
            <p:spPr>
              <a:xfrm rot="5400000">
                <a:off x="3532250" y="358925"/>
                <a:ext cx="168000" cy="18918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22"/>
              <p:cNvCxnSpPr/>
              <p:nvPr/>
            </p:nvCxnSpPr>
            <p:spPr>
              <a:xfrm>
                <a:off x="3614600" y="987075"/>
                <a:ext cx="3300" cy="235800"/>
              </a:xfrm>
              <a:prstGeom prst="straightConnector1">
                <a:avLst/>
              </a:prstGeom>
              <a:noFill/>
              <a:ln cap="flat" cmpd="sng" w="9525">
                <a:solidFill>
                  <a:schemeClr val="dk2"/>
                </a:solidFill>
                <a:prstDash val="solid"/>
                <a:round/>
                <a:headEnd len="med" w="med" type="none"/>
                <a:tailEnd len="med" w="med" type="none"/>
              </a:ln>
            </p:spPr>
          </p:cxnSp>
        </p:grpSp>
        <p:grpSp>
          <p:nvGrpSpPr>
            <p:cNvPr id="149" name="Google Shape;149;p22"/>
            <p:cNvGrpSpPr/>
            <p:nvPr/>
          </p:nvGrpSpPr>
          <p:grpSpPr>
            <a:xfrm>
              <a:off x="4939981" y="2823903"/>
              <a:ext cx="1891800" cy="401750"/>
              <a:chOff x="2670350" y="987075"/>
              <a:chExt cx="1891800" cy="401750"/>
            </a:xfrm>
          </p:grpSpPr>
          <p:sp>
            <p:nvSpPr>
              <p:cNvPr id="150" name="Google Shape;150;p22"/>
              <p:cNvSpPr/>
              <p:nvPr/>
            </p:nvSpPr>
            <p:spPr>
              <a:xfrm rot="5400000">
                <a:off x="3532250" y="358925"/>
                <a:ext cx="168000" cy="18918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22"/>
              <p:cNvCxnSpPr/>
              <p:nvPr/>
            </p:nvCxnSpPr>
            <p:spPr>
              <a:xfrm>
                <a:off x="3614600" y="987075"/>
                <a:ext cx="3300" cy="235800"/>
              </a:xfrm>
              <a:prstGeom prst="straightConnector1">
                <a:avLst/>
              </a:prstGeom>
              <a:noFill/>
              <a:ln cap="flat" cmpd="sng" w="9525">
                <a:solidFill>
                  <a:schemeClr val="dk2"/>
                </a:solidFill>
                <a:prstDash val="solid"/>
                <a:round/>
                <a:headEnd len="med" w="med" type="none"/>
                <a:tailEnd len="med" w="med" type="none"/>
              </a:ln>
            </p:spPr>
          </p:cxnSp>
        </p:grpSp>
        <p:sp>
          <p:nvSpPr>
            <p:cNvPr id="152" name="Google Shape;152;p22"/>
            <p:cNvSpPr txBox="1"/>
            <p:nvPr/>
          </p:nvSpPr>
          <p:spPr>
            <a:xfrm>
              <a:off x="2530651" y="942425"/>
              <a:ext cx="2190000" cy="417300"/>
            </a:xfrm>
            <a:prstGeom prst="rect">
              <a:avLst/>
            </a:prstGeom>
            <a:solidFill>
              <a:srgbClr val="B7B7B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Federal Preemption</a:t>
              </a:r>
              <a:endParaRPr b="1">
                <a:latin typeface="Proxima Nova"/>
                <a:ea typeface="Proxima Nova"/>
                <a:cs typeface="Proxima Nova"/>
                <a:sym typeface="Proxima Nova"/>
              </a:endParaRPr>
            </a:p>
          </p:txBody>
        </p:sp>
        <p:sp>
          <p:nvSpPr>
            <p:cNvPr id="153" name="Google Shape;153;p22"/>
            <p:cNvSpPr txBox="1"/>
            <p:nvPr/>
          </p:nvSpPr>
          <p:spPr>
            <a:xfrm>
              <a:off x="3766901" y="1722085"/>
              <a:ext cx="1608000" cy="417300"/>
            </a:xfrm>
            <a:prstGeom prst="rect">
              <a:avLst/>
            </a:prstGeom>
            <a:solidFill>
              <a:srgbClr val="CC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Implied</a:t>
              </a:r>
              <a:endParaRPr>
                <a:latin typeface="Proxima Nova"/>
                <a:ea typeface="Proxima Nova"/>
                <a:cs typeface="Proxima Nova"/>
                <a:sym typeface="Proxima Nova"/>
              </a:endParaRPr>
            </a:p>
          </p:txBody>
        </p:sp>
        <p:sp>
          <p:nvSpPr>
            <p:cNvPr id="154" name="Google Shape;154;p22"/>
            <p:cNvSpPr txBox="1"/>
            <p:nvPr/>
          </p:nvSpPr>
          <p:spPr>
            <a:xfrm>
              <a:off x="5083504" y="2502011"/>
              <a:ext cx="1608000" cy="4173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Conflict</a:t>
              </a:r>
              <a:endParaRPr>
                <a:latin typeface="Proxima Nova"/>
                <a:ea typeface="Proxima Nova"/>
                <a:cs typeface="Proxima Nova"/>
                <a:sym typeface="Proxima Nova"/>
              </a:endParaRPr>
            </a:p>
          </p:txBody>
        </p:sp>
      </p:grpSp>
      <p:pic>
        <p:nvPicPr>
          <p:cNvPr id="155" name="Google Shape;155;p22"/>
          <p:cNvPicPr preferRelativeResize="0"/>
          <p:nvPr/>
        </p:nvPicPr>
        <p:blipFill rotWithShape="1">
          <a:blip r:embed="rId3">
            <a:alphaModFix/>
          </a:blip>
          <a:srcRect b="19152" l="0" r="0" t="0"/>
          <a:stretch/>
        </p:blipFill>
        <p:spPr>
          <a:xfrm>
            <a:off x="8120703" y="4077232"/>
            <a:ext cx="837589" cy="946250"/>
          </a:xfrm>
          <a:prstGeom prst="rect">
            <a:avLst/>
          </a:prstGeom>
          <a:noFill/>
          <a:ln cap="flat" cmpd="sng" w="28575">
            <a:solidFill>
              <a:schemeClr val="dk2"/>
            </a:solidFill>
            <a:prstDash val="solid"/>
            <a:round/>
            <a:headEnd len="sm" w="sm" type="none"/>
            <a:tailEnd len="sm" w="sm" type="none"/>
          </a:ln>
        </p:spPr>
      </p:pic>
      <p:sp>
        <p:nvSpPr>
          <p:cNvPr id="156" name="Google Shape;156;p22"/>
          <p:cNvSpPr txBox="1"/>
          <p:nvPr/>
        </p:nvSpPr>
        <p:spPr>
          <a:xfrm>
            <a:off x="6147175" y="3732300"/>
            <a:ext cx="2043000" cy="14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74EA7"/>
                </a:solidFill>
                <a:latin typeface="Calibri"/>
                <a:ea typeface="Calibri"/>
                <a:cs typeface="Calibri"/>
                <a:sym typeface="Calibri"/>
              </a:rPr>
              <a:t>Example:</a:t>
            </a:r>
            <a:endParaRPr sz="1000">
              <a:solidFill>
                <a:srgbClr val="674EA7"/>
              </a:solidFill>
              <a:latin typeface="Calibri"/>
              <a:ea typeface="Calibri"/>
              <a:cs typeface="Calibri"/>
              <a:sym typeface="Calibri"/>
            </a:endParaRPr>
          </a:p>
          <a:p>
            <a:pPr indent="-177800" lvl="0" marL="285750" rtl="0" algn="l">
              <a:spcBef>
                <a:spcPts val="0"/>
              </a:spcBef>
              <a:spcAft>
                <a:spcPts val="0"/>
              </a:spcAft>
              <a:buClr>
                <a:srgbClr val="674EA7"/>
              </a:buClr>
              <a:buSzPts val="1000"/>
              <a:buFont typeface="Calibri"/>
              <a:buChar char="●"/>
            </a:pPr>
            <a:r>
              <a:rPr lang="en" sz="1000">
                <a:solidFill>
                  <a:srgbClr val="674EA7"/>
                </a:solidFill>
                <a:latin typeface="Calibri"/>
                <a:ea typeface="Calibri"/>
                <a:cs typeface="Calibri"/>
                <a:sym typeface="Calibri"/>
              </a:rPr>
              <a:t>Blocking federal civil rights goals (e.g. procedural barriers  to bringing 1983 claims in state court)</a:t>
            </a:r>
            <a:endParaRPr sz="1000">
              <a:solidFill>
                <a:srgbClr val="674EA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nvSpPr>
        <p:spPr>
          <a:xfrm>
            <a:off x="667075" y="86450"/>
            <a:ext cx="7995000" cy="6462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Existing federal privacy laws</a:t>
            </a:r>
            <a:endParaRPr>
              <a:solidFill>
                <a:srgbClr val="999999"/>
              </a:solidFill>
              <a:latin typeface="Proxima Nova"/>
              <a:ea typeface="Proxima Nova"/>
              <a:cs typeface="Proxima Nova"/>
              <a:sym typeface="Proxima Nova"/>
            </a:endParaRPr>
          </a:p>
        </p:txBody>
      </p:sp>
      <p:sp>
        <p:nvSpPr>
          <p:cNvPr id="163" name="Google Shape;163;p23"/>
          <p:cNvSpPr txBox="1"/>
          <p:nvPr/>
        </p:nvSpPr>
        <p:spPr>
          <a:xfrm>
            <a:off x="275075" y="644225"/>
            <a:ext cx="4079100" cy="4192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800"/>
              </a:spcBef>
              <a:spcAft>
                <a:spcPts val="0"/>
              </a:spcAft>
              <a:buNone/>
            </a:pPr>
            <a:r>
              <a:rPr b="1" lang="en" sz="1700">
                <a:solidFill>
                  <a:srgbClr val="7F7F7F"/>
                </a:solidFill>
                <a:latin typeface="Proxima Nova"/>
                <a:ea typeface="Proxima Nova"/>
                <a:cs typeface="Proxima Nova"/>
                <a:sym typeface="Proxima Nova"/>
              </a:rPr>
              <a:t>Regulatory floors (non-preemptive)</a:t>
            </a:r>
            <a:endParaRPr b="1" sz="1700">
              <a:solidFill>
                <a:srgbClr val="7F7F7F"/>
              </a:solidFill>
              <a:latin typeface="Proxima Nova"/>
              <a:ea typeface="Proxima Nova"/>
              <a:cs typeface="Proxima Nova"/>
              <a:sym typeface="Proxima Nova"/>
            </a:endParaRPr>
          </a:p>
          <a:p>
            <a:pPr indent="0" lvl="0" marL="457200" marR="0" rtl="0" algn="l">
              <a:lnSpc>
                <a:spcPct val="100000"/>
              </a:lnSpc>
              <a:spcBef>
                <a:spcPts val="800"/>
              </a:spcBef>
              <a:spcAft>
                <a:spcPts val="0"/>
              </a:spcAft>
              <a:buNone/>
            </a:pPr>
            <a:r>
              <a:rPr lang="en">
                <a:solidFill>
                  <a:srgbClr val="7F7F7F"/>
                </a:solidFill>
                <a:latin typeface="Proxima Nova"/>
                <a:ea typeface="Proxima Nova"/>
                <a:cs typeface="Proxima Nova"/>
                <a:sym typeface="Proxima Nova"/>
              </a:rPr>
              <a:t>Health Insurance Portability and Accountability Act (HIPAA)</a:t>
            </a:r>
            <a:endParaRPr>
              <a:solidFill>
                <a:srgbClr val="7F7F7F"/>
              </a:solidFill>
              <a:latin typeface="Proxima Nova"/>
              <a:ea typeface="Proxima Nova"/>
              <a:cs typeface="Proxima Nova"/>
              <a:sym typeface="Proxima Nova"/>
            </a:endParaRPr>
          </a:p>
          <a:p>
            <a:pPr indent="0" lvl="0" marL="457200" marR="0" rtl="0" algn="l">
              <a:lnSpc>
                <a:spcPct val="100000"/>
              </a:lnSpc>
              <a:spcBef>
                <a:spcPts val="800"/>
              </a:spcBef>
              <a:spcAft>
                <a:spcPts val="0"/>
              </a:spcAft>
              <a:buNone/>
            </a:pPr>
            <a:r>
              <a:rPr lang="en">
                <a:solidFill>
                  <a:srgbClr val="7F7F7F"/>
                </a:solidFill>
                <a:latin typeface="Proxima Nova"/>
                <a:ea typeface="Proxima Nova"/>
                <a:cs typeface="Proxima Nova"/>
                <a:sym typeface="Proxima Nova"/>
              </a:rPr>
              <a:t>Gramm-Leach-Bliley Act (GLBA)</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Video Privacy Protection Act (VPPA)</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Driver’s Licence Privacy Protection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Electronic Communications Privacy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The Right to Financial Privacy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The Cable Communications Privacy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Employee Polygraph Protection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Telephone Consumer Protection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Fraud Prevention Act (Do Not Call)</a:t>
            </a:r>
            <a:endParaRPr>
              <a:solidFill>
                <a:srgbClr val="7F7F7F"/>
              </a:solidFill>
              <a:latin typeface="Proxima Nova"/>
              <a:ea typeface="Proxima Nova"/>
              <a:cs typeface="Proxima Nova"/>
              <a:sym typeface="Proxima Nova"/>
            </a:endParaRPr>
          </a:p>
          <a:p>
            <a:pPr indent="0" lvl="0" marL="0" marR="0" rtl="0" algn="r">
              <a:lnSpc>
                <a:spcPct val="100000"/>
              </a:lnSpc>
              <a:spcBef>
                <a:spcPts val="800"/>
              </a:spcBef>
              <a:spcAft>
                <a:spcPts val="0"/>
              </a:spcAft>
              <a:buClr>
                <a:schemeClr val="accent1"/>
              </a:buClr>
              <a:buSzPts val="1200"/>
              <a:buFont typeface="Noto Sans Symbols"/>
              <a:buNone/>
            </a:pPr>
            <a:r>
              <a:t/>
            </a:r>
            <a:endParaRPr i="0" sz="1500" u="none" cap="none" strike="noStrike">
              <a:solidFill>
                <a:srgbClr val="7F7F7F"/>
              </a:solidFill>
              <a:latin typeface="Proxima Nova"/>
              <a:ea typeface="Proxima Nova"/>
              <a:cs typeface="Proxima Nova"/>
              <a:sym typeface="Proxima Nova"/>
            </a:endParaRPr>
          </a:p>
        </p:txBody>
      </p:sp>
      <p:sp>
        <p:nvSpPr>
          <p:cNvPr id="164" name="Google Shape;164;p23"/>
          <p:cNvSpPr txBox="1"/>
          <p:nvPr/>
        </p:nvSpPr>
        <p:spPr>
          <a:xfrm>
            <a:off x="4498500" y="656450"/>
            <a:ext cx="4459800" cy="26010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b="1" lang="en" sz="1700">
                <a:solidFill>
                  <a:srgbClr val="7F7F7F"/>
                </a:solidFill>
                <a:latin typeface="Proxima Nova"/>
                <a:ea typeface="Proxima Nova"/>
                <a:cs typeface="Proxima Nova"/>
                <a:sym typeface="Proxima Nova"/>
              </a:rPr>
              <a:t>Express preemption provisions:</a:t>
            </a:r>
            <a:endParaRPr b="1" sz="1700">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Children’s Online Privacy Protection Act (COPPA)</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CAN-SPAM Act </a:t>
            </a:r>
            <a:endParaRPr>
              <a:solidFill>
                <a:srgbClr val="7F7F7F"/>
              </a:solidFill>
              <a:latin typeface="Proxima Nova"/>
              <a:ea typeface="Proxima Nova"/>
              <a:cs typeface="Proxima Nova"/>
              <a:sym typeface="Proxima Nova"/>
            </a:endParaRPr>
          </a:p>
          <a:p>
            <a:pPr indent="0" lvl="0" marL="457200" rtl="0" algn="l">
              <a:spcBef>
                <a:spcPts val="800"/>
              </a:spcBef>
              <a:spcAft>
                <a:spcPts val="0"/>
              </a:spcAft>
              <a:buNone/>
            </a:pPr>
            <a:r>
              <a:rPr lang="en">
                <a:solidFill>
                  <a:srgbClr val="7F7F7F"/>
                </a:solidFill>
                <a:latin typeface="Proxima Nova"/>
                <a:ea typeface="Proxima Nova"/>
                <a:cs typeface="Proxima Nova"/>
                <a:sym typeface="Proxima Nova"/>
              </a:rPr>
              <a:t>Fair Credit Reporting Act (FCRA): </a:t>
            </a:r>
            <a:r>
              <a:rPr b="1" lang="en">
                <a:solidFill>
                  <a:srgbClr val="7F7F7F"/>
                </a:solidFill>
                <a:latin typeface="Proxima Nova"/>
                <a:ea typeface="Proxima Nova"/>
                <a:cs typeface="Proxima Nova"/>
                <a:sym typeface="Proxima Nova"/>
              </a:rPr>
              <a:t>beyond “floors” and “ceilings”: “subject matter” vs “required conduct” preemption </a:t>
            </a:r>
            <a:endParaRPr b="1">
              <a:solidFill>
                <a:srgbClr val="7F7F7F"/>
              </a:solidFill>
              <a:latin typeface="Proxima Nova"/>
              <a:ea typeface="Proxima Nova"/>
              <a:cs typeface="Proxima Nova"/>
              <a:sym typeface="Proxima Nova"/>
            </a:endParaRPr>
          </a:p>
          <a:p>
            <a:pPr indent="0" lvl="0" marL="0" rtl="0" algn="l">
              <a:spcBef>
                <a:spcPts val="800"/>
              </a:spcBef>
              <a:spcAft>
                <a:spcPts val="0"/>
              </a:spcAft>
              <a:buNone/>
            </a:pPr>
            <a:r>
              <a:t/>
            </a:r>
            <a:endParaRPr b="1">
              <a:solidFill>
                <a:srgbClr val="7F7F7F"/>
              </a:solidFill>
              <a:latin typeface="Proxima Nova"/>
              <a:ea typeface="Proxima Nova"/>
              <a:cs typeface="Proxima Nova"/>
              <a:sym typeface="Proxima Nova"/>
            </a:endParaRPr>
          </a:p>
          <a:p>
            <a:pPr indent="0" lvl="0" marL="0" rtl="0" algn="l">
              <a:spcBef>
                <a:spcPts val="800"/>
              </a:spcBef>
              <a:spcAft>
                <a:spcPts val="0"/>
              </a:spcAft>
              <a:buNone/>
            </a:pPr>
            <a:r>
              <a:t/>
            </a:r>
            <a:endParaRPr b="1">
              <a:solidFill>
                <a:srgbClr val="7F7F7F"/>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t/>
            </a:r>
            <a:endParaRPr sz="1700">
              <a:solidFill>
                <a:srgbClr val="7F7F7F"/>
              </a:solidFill>
              <a:latin typeface="Proxima Nova"/>
              <a:ea typeface="Proxima Nova"/>
              <a:cs typeface="Proxima Nova"/>
              <a:sym typeface="Proxima Nova"/>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65" name="Google Shape;165;p23"/>
          <p:cNvPicPr preferRelativeResize="0"/>
          <p:nvPr/>
        </p:nvPicPr>
        <p:blipFill rotWithShape="1">
          <a:blip r:embed="rId3">
            <a:alphaModFix/>
          </a:blip>
          <a:srcRect b="19152" l="0" r="0" t="0"/>
          <a:stretch/>
        </p:blipFill>
        <p:spPr>
          <a:xfrm>
            <a:off x="8120703" y="4077232"/>
            <a:ext cx="837589" cy="9462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nvSpPr>
        <p:spPr>
          <a:xfrm>
            <a:off x="77850" y="108500"/>
            <a:ext cx="8981400" cy="668700"/>
          </a:xfrm>
          <a:prstGeom prst="rect">
            <a:avLst/>
          </a:prstGeom>
          <a:noFill/>
          <a:ln>
            <a:noFill/>
          </a:ln>
        </p:spPr>
        <p:txBody>
          <a:bodyPr anchorCtr="0" anchor="b" bIns="68575" lIns="68575" spcFirstLastPara="1" rIns="68575" wrap="square" tIns="68575">
            <a:noAutofit/>
          </a:bodyPr>
          <a:lstStyle/>
          <a:p>
            <a:pPr indent="0" lvl="0" marL="0" marR="0" rtl="0" algn="ctr">
              <a:lnSpc>
                <a:spcPct val="100000"/>
              </a:lnSpc>
              <a:spcBef>
                <a:spcPts val="0"/>
              </a:spcBef>
              <a:spcAft>
                <a:spcPts val="0"/>
              </a:spcAft>
              <a:buClr>
                <a:schemeClr val="accent1"/>
              </a:buClr>
              <a:buSzPts val="3200"/>
              <a:buFont typeface="Trebuchet MS"/>
              <a:buNone/>
            </a:pPr>
            <a:r>
              <a:rPr b="1" lang="en" sz="3200">
                <a:solidFill>
                  <a:srgbClr val="00B0F0"/>
                </a:solidFill>
                <a:latin typeface="Proxima Nova"/>
                <a:ea typeface="Proxima Nova"/>
                <a:cs typeface="Proxima Nova"/>
                <a:sym typeface="Proxima Nova"/>
              </a:rPr>
              <a:t>Legislative Drafting</a:t>
            </a:r>
            <a:endParaRPr sz="1100">
              <a:latin typeface="Proxima Nova"/>
              <a:ea typeface="Proxima Nova"/>
              <a:cs typeface="Proxima Nova"/>
              <a:sym typeface="Proxima Nova"/>
            </a:endParaRPr>
          </a:p>
        </p:txBody>
      </p:sp>
      <p:sp>
        <p:nvSpPr>
          <p:cNvPr id="172" name="Google Shape;172;p24"/>
          <p:cNvSpPr txBox="1"/>
          <p:nvPr/>
        </p:nvSpPr>
        <p:spPr>
          <a:xfrm>
            <a:off x="586650" y="871050"/>
            <a:ext cx="3781500" cy="3711000"/>
          </a:xfrm>
          <a:prstGeom prst="rect">
            <a:avLst/>
          </a:prstGeom>
          <a:noFill/>
          <a:ln>
            <a:noFill/>
          </a:ln>
        </p:spPr>
        <p:txBody>
          <a:bodyPr anchorCtr="0" anchor="t" bIns="68575" lIns="68575" spcFirstLastPara="1" rIns="68575" wrap="square" tIns="68575">
            <a:noAutofit/>
          </a:bodyPr>
          <a:lstStyle/>
          <a:p>
            <a:pPr indent="-254000" lvl="0" marL="254000" rtl="0" algn="l">
              <a:spcBef>
                <a:spcPts val="800"/>
              </a:spcBef>
              <a:spcAft>
                <a:spcPts val="0"/>
              </a:spcAft>
              <a:buClr>
                <a:schemeClr val="accent1"/>
              </a:buClr>
              <a:buSzPts val="1400"/>
              <a:buFont typeface="Proxima Nova"/>
              <a:buChar char="●"/>
            </a:pPr>
            <a:r>
              <a:rPr b="1" lang="en" sz="1700">
                <a:solidFill>
                  <a:srgbClr val="7F7F7F"/>
                </a:solidFill>
                <a:latin typeface="Proxima Nova"/>
                <a:ea typeface="Proxima Nova"/>
                <a:cs typeface="Proxima Nova"/>
                <a:sym typeface="Proxima Nova"/>
              </a:rPr>
              <a:t>“Related to”</a:t>
            </a:r>
            <a:r>
              <a:rPr lang="en" sz="1700">
                <a:solidFill>
                  <a:srgbClr val="7F7F7F"/>
                </a:solidFill>
                <a:latin typeface="Proxima Nova"/>
                <a:ea typeface="Proxima Nova"/>
                <a:cs typeface="Proxima Nova"/>
                <a:sym typeface="Proxima Nova"/>
              </a:rPr>
              <a:t> </a:t>
            </a:r>
            <a:r>
              <a:rPr i="1" lang="en" sz="1700">
                <a:solidFill>
                  <a:srgbClr val="7F7F7F"/>
                </a:solidFill>
                <a:latin typeface="Proxima Nova"/>
                <a:ea typeface="Proxima Nova"/>
                <a:cs typeface="Proxima Nova"/>
                <a:sym typeface="Proxima Nova"/>
              </a:rPr>
              <a:t>(most expansive) - ERISA, FAA Authorization</a:t>
            </a:r>
            <a:endParaRPr i="1" sz="1700">
              <a:solidFill>
                <a:srgbClr val="7F7F7F"/>
              </a:solidFill>
              <a:latin typeface="Proxima Nova"/>
              <a:ea typeface="Proxima Nova"/>
              <a:cs typeface="Proxima Nova"/>
              <a:sym typeface="Proxima Nova"/>
            </a:endParaRPr>
          </a:p>
          <a:p>
            <a:pPr indent="-254000" lvl="0" marL="254000" rtl="0" algn="l">
              <a:spcBef>
                <a:spcPts val="800"/>
              </a:spcBef>
              <a:spcAft>
                <a:spcPts val="0"/>
              </a:spcAft>
              <a:buClr>
                <a:schemeClr val="accent1"/>
              </a:buClr>
              <a:buSzPts val="1400"/>
              <a:buFont typeface="Proxima Nova"/>
              <a:buChar char="●"/>
            </a:pPr>
            <a:r>
              <a:rPr b="1" lang="en" sz="1700">
                <a:solidFill>
                  <a:srgbClr val="7F7F7F"/>
                </a:solidFill>
                <a:latin typeface="Proxima Nova"/>
                <a:ea typeface="Proxima Nova"/>
                <a:cs typeface="Proxima Nova"/>
                <a:sym typeface="Proxima Nova"/>
              </a:rPr>
              <a:t>“Covering”</a:t>
            </a:r>
            <a:r>
              <a:rPr i="1" lang="en" sz="1700">
                <a:solidFill>
                  <a:srgbClr val="7F7F7F"/>
                </a:solidFill>
                <a:latin typeface="Proxima Nova"/>
                <a:ea typeface="Proxima Nova"/>
                <a:cs typeface="Proxima Nova"/>
                <a:sym typeface="Proxima Nova"/>
              </a:rPr>
              <a:t> (narrower)</a:t>
            </a:r>
            <a:endParaRPr i="1" sz="1700">
              <a:solidFill>
                <a:srgbClr val="7F7F7F"/>
              </a:solidFill>
              <a:latin typeface="Proxima Nova"/>
              <a:ea typeface="Proxima Nova"/>
              <a:cs typeface="Proxima Nova"/>
              <a:sym typeface="Proxima Nova"/>
            </a:endParaRPr>
          </a:p>
          <a:p>
            <a:pPr indent="-254000" lvl="0" marL="254000" rtl="0" algn="l">
              <a:spcBef>
                <a:spcPts val="800"/>
              </a:spcBef>
              <a:spcAft>
                <a:spcPts val="0"/>
              </a:spcAft>
              <a:buClr>
                <a:schemeClr val="accent1"/>
              </a:buClr>
              <a:buSzPts val="1400"/>
              <a:buFont typeface="Proxima Nova"/>
              <a:buChar char="●"/>
            </a:pPr>
            <a:r>
              <a:rPr b="1" lang="en" sz="1700">
                <a:solidFill>
                  <a:srgbClr val="7F7F7F"/>
                </a:solidFill>
                <a:latin typeface="Proxima Nova"/>
                <a:ea typeface="Proxima Nova"/>
                <a:cs typeface="Proxima Nova"/>
                <a:sym typeface="Proxima Nova"/>
              </a:rPr>
              <a:t>“In addition to, or different than”</a:t>
            </a:r>
            <a:endParaRPr b="1" sz="1700">
              <a:solidFill>
                <a:srgbClr val="7F7F7F"/>
              </a:solidFill>
              <a:latin typeface="Proxima Nova"/>
              <a:ea typeface="Proxima Nova"/>
              <a:cs typeface="Proxima Nova"/>
              <a:sym typeface="Proxima Nova"/>
            </a:endParaRPr>
          </a:p>
          <a:p>
            <a:pPr indent="-254000" lvl="0" marL="254000" rtl="0" algn="l">
              <a:spcBef>
                <a:spcPts val="800"/>
              </a:spcBef>
              <a:spcAft>
                <a:spcPts val="0"/>
              </a:spcAft>
              <a:buClr>
                <a:schemeClr val="accent1"/>
              </a:buClr>
              <a:buSzPts val="1400"/>
              <a:buFont typeface="Proxima Nova"/>
              <a:buChar char="●"/>
            </a:pPr>
            <a:r>
              <a:rPr b="1" lang="en" sz="1700">
                <a:solidFill>
                  <a:srgbClr val="7F7F7F"/>
                </a:solidFill>
                <a:latin typeface="Proxima Nova"/>
                <a:ea typeface="Proxima Nova"/>
                <a:cs typeface="Proxima Nova"/>
                <a:sym typeface="Proxima Nova"/>
              </a:rPr>
              <a:t>“Requirements,” “laws,” “regulations,” and/or “standards”</a:t>
            </a:r>
            <a:r>
              <a:rPr lang="en" sz="1700">
                <a:solidFill>
                  <a:srgbClr val="7F7F7F"/>
                </a:solidFill>
                <a:latin typeface="Proxima Nova"/>
                <a:ea typeface="Proxima Nova"/>
                <a:cs typeface="Proxima Nova"/>
                <a:sym typeface="Proxima Nova"/>
              </a:rPr>
              <a:t> </a:t>
            </a:r>
            <a:endParaRPr sz="1700">
              <a:solidFill>
                <a:srgbClr val="7F7F7F"/>
              </a:solidFill>
              <a:latin typeface="Proxima Nova"/>
              <a:ea typeface="Proxima Nova"/>
              <a:cs typeface="Proxima Nova"/>
              <a:sym typeface="Proxima Nova"/>
            </a:endParaRPr>
          </a:p>
          <a:p>
            <a:pPr indent="-273050" lvl="0" marL="254000" rtl="0" algn="l">
              <a:spcBef>
                <a:spcPts val="800"/>
              </a:spcBef>
              <a:spcAft>
                <a:spcPts val="0"/>
              </a:spcAft>
              <a:buClr>
                <a:srgbClr val="7F7F7F"/>
              </a:buClr>
              <a:buSzPts val="1700"/>
              <a:buFont typeface="Proxima Nova"/>
              <a:buChar char="●"/>
            </a:pPr>
            <a:r>
              <a:rPr lang="en" sz="1700">
                <a:solidFill>
                  <a:srgbClr val="7F7F7F"/>
                </a:solidFill>
                <a:latin typeface="Proxima Nova"/>
                <a:ea typeface="Proxima Nova"/>
                <a:cs typeface="Proxima Nova"/>
                <a:sym typeface="Proxima Nova"/>
              </a:rPr>
              <a:t>Savings Clauses:</a:t>
            </a:r>
            <a:endParaRPr sz="1700">
              <a:solidFill>
                <a:srgbClr val="7F7F7F"/>
              </a:solidFill>
              <a:latin typeface="Proxima Nova"/>
              <a:ea typeface="Proxima Nova"/>
              <a:cs typeface="Proxima Nova"/>
              <a:sym typeface="Proxima Nova"/>
            </a:endParaRPr>
          </a:p>
          <a:p>
            <a:pPr indent="-336550" lvl="1" marL="914400" rtl="0" algn="l">
              <a:spcBef>
                <a:spcPts val="800"/>
              </a:spcBef>
              <a:spcAft>
                <a:spcPts val="0"/>
              </a:spcAft>
              <a:buClr>
                <a:srgbClr val="7F7F7F"/>
              </a:buClr>
              <a:buSzPts val="1700"/>
              <a:buFont typeface="Proxima Nova"/>
              <a:buChar char="○"/>
            </a:pPr>
            <a:r>
              <a:rPr lang="en" sz="1700">
                <a:solidFill>
                  <a:srgbClr val="7F7F7F"/>
                </a:solidFill>
                <a:latin typeface="Proxima Nova"/>
                <a:ea typeface="Proxima Nova"/>
                <a:cs typeface="Proxima Nova"/>
                <a:sym typeface="Proxima Nova"/>
              </a:rPr>
              <a:t>Anti-preemption</a:t>
            </a:r>
            <a:endParaRPr sz="1700">
              <a:solidFill>
                <a:srgbClr val="7F7F7F"/>
              </a:solidFill>
              <a:latin typeface="Proxima Nova"/>
              <a:ea typeface="Proxima Nova"/>
              <a:cs typeface="Proxima Nova"/>
              <a:sym typeface="Proxima Nova"/>
            </a:endParaRPr>
          </a:p>
          <a:p>
            <a:pPr indent="-336550" lvl="1" marL="914400" rtl="0" algn="l">
              <a:spcBef>
                <a:spcPts val="800"/>
              </a:spcBef>
              <a:spcAft>
                <a:spcPts val="0"/>
              </a:spcAft>
              <a:buClr>
                <a:srgbClr val="7F7F7F"/>
              </a:buClr>
              <a:buSzPts val="1700"/>
              <a:buFont typeface="Proxima Nova"/>
              <a:buChar char="○"/>
            </a:pPr>
            <a:r>
              <a:rPr lang="en" sz="1700">
                <a:solidFill>
                  <a:srgbClr val="7F7F7F"/>
                </a:solidFill>
                <a:latin typeface="Proxima Nova"/>
                <a:ea typeface="Proxima Nova"/>
                <a:cs typeface="Proxima Nova"/>
                <a:sym typeface="Proxima Nova"/>
              </a:rPr>
              <a:t>Compliance</a:t>
            </a:r>
            <a:endParaRPr sz="1700">
              <a:solidFill>
                <a:srgbClr val="7F7F7F"/>
              </a:solidFill>
              <a:latin typeface="Proxima Nova"/>
              <a:ea typeface="Proxima Nova"/>
              <a:cs typeface="Proxima Nova"/>
              <a:sym typeface="Proxima Nova"/>
            </a:endParaRPr>
          </a:p>
          <a:p>
            <a:pPr indent="-336550" lvl="1" marL="914400" rtl="0" algn="l">
              <a:spcBef>
                <a:spcPts val="800"/>
              </a:spcBef>
              <a:spcAft>
                <a:spcPts val="0"/>
              </a:spcAft>
              <a:buClr>
                <a:srgbClr val="7F7F7F"/>
              </a:buClr>
              <a:buSzPts val="1700"/>
              <a:buFont typeface="Proxima Nova"/>
              <a:buChar char="○"/>
            </a:pPr>
            <a:r>
              <a:rPr lang="en" sz="1700">
                <a:solidFill>
                  <a:srgbClr val="7F7F7F"/>
                </a:solidFill>
                <a:latin typeface="Proxima Nova"/>
                <a:ea typeface="Proxima Nova"/>
                <a:cs typeface="Proxima Nova"/>
                <a:sym typeface="Proxima Nova"/>
              </a:rPr>
              <a:t>Remedies</a:t>
            </a:r>
            <a:endParaRPr sz="1700">
              <a:solidFill>
                <a:srgbClr val="7F7F7F"/>
              </a:solidFill>
              <a:latin typeface="Proxima Nova"/>
              <a:ea typeface="Proxima Nova"/>
              <a:cs typeface="Proxima Nova"/>
              <a:sym typeface="Proxima Nova"/>
            </a:endParaRPr>
          </a:p>
          <a:p>
            <a:pPr indent="0" lvl="0" marL="0" marR="0" rtl="0" algn="l">
              <a:lnSpc>
                <a:spcPct val="100000"/>
              </a:lnSpc>
              <a:spcBef>
                <a:spcPts val="800"/>
              </a:spcBef>
              <a:spcAft>
                <a:spcPts val="0"/>
              </a:spcAft>
              <a:buNone/>
            </a:pPr>
            <a:r>
              <a:t/>
            </a:r>
            <a:endParaRPr sz="1700">
              <a:solidFill>
                <a:srgbClr val="7F7F7F"/>
              </a:solidFill>
              <a:latin typeface="Proxima Nova"/>
              <a:ea typeface="Proxima Nova"/>
              <a:cs typeface="Proxima Nova"/>
              <a:sym typeface="Proxima Nova"/>
            </a:endParaRPr>
          </a:p>
          <a:p>
            <a:pPr indent="0" lvl="0" marL="0" marR="0" rtl="0" algn="l">
              <a:lnSpc>
                <a:spcPct val="100000"/>
              </a:lnSpc>
              <a:spcBef>
                <a:spcPts val="800"/>
              </a:spcBef>
              <a:spcAft>
                <a:spcPts val="0"/>
              </a:spcAft>
              <a:buNone/>
            </a:pPr>
            <a:r>
              <a:t/>
            </a:r>
            <a:endParaRPr sz="1700">
              <a:solidFill>
                <a:srgbClr val="7F7F7F"/>
              </a:solidFill>
              <a:latin typeface="Proxima Nova"/>
              <a:ea typeface="Proxima Nova"/>
              <a:cs typeface="Proxima Nova"/>
              <a:sym typeface="Proxima Nova"/>
            </a:endParaRPr>
          </a:p>
          <a:p>
            <a:pPr indent="0" lvl="0" marL="0" marR="0" rtl="0" algn="l">
              <a:lnSpc>
                <a:spcPct val="100000"/>
              </a:lnSpc>
              <a:spcBef>
                <a:spcPts val="800"/>
              </a:spcBef>
              <a:spcAft>
                <a:spcPts val="0"/>
              </a:spcAft>
              <a:buNone/>
            </a:pPr>
            <a:r>
              <a:t/>
            </a:r>
            <a:endParaRPr sz="1700">
              <a:solidFill>
                <a:srgbClr val="7F7F7F"/>
              </a:solidFill>
              <a:latin typeface="Proxima Nova"/>
              <a:ea typeface="Proxima Nova"/>
              <a:cs typeface="Proxima Nova"/>
              <a:sym typeface="Proxima Nova"/>
            </a:endParaRPr>
          </a:p>
          <a:p>
            <a:pPr indent="0" lvl="0" marL="457200" marR="0" rtl="0" algn="l">
              <a:lnSpc>
                <a:spcPct val="100000"/>
              </a:lnSpc>
              <a:spcBef>
                <a:spcPts val="800"/>
              </a:spcBef>
              <a:spcAft>
                <a:spcPts val="0"/>
              </a:spcAft>
              <a:buNone/>
            </a:pPr>
            <a:r>
              <a:t/>
            </a:r>
            <a:endParaRPr sz="1700">
              <a:solidFill>
                <a:srgbClr val="7F7F7F"/>
              </a:solidFill>
              <a:latin typeface="Proxima Nova"/>
              <a:ea typeface="Proxima Nova"/>
              <a:cs typeface="Proxima Nova"/>
              <a:sym typeface="Proxima Nova"/>
            </a:endParaRPr>
          </a:p>
          <a:p>
            <a:pPr indent="0" lvl="0" marL="914400" marR="0" rtl="0" algn="l">
              <a:lnSpc>
                <a:spcPct val="100000"/>
              </a:lnSpc>
              <a:spcBef>
                <a:spcPts val="800"/>
              </a:spcBef>
              <a:spcAft>
                <a:spcPts val="0"/>
              </a:spcAft>
              <a:buNone/>
            </a:pPr>
            <a:r>
              <a:t/>
            </a:r>
            <a:endParaRPr sz="1700">
              <a:solidFill>
                <a:srgbClr val="7F7F7F"/>
              </a:solidFill>
              <a:latin typeface="Proxima Nova"/>
              <a:ea typeface="Proxima Nova"/>
              <a:cs typeface="Proxima Nova"/>
              <a:sym typeface="Proxima Nova"/>
            </a:endParaRPr>
          </a:p>
          <a:p>
            <a:pPr indent="0" lvl="0" marL="0" marR="0" rtl="0" algn="r">
              <a:lnSpc>
                <a:spcPct val="100000"/>
              </a:lnSpc>
              <a:spcBef>
                <a:spcPts val="800"/>
              </a:spcBef>
              <a:spcAft>
                <a:spcPts val="0"/>
              </a:spcAft>
              <a:buClr>
                <a:schemeClr val="accent1"/>
              </a:buClr>
              <a:buSzPts val="1200"/>
              <a:buFont typeface="Noto Sans Symbols"/>
              <a:buNone/>
            </a:pPr>
            <a:r>
              <a:t/>
            </a:r>
            <a:endParaRPr i="0" sz="1500" u="none" cap="none" strike="noStrike">
              <a:solidFill>
                <a:srgbClr val="7F7F7F"/>
              </a:solidFill>
              <a:latin typeface="Proxima Nova"/>
              <a:ea typeface="Proxima Nova"/>
              <a:cs typeface="Proxima Nova"/>
              <a:sym typeface="Proxima Nova"/>
            </a:endParaRPr>
          </a:p>
        </p:txBody>
      </p:sp>
      <p:sp>
        <p:nvSpPr>
          <p:cNvPr id="173" name="Google Shape;173;p24"/>
          <p:cNvSpPr txBox="1"/>
          <p:nvPr/>
        </p:nvSpPr>
        <p:spPr>
          <a:xfrm>
            <a:off x="4373425" y="995550"/>
            <a:ext cx="3587400" cy="3328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rgbClr val="999999"/>
                </a:solidFill>
                <a:latin typeface="Proxima Nova"/>
                <a:ea typeface="Proxima Nova"/>
                <a:cs typeface="Proxima Nova"/>
                <a:sym typeface="Proxima Nova"/>
              </a:rPr>
              <a:t>Example: Wicker Discussion Draft</a:t>
            </a:r>
            <a:endParaRPr sz="1200" u="sng">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1200">
                <a:solidFill>
                  <a:srgbClr val="999999"/>
                </a:solidFill>
                <a:latin typeface="Proxima Nova"/>
                <a:ea typeface="Proxima Nova"/>
                <a:cs typeface="Proxima Nova"/>
                <a:sym typeface="Proxima Nova"/>
              </a:rPr>
              <a:t>(a) Relationship to State Law.</a:t>
            </a:r>
            <a:r>
              <a:rPr lang="en" sz="1200">
                <a:solidFill>
                  <a:srgbClr val="999999"/>
                </a:solidFill>
                <a:latin typeface="Proxima Nova"/>
                <a:ea typeface="Proxima Nova"/>
                <a:cs typeface="Proxima Nova"/>
                <a:sym typeface="Proxima Nova"/>
              </a:rPr>
              <a:t>—No State or political subdivision of a State may adopt, maintain, enforce, or continue in effect </a:t>
            </a:r>
            <a:r>
              <a:rPr lang="en" sz="1200">
                <a:solidFill>
                  <a:srgbClr val="0070C0"/>
                </a:solidFill>
                <a:latin typeface="Proxima Nova"/>
                <a:ea typeface="Proxima Nova"/>
                <a:cs typeface="Proxima Nova"/>
                <a:sym typeface="Proxima Nova"/>
              </a:rPr>
              <a:t>any law, regulation, rule, requirement, or standard </a:t>
            </a:r>
            <a:r>
              <a:rPr b="1" lang="en" sz="1200" u="sng">
                <a:solidFill>
                  <a:srgbClr val="0070C0"/>
                </a:solidFill>
                <a:latin typeface="Proxima Nova"/>
                <a:ea typeface="Proxima Nova"/>
                <a:cs typeface="Proxima Nova"/>
                <a:sym typeface="Proxima Nova"/>
              </a:rPr>
              <a:t>related to</a:t>
            </a:r>
            <a:r>
              <a:rPr b="1" lang="en" sz="1200">
                <a:solidFill>
                  <a:srgbClr val="0070C0"/>
                </a:solidFill>
                <a:latin typeface="Proxima Nova"/>
                <a:ea typeface="Proxima Nova"/>
                <a:cs typeface="Proxima Nova"/>
                <a:sym typeface="Proxima Nova"/>
              </a:rPr>
              <a:t> </a:t>
            </a:r>
            <a:r>
              <a:rPr lang="en" sz="1200">
                <a:solidFill>
                  <a:srgbClr val="0070C0"/>
                </a:solidFill>
                <a:latin typeface="Proxima Nova"/>
                <a:ea typeface="Proxima Nova"/>
                <a:cs typeface="Proxima Nova"/>
                <a:sym typeface="Proxima Nova"/>
              </a:rPr>
              <a:t>the data privacy or security and associated activities</a:t>
            </a:r>
            <a:r>
              <a:rPr lang="en" sz="1200">
                <a:solidFill>
                  <a:srgbClr val="999999"/>
                </a:solidFill>
                <a:latin typeface="Proxima Nova"/>
                <a:ea typeface="Proxima Nova"/>
                <a:cs typeface="Proxima Nova"/>
                <a:sym typeface="Proxima Nova"/>
              </a:rPr>
              <a:t> of covered entities.</a:t>
            </a:r>
            <a:endParaRPr sz="1200">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sz="1200">
                <a:solidFill>
                  <a:srgbClr val="999999"/>
                </a:solidFill>
                <a:latin typeface="Proxima Nova"/>
                <a:ea typeface="Proxima Nova"/>
                <a:cs typeface="Proxima Nova"/>
                <a:sym typeface="Proxima Nova"/>
              </a:rPr>
              <a:t>(b) Savings Provision.</a:t>
            </a:r>
            <a:r>
              <a:rPr lang="en" sz="1200">
                <a:solidFill>
                  <a:srgbClr val="999999"/>
                </a:solidFill>
                <a:latin typeface="Proxima Nova"/>
                <a:ea typeface="Proxima Nova"/>
                <a:cs typeface="Proxima Nova"/>
                <a:sym typeface="Proxima Nova"/>
              </a:rPr>
              <a:t>—Subsection (a) may not be construed to preempt State laws that directly establish requirements for the notification of consumers in the event of a data breach.</a:t>
            </a:r>
            <a:endParaRPr sz="1200">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999999"/>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999999"/>
              </a:buClr>
              <a:buSzPts val="1200"/>
              <a:buFont typeface="Proxima Nova"/>
              <a:buChar char="-"/>
            </a:pPr>
            <a:r>
              <a:rPr lang="en" sz="1200">
                <a:solidFill>
                  <a:srgbClr val="999999"/>
                </a:solidFill>
                <a:latin typeface="Proxima Nova"/>
                <a:ea typeface="Proxima Nova"/>
                <a:cs typeface="Proxima Nova"/>
                <a:sym typeface="Proxima Nova"/>
              </a:rPr>
              <a:t>Senator Wicker Staff Discussion Draft (2019)</a:t>
            </a:r>
            <a:endParaRPr sz="1200">
              <a:solidFill>
                <a:srgbClr val="999999"/>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999999"/>
              </a:solidFill>
              <a:latin typeface="Proxima Nova"/>
              <a:ea typeface="Proxima Nova"/>
              <a:cs typeface="Proxima Nova"/>
              <a:sym typeface="Proxima Nova"/>
            </a:endParaRPr>
          </a:p>
        </p:txBody>
      </p:sp>
      <p:pic>
        <p:nvPicPr>
          <p:cNvPr id="174" name="Google Shape;174;p24"/>
          <p:cNvPicPr preferRelativeResize="0"/>
          <p:nvPr/>
        </p:nvPicPr>
        <p:blipFill rotWithShape="1">
          <a:blip r:embed="rId3">
            <a:alphaModFix/>
          </a:blip>
          <a:srcRect b="19152" l="0" r="0" t="0"/>
          <a:stretch/>
        </p:blipFill>
        <p:spPr>
          <a:xfrm>
            <a:off x="8120703" y="3825410"/>
            <a:ext cx="837589" cy="9462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508000" y="342900"/>
            <a:ext cx="6447600" cy="7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latin typeface="Proxima Nova"/>
                <a:ea typeface="Proxima Nova"/>
                <a:cs typeface="Proxima Nova"/>
                <a:sym typeface="Proxima Nova"/>
              </a:rPr>
              <a:t>Guest Expert - Professor Peter </a:t>
            </a:r>
            <a:r>
              <a:rPr lang="en">
                <a:latin typeface="Proxima Nova"/>
                <a:ea typeface="Proxima Nova"/>
                <a:cs typeface="Proxima Nova"/>
                <a:sym typeface="Proxima Nova"/>
              </a:rPr>
              <a:t>Swire </a:t>
            </a:r>
            <a:endParaRPr>
              <a:latin typeface="Proxima Nova"/>
              <a:ea typeface="Proxima Nova"/>
              <a:cs typeface="Proxima Nova"/>
              <a:sym typeface="Proxima Nova"/>
            </a:endParaRPr>
          </a:p>
        </p:txBody>
      </p:sp>
      <p:sp>
        <p:nvSpPr>
          <p:cNvPr id="180" name="Google Shape;180;p25"/>
          <p:cNvSpPr txBox="1"/>
          <p:nvPr>
            <p:ph idx="1" type="body"/>
          </p:nvPr>
        </p:nvSpPr>
        <p:spPr>
          <a:xfrm>
            <a:off x="567750" y="1161897"/>
            <a:ext cx="6447600" cy="31653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SzPts val="1800"/>
              <a:buFont typeface="Proxima Nova"/>
              <a:buChar char="▶"/>
            </a:pPr>
            <a:r>
              <a:rPr lang="en" sz="1800">
                <a:latin typeface="Proxima Nova"/>
                <a:ea typeface="Proxima Nova"/>
                <a:cs typeface="Proxima Nova"/>
                <a:sym typeface="Proxima Nova"/>
              </a:rPr>
              <a:t>Professor of Law &amp; Ethics, Georgia Tech</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lang="en" sz="1800">
                <a:latin typeface="Proxima Nova"/>
                <a:ea typeface="Proxima Nova"/>
                <a:cs typeface="Proxima Nova"/>
                <a:sym typeface="Proxima Nova"/>
              </a:rPr>
              <a:t>Senior Fellow, Future of Privacy Forum; Senior Counsel, Alston &amp; Bird LLP</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lang="en" sz="1800">
                <a:latin typeface="Proxima Nova"/>
                <a:ea typeface="Proxima Nova"/>
                <a:cs typeface="Proxima Nova"/>
                <a:sym typeface="Proxima Nova"/>
              </a:rPr>
              <a:t>Has testified before 11 Congressional committees</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lang="en" sz="1800">
                <a:latin typeface="Proxima Nova"/>
                <a:ea typeface="Proxima Nova"/>
                <a:cs typeface="Proxima Nova"/>
                <a:sym typeface="Proxima Nova"/>
              </a:rPr>
              <a:t>Chief Counselor for Privacy, OMB (1999—2001)</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WH coordinator, HIPAA medical privacy rule</a:t>
            </a:r>
            <a:endParaRPr sz="1800">
              <a:latin typeface="Proxima Nova"/>
              <a:ea typeface="Proxima Nova"/>
              <a:cs typeface="Proxima Nova"/>
              <a:sym typeface="Proxima Nova"/>
            </a:endParaRPr>
          </a:p>
          <a:p>
            <a:pPr indent="-260350" lvl="1" marL="742950" rtl="0" algn="l">
              <a:spcBef>
                <a:spcPts val="440"/>
              </a:spcBef>
              <a:spcAft>
                <a:spcPts val="0"/>
              </a:spcAft>
              <a:buSzPts val="1800"/>
              <a:buFont typeface="Proxima Nova"/>
              <a:buChar char="▶"/>
            </a:pPr>
            <a:r>
              <a:rPr lang="en" sz="1800">
                <a:latin typeface="Proxima Nova"/>
                <a:ea typeface="Proxima Nova"/>
                <a:cs typeface="Proxima Nova"/>
                <a:sym typeface="Proxima Nova"/>
              </a:rPr>
              <a:t>GLBA financial privacy rule</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lang="en" sz="1800">
                <a:latin typeface="Proxima Nova"/>
                <a:ea typeface="Proxima Nova"/>
                <a:cs typeface="Proxima Nova"/>
                <a:sym typeface="Proxima Nova"/>
              </a:rPr>
              <a:t>After Snowden, on NSA Review Group (2013)</a:t>
            </a:r>
            <a:endParaRPr sz="1800">
              <a:latin typeface="Proxima Nova"/>
              <a:ea typeface="Proxima Nova"/>
              <a:cs typeface="Proxima Nova"/>
              <a:sym typeface="Proxima Nova"/>
            </a:endParaRPr>
          </a:p>
          <a:p>
            <a:pPr indent="-317500" lvl="0" marL="342900" rtl="0" algn="l">
              <a:spcBef>
                <a:spcPts val="440"/>
              </a:spcBef>
              <a:spcAft>
                <a:spcPts val="0"/>
              </a:spcAft>
              <a:buSzPts val="1800"/>
              <a:buFont typeface="Proxima Nova"/>
              <a:buChar char="▶"/>
            </a:pPr>
            <a:r>
              <a:rPr lang="en" sz="1800">
                <a:latin typeface="Proxima Nova"/>
                <a:ea typeface="Proxima Nova"/>
                <a:cs typeface="Proxima Nova"/>
                <a:sym typeface="Proxima Nova"/>
              </a:rPr>
              <a:t>Lead author of official textbook to become a certified US privacy professional</a:t>
            </a:r>
            <a:endParaRPr sz="1800">
              <a:latin typeface="Proxima Nova"/>
              <a:ea typeface="Proxima Nova"/>
              <a:cs typeface="Proxima Nova"/>
              <a:sym typeface="Proxima Nova"/>
            </a:endParaRPr>
          </a:p>
        </p:txBody>
      </p:sp>
      <p:pic>
        <p:nvPicPr>
          <p:cNvPr id="181" name="Google Shape;181;p25"/>
          <p:cNvPicPr preferRelativeResize="0"/>
          <p:nvPr/>
        </p:nvPicPr>
        <p:blipFill>
          <a:blip r:embed="rId3">
            <a:alphaModFix/>
          </a:blip>
          <a:stretch>
            <a:fillRect/>
          </a:stretch>
        </p:blipFill>
        <p:spPr>
          <a:xfrm rot="458240">
            <a:off x="6943704" y="2591897"/>
            <a:ext cx="1417492" cy="1864656"/>
          </a:xfrm>
          <a:prstGeom prst="rect">
            <a:avLst/>
          </a:prstGeom>
          <a:noFill/>
          <a:ln cap="flat" cmpd="sng" w="9525">
            <a:solidFill>
              <a:schemeClr val="dk2"/>
            </a:solidFill>
            <a:prstDash val="solid"/>
            <a:round/>
            <a:headEnd len="sm" w="sm" type="none"/>
            <a:tailEnd len="sm" w="sm" type="none"/>
          </a:ln>
        </p:spPr>
      </p:pic>
      <p:pic>
        <p:nvPicPr>
          <p:cNvPr id="182" name="Google Shape;182;p25"/>
          <p:cNvPicPr preferRelativeResize="0"/>
          <p:nvPr/>
        </p:nvPicPr>
        <p:blipFill rotWithShape="1">
          <a:blip r:embed="rId4">
            <a:alphaModFix/>
          </a:blip>
          <a:srcRect b="18892" l="0" r="0" t="5868"/>
          <a:stretch/>
        </p:blipFill>
        <p:spPr>
          <a:xfrm>
            <a:off x="7147225" y="814502"/>
            <a:ext cx="1270000" cy="143475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