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handoutMasterIdLst>
    <p:handoutMasterId r:id="rId109"/>
  </p:handoutMasterIdLst>
  <p:sldIdLst>
    <p:sldId id="256" r:id="rId2"/>
    <p:sldId id="257" r:id="rId3"/>
    <p:sldId id="749" r:id="rId4"/>
    <p:sldId id="259" r:id="rId5"/>
    <p:sldId id="471" r:id="rId6"/>
    <p:sldId id="635" r:id="rId7"/>
    <p:sldId id="636" r:id="rId8"/>
    <p:sldId id="642" r:id="rId9"/>
    <p:sldId id="638" r:id="rId10"/>
    <p:sldId id="640" r:id="rId11"/>
    <p:sldId id="641" r:id="rId12"/>
    <p:sldId id="646" r:id="rId13"/>
    <p:sldId id="647" r:id="rId14"/>
    <p:sldId id="663" r:id="rId15"/>
    <p:sldId id="644" r:id="rId16"/>
    <p:sldId id="648" r:id="rId17"/>
    <p:sldId id="649" r:id="rId18"/>
    <p:sldId id="650" r:id="rId19"/>
    <p:sldId id="652" r:id="rId20"/>
    <p:sldId id="728" r:id="rId21"/>
    <p:sldId id="653" r:id="rId22"/>
    <p:sldId id="654" r:id="rId23"/>
    <p:sldId id="662" r:id="rId24"/>
    <p:sldId id="542" r:id="rId25"/>
    <p:sldId id="546" r:id="rId26"/>
    <p:sldId id="547" r:id="rId27"/>
    <p:sldId id="548" r:id="rId28"/>
    <p:sldId id="549" r:id="rId29"/>
    <p:sldId id="550" r:id="rId30"/>
    <p:sldId id="626" r:id="rId31"/>
    <p:sldId id="594" r:id="rId32"/>
    <p:sldId id="656" r:id="rId33"/>
    <p:sldId id="657" r:id="rId34"/>
    <p:sldId id="685" r:id="rId35"/>
    <p:sldId id="665" r:id="rId36"/>
    <p:sldId id="664" r:id="rId37"/>
    <p:sldId id="666" r:id="rId38"/>
    <p:sldId id="679" r:id="rId39"/>
    <p:sldId id="667" r:id="rId40"/>
    <p:sldId id="669" r:id="rId41"/>
    <p:sldId id="668" r:id="rId42"/>
    <p:sldId id="658" r:id="rId43"/>
    <p:sldId id="655" r:id="rId44"/>
    <p:sldId id="708" r:id="rId45"/>
    <p:sldId id="711" r:id="rId46"/>
    <p:sldId id="709" r:id="rId47"/>
    <p:sldId id="710" r:id="rId48"/>
    <p:sldId id="670" r:id="rId49"/>
    <p:sldId id="671" r:id="rId50"/>
    <p:sldId id="673" r:id="rId51"/>
    <p:sldId id="674" r:id="rId52"/>
    <p:sldId id="675" r:id="rId53"/>
    <p:sldId id="676" r:id="rId54"/>
    <p:sldId id="678" r:id="rId55"/>
    <p:sldId id="680" r:id="rId56"/>
    <p:sldId id="681" r:id="rId57"/>
    <p:sldId id="682" r:id="rId58"/>
    <p:sldId id="683" r:id="rId59"/>
    <p:sldId id="684" r:id="rId60"/>
    <p:sldId id="686" r:id="rId61"/>
    <p:sldId id="687" r:id="rId62"/>
    <p:sldId id="713" r:id="rId63"/>
    <p:sldId id="688" r:id="rId64"/>
    <p:sldId id="712" r:id="rId65"/>
    <p:sldId id="689" r:id="rId66"/>
    <p:sldId id="693" r:id="rId67"/>
    <p:sldId id="692" r:id="rId68"/>
    <p:sldId id="691" r:id="rId69"/>
    <p:sldId id="694" r:id="rId70"/>
    <p:sldId id="695" r:id="rId71"/>
    <p:sldId id="696" r:id="rId72"/>
    <p:sldId id="700" r:id="rId73"/>
    <p:sldId id="701" r:id="rId74"/>
    <p:sldId id="699" r:id="rId75"/>
    <p:sldId id="697" r:id="rId76"/>
    <p:sldId id="698" r:id="rId77"/>
    <p:sldId id="703" r:id="rId78"/>
    <p:sldId id="704" r:id="rId79"/>
    <p:sldId id="707" r:id="rId80"/>
    <p:sldId id="714" r:id="rId81"/>
    <p:sldId id="715" r:id="rId82"/>
    <p:sldId id="716" r:id="rId83"/>
    <p:sldId id="717" r:id="rId84"/>
    <p:sldId id="721" r:id="rId85"/>
    <p:sldId id="743" r:id="rId86"/>
    <p:sldId id="744" r:id="rId87"/>
    <p:sldId id="745" r:id="rId88"/>
    <p:sldId id="746" r:id="rId89"/>
    <p:sldId id="720" r:id="rId90"/>
    <p:sldId id="723" r:id="rId91"/>
    <p:sldId id="724" r:id="rId92"/>
    <p:sldId id="726" r:id="rId93"/>
    <p:sldId id="737" r:id="rId94"/>
    <p:sldId id="729" r:id="rId95"/>
    <p:sldId id="742" r:id="rId96"/>
    <p:sldId id="741" r:id="rId97"/>
    <p:sldId id="739" r:id="rId98"/>
    <p:sldId id="740" r:id="rId99"/>
    <p:sldId id="725" r:id="rId100"/>
    <p:sldId id="526" r:id="rId101"/>
    <p:sldId id="261" r:id="rId102"/>
    <p:sldId id="262" r:id="rId103"/>
    <p:sldId id="263" r:id="rId104"/>
    <p:sldId id="264" r:id="rId105"/>
    <p:sldId id="265" r:id="rId106"/>
    <p:sldId id="266" r:id="rId107"/>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t Walker Smith" initials="BWS" lastIdx="1" clrIdx="0">
    <p:extLst>
      <p:ext uri="{19B8F6BF-5375-455C-9EA6-DF929625EA0E}">
        <p15:presenceInfo xmlns:p15="http://schemas.microsoft.com/office/powerpoint/2012/main" userId="0a39f49c96bcad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B1711"/>
    <a:srgbClr val="2B4C73"/>
    <a:srgbClr val="28466A"/>
    <a:srgbClr val="355E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9" autoAdjust="0"/>
    <p:restoredTop sz="96012" autoAdjust="0"/>
  </p:normalViewPr>
  <p:slideViewPr>
    <p:cSldViewPr>
      <p:cViewPr varScale="1">
        <p:scale>
          <a:sx n="117" d="100"/>
          <a:sy n="117" d="100"/>
        </p:scale>
        <p:origin x="1728" y="184"/>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37D970-6819-4425-A76F-0C7FD729C18C}" type="doc">
      <dgm:prSet loTypeId="urn:microsoft.com/office/officeart/2005/8/layout/venn1" loCatId="relationship" qsTypeId="urn:microsoft.com/office/officeart/2005/8/quickstyle/3d6" qsCatId="3D" csTypeId="urn:microsoft.com/office/officeart/2005/8/colors/accent1_2" csCatId="accent1" phldr="1"/>
      <dgm:spPr/>
    </dgm:pt>
    <dgm:pt modelId="{2F60D526-03DE-488D-AD67-BBD879867AC2}">
      <dgm:prSet phldrT="[Text]"/>
      <dgm:spPr/>
      <dgm:t>
        <a:bodyPr/>
        <a:lstStyle/>
        <a:p>
          <a:endParaRPr lang="en-US" dirty="0"/>
        </a:p>
      </dgm:t>
    </dgm:pt>
    <dgm:pt modelId="{38020199-A152-4181-84B7-B60B9691FAF5}" type="parTrans" cxnId="{5345A10A-6208-49CE-9B45-EEC14F775C19}">
      <dgm:prSet/>
      <dgm:spPr/>
      <dgm:t>
        <a:bodyPr/>
        <a:lstStyle/>
        <a:p>
          <a:endParaRPr lang="en-US"/>
        </a:p>
      </dgm:t>
    </dgm:pt>
    <dgm:pt modelId="{8E9F19B1-00EB-412F-81AA-10689A74E39A}" type="sibTrans" cxnId="{5345A10A-6208-49CE-9B45-EEC14F775C19}">
      <dgm:prSet/>
      <dgm:spPr/>
      <dgm:t>
        <a:bodyPr/>
        <a:lstStyle/>
        <a:p>
          <a:endParaRPr lang="en-US"/>
        </a:p>
      </dgm:t>
    </dgm:pt>
    <dgm:pt modelId="{1B44664F-3E8F-4A36-B331-C20F61899D3C}">
      <dgm:prSet phldrT="[Text]"/>
      <dgm:spPr/>
      <dgm:t>
        <a:bodyPr/>
        <a:lstStyle/>
        <a:p>
          <a:endParaRPr lang="en-US" dirty="0"/>
        </a:p>
      </dgm:t>
    </dgm:pt>
    <dgm:pt modelId="{C9AD3D06-B1BC-414D-83D7-04E694E5C232}" type="parTrans" cxnId="{9CD01E87-5476-4768-B7F2-DDA58BD6E84B}">
      <dgm:prSet/>
      <dgm:spPr/>
      <dgm:t>
        <a:bodyPr/>
        <a:lstStyle/>
        <a:p>
          <a:endParaRPr lang="en-US"/>
        </a:p>
      </dgm:t>
    </dgm:pt>
    <dgm:pt modelId="{3436FE00-979A-4749-94DC-670292FB5AF9}" type="sibTrans" cxnId="{9CD01E87-5476-4768-B7F2-DDA58BD6E84B}">
      <dgm:prSet/>
      <dgm:spPr/>
      <dgm:t>
        <a:bodyPr/>
        <a:lstStyle/>
        <a:p>
          <a:endParaRPr lang="en-US"/>
        </a:p>
      </dgm:t>
    </dgm:pt>
    <dgm:pt modelId="{8D356D11-0B79-44E3-8530-879F0BF3FDAC}">
      <dgm:prSet phldrT="[Text]"/>
      <dgm:spPr/>
      <dgm:t>
        <a:bodyPr/>
        <a:lstStyle/>
        <a:p>
          <a:endParaRPr lang="en-US" dirty="0"/>
        </a:p>
      </dgm:t>
    </dgm:pt>
    <dgm:pt modelId="{93212BEE-EA59-41A6-8A9D-98DAFA0C2296}" type="parTrans" cxnId="{88743852-E00C-4899-85DF-72F860E35B98}">
      <dgm:prSet/>
      <dgm:spPr/>
      <dgm:t>
        <a:bodyPr/>
        <a:lstStyle/>
        <a:p>
          <a:endParaRPr lang="en-US"/>
        </a:p>
      </dgm:t>
    </dgm:pt>
    <dgm:pt modelId="{9238EA5D-5358-4A5E-BC2B-F259FAEA72F1}" type="sibTrans" cxnId="{88743852-E00C-4899-85DF-72F860E35B98}">
      <dgm:prSet/>
      <dgm:spPr/>
      <dgm:t>
        <a:bodyPr/>
        <a:lstStyle/>
        <a:p>
          <a:endParaRPr lang="en-US"/>
        </a:p>
      </dgm:t>
    </dgm:pt>
    <dgm:pt modelId="{B9624A09-7CBC-448A-83F5-897467F26AEE}">
      <dgm:prSet phldrT="[Text]"/>
      <dgm:spPr/>
      <dgm:t>
        <a:bodyPr/>
        <a:lstStyle/>
        <a:p>
          <a:endParaRPr lang="en-US" dirty="0"/>
        </a:p>
      </dgm:t>
    </dgm:pt>
    <dgm:pt modelId="{2D6E6C45-BA78-4B6E-81D1-9BE9CEA18088}" type="parTrans" cxnId="{829629ED-721B-45E6-A9D2-4F102BE2AEBE}">
      <dgm:prSet/>
      <dgm:spPr/>
      <dgm:t>
        <a:bodyPr/>
        <a:lstStyle/>
        <a:p>
          <a:endParaRPr lang="en-US"/>
        </a:p>
      </dgm:t>
    </dgm:pt>
    <dgm:pt modelId="{13715FBC-4EEB-418B-B8E5-43F3E246097A}" type="sibTrans" cxnId="{829629ED-721B-45E6-A9D2-4F102BE2AEBE}">
      <dgm:prSet/>
      <dgm:spPr/>
      <dgm:t>
        <a:bodyPr/>
        <a:lstStyle/>
        <a:p>
          <a:endParaRPr lang="en-US"/>
        </a:p>
      </dgm:t>
    </dgm:pt>
    <dgm:pt modelId="{40AE4203-030B-43DB-8943-48FE7E3F6BB8}" type="pres">
      <dgm:prSet presAssocID="{E037D970-6819-4425-A76F-0C7FD729C18C}" presName="compositeShape" presStyleCnt="0">
        <dgm:presLayoutVars>
          <dgm:chMax val="7"/>
          <dgm:dir/>
          <dgm:resizeHandles val="exact"/>
        </dgm:presLayoutVars>
      </dgm:prSet>
      <dgm:spPr/>
    </dgm:pt>
    <dgm:pt modelId="{9D331BA1-18D7-4A83-9F22-9C9946D7E789}" type="pres">
      <dgm:prSet presAssocID="{1B44664F-3E8F-4A36-B331-C20F61899D3C}" presName="circ1" presStyleLbl="vennNode1" presStyleIdx="0" presStyleCnt="4"/>
      <dgm:spPr/>
    </dgm:pt>
    <dgm:pt modelId="{FB85C516-26D3-40C4-9B81-8643E3052996}" type="pres">
      <dgm:prSet presAssocID="{1B44664F-3E8F-4A36-B331-C20F61899D3C}" presName="circ1Tx" presStyleLbl="revTx" presStyleIdx="0" presStyleCnt="0">
        <dgm:presLayoutVars>
          <dgm:chMax val="0"/>
          <dgm:chPref val="0"/>
          <dgm:bulletEnabled val="1"/>
        </dgm:presLayoutVars>
      </dgm:prSet>
      <dgm:spPr/>
    </dgm:pt>
    <dgm:pt modelId="{39B7EC26-13CB-4316-8DB7-59275478954D}" type="pres">
      <dgm:prSet presAssocID="{8D356D11-0B79-44E3-8530-879F0BF3FDAC}" presName="circ2" presStyleLbl="vennNode1" presStyleIdx="1" presStyleCnt="4"/>
      <dgm:spPr/>
    </dgm:pt>
    <dgm:pt modelId="{7C587603-03F8-433B-BAD0-B873D2EE915F}" type="pres">
      <dgm:prSet presAssocID="{8D356D11-0B79-44E3-8530-879F0BF3FDAC}" presName="circ2Tx" presStyleLbl="revTx" presStyleIdx="0" presStyleCnt="0">
        <dgm:presLayoutVars>
          <dgm:chMax val="0"/>
          <dgm:chPref val="0"/>
          <dgm:bulletEnabled val="1"/>
        </dgm:presLayoutVars>
      </dgm:prSet>
      <dgm:spPr/>
    </dgm:pt>
    <dgm:pt modelId="{81AFFF08-24B3-47F8-AF87-E392A2957663}" type="pres">
      <dgm:prSet presAssocID="{B9624A09-7CBC-448A-83F5-897467F26AEE}" presName="circ3" presStyleLbl="vennNode1" presStyleIdx="2" presStyleCnt="4"/>
      <dgm:spPr/>
    </dgm:pt>
    <dgm:pt modelId="{BA57F6C4-55A7-462A-9815-D14D0C059DCF}" type="pres">
      <dgm:prSet presAssocID="{B9624A09-7CBC-448A-83F5-897467F26AEE}" presName="circ3Tx" presStyleLbl="revTx" presStyleIdx="0" presStyleCnt="0">
        <dgm:presLayoutVars>
          <dgm:chMax val="0"/>
          <dgm:chPref val="0"/>
          <dgm:bulletEnabled val="1"/>
        </dgm:presLayoutVars>
      </dgm:prSet>
      <dgm:spPr/>
    </dgm:pt>
    <dgm:pt modelId="{8978DAF0-A8F5-4FA1-947F-CD2E994551F8}" type="pres">
      <dgm:prSet presAssocID="{2F60D526-03DE-488D-AD67-BBD879867AC2}" presName="circ4" presStyleLbl="vennNode1" presStyleIdx="3" presStyleCnt="4"/>
      <dgm:spPr/>
    </dgm:pt>
    <dgm:pt modelId="{636415C1-F6CD-4DE8-A83F-ECC100E2B36D}" type="pres">
      <dgm:prSet presAssocID="{2F60D526-03DE-488D-AD67-BBD879867AC2}" presName="circ4Tx" presStyleLbl="revTx" presStyleIdx="0" presStyleCnt="0">
        <dgm:presLayoutVars>
          <dgm:chMax val="0"/>
          <dgm:chPref val="0"/>
          <dgm:bulletEnabled val="1"/>
        </dgm:presLayoutVars>
      </dgm:prSet>
      <dgm:spPr/>
    </dgm:pt>
  </dgm:ptLst>
  <dgm:cxnLst>
    <dgm:cxn modelId="{68C6C802-3145-4DD2-9B22-DC30E711BF1D}" type="presOf" srcId="{B9624A09-7CBC-448A-83F5-897467F26AEE}" destId="{BA57F6C4-55A7-462A-9815-D14D0C059DCF}" srcOrd="1" destOrd="0" presId="urn:microsoft.com/office/officeart/2005/8/layout/venn1"/>
    <dgm:cxn modelId="{5345A10A-6208-49CE-9B45-EEC14F775C19}" srcId="{E037D970-6819-4425-A76F-0C7FD729C18C}" destId="{2F60D526-03DE-488D-AD67-BBD879867AC2}" srcOrd="3" destOrd="0" parTransId="{38020199-A152-4181-84B7-B60B9691FAF5}" sibTransId="{8E9F19B1-00EB-412F-81AA-10689A74E39A}"/>
    <dgm:cxn modelId="{A0FD8D1E-9000-4487-986D-A6F2FE0756F5}" type="presOf" srcId="{B9624A09-7CBC-448A-83F5-897467F26AEE}" destId="{81AFFF08-24B3-47F8-AF87-E392A2957663}" srcOrd="0" destOrd="0" presId="urn:microsoft.com/office/officeart/2005/8/layout/venn1"/>
    <dgm:cxn modelId="{7A95A327-A25D-42D6-93EF-10823D4D2E6F}" type="presOf" srcId="{1B44664F-3E8F-4A36-B331-C20F61899D3C}" destId="{9D331BA1-18D7-4A83-9F22-9C9946D7E789}" srcOrd="0" destOrd="0" presId="urn:microsoft.com/office/officeart/2005/8/layout/venn1"/>
    <dgm:cxn modelId="{859DD928-08EC-4437-862C-9D0A47FF4D0A}" type="presOf" srcId="{8D356D11-0B79-44E3-8530-879F0BF3FDAC}" destId="{7C587603-03F8-433B-BAD0-B873D2EE915F}" srcOrd="1" destOrd="0" presId="urn:microsoft.com/office/officeart/2005/8/layout/venn1"/>
    <dgm:cxn modelId="{E6FA3B31-86FA-43D5-BBCA-AD3EC4569D39}" type="presOf" srcId="{2F60D526-03DE-488D-AD67-BBD879867AC2}" destId="{8978DAF0-A8F5-4FA1-947F-CD2E994551F8}" srcOrd="0" destOrd="0" presId="urn:microsoft.com/office/officeart/2005/8/layout/venn1"/>
    <dgm:cxn modelId="{88743852-E00C-4899-85DF-72F860E35B98}" srcId="{E037D970-6819-4425-A76F-0C7FD729C18C}" destId="{8D356D11-0B79-44E3-8530-879F0BF3FDAC}" srcOrd="1" destOrd="0" parTransId="{93212BEE-EA59-41A6-8A9D-98DAFA0C2296}" sibTransId="{9238EA5D-5358-4A5E-BC2B-F259FAEA72F1}"/>
    <dgm:cxn modelId="{75406B82-31ED-44FB-BED8-C8B2DC2FF3DB}" type="presOf" srcId="{8D356D11-0B79-44E3-8530-879F0BF3FDAC}" destId="{39B7EC26-13CB-4316-8DB7-59275478954D}" srcOrd="0" destOrd="0" presId="urn:microsoft.com/office/officeart/2005/8/layout/venn1"/>
    <dgm:cxn modelId="{9CD01E87-5476-4768-B7F2-DDA58BD6E84B}" srcId="{E037D970-6819-4425-A76F-0C7FD729C18C}" destId="{1B44664F-3E8F-4A36-B331-C20F61899D3C}" srcOrd="0" destOrd="0" parTransId="{C9AD3D06-B1BC-414D-83D7-04E694E5C232}" sibTransId="{3436FE00-979A-4749-94DC-670292FB5AF9}"/>
    <dgm:cxn modelId="{D788F4A1-4648-48E9-ADFC-16DB37FC6738}" type="presOf" srcId="{1B44664F-3E8F-4A36-B331-C20F61899D3C}" destId="{FB85C516-26D3-40C4-9B81-8643E3052996}" srcOrd="1" destOrd="0" presId="urn:microsoft.com/office/officeart/2005/8/layout/venn1"/>
    <dgm:cxn modelId="{7B77C2AA-E3E0-44F6-A604-9ECAF007CB23}" type="presOf" srcId="{2F60D526-03DE-488D-AD67-BBD879867AC2}" destId="{636415C1-F6CD-4DE8-A83F-ECC100E2B36D}" srcOrd="1" destOrd="0" presId="urn:microsoft.com/office/officeart/2005/8/layout/venn1"/>
    <dgm:cxn modelId="{9229D0DF-0704-4D07-8E5C-4EA373BF3CDA}" type="presOf" srcId="{E037D970-6819-4425-A76F-0C7FD729C18C}" destId="{40AE4203-030B-43DB-8943-48FE7E3F6BB8}" srcOrd="0" destOrd="0" presId="urn:microsoft.com/office/officeart/2005/8/layout/venn1"/>
    <dgm:cxn modelId="{829629ED-721B-45E6-A9D2-4F102BE2AEBE}" srcId="{E037D970-6819-4425-A76F-0C7FD729C18C}" destId="{B9624A09-7CBC-448A-83F5-897467F26AEE}" srcOrd="2" destOrd="0" parTransId="{2D6E6C45-BA78-4B6E-81D1-9BE9CEA18088}" sibTransId="{13715FBC-4EEB-418B-B8E5-43F3E246097A}"/>
    <dgm:cxn modelId="{8C18994E-96E5-44F0-B32B-711254BC8159}" type="presParOf" srcId="{40AE4203-030B-43DB-8943-48FE7E3F6BB8}" destId="{9D331BA1-18D7-4A83-9F22-9C9946D7E789}" srcOrd="0" destOrd="0" presId="urn:microsoft.com/office/officeart/2005/8/layout/venn1"/>
    <dgm:cxn modelId="{3875E184-2704-4D3D-B989-F04E2E36DD96}" type="presParOf" srcId="{40AE4203-030B-43DB-8943-48FE7E3F6BB8}" destId="{FB85C516-26D3-40C4-9B81-8643E3052996}" srcOrd="1" destOrd="0" presId="urn:microsoft.com/office/officeart/2005/8/layout/venn1"/>
    <dgm:cxn modelId="{D3866FFB-942A-4BE4-AE10-4F99A28A2FF3}" type="presParOf" srcId="{40AE4203-030B-43DB-8943-48FE7E3F6BB8}" destId="{39B7EC26-13CB-4316-8DB7-59275478954D}" srcOrd="2" destOrd="0" presId="urn:microsoft.com/office/officeart/2005/8/layout/venn1"/>
    <dgm:cxn modelId="{235988AD-6625-4F87-A60C-7DEDF756C497}" type="presParOf" srcId="{40AE4203-030B-43DB-8943-48FE7E3F6BB8}" destId="{7C587603-03F8-433B-BAD0-B873D2EE915F}" srcOrd="3" destOrd="0" presId="urn:microsoft.com/office/officeart/2005/8/layout/venn1"/>
    <dgm:cxn modelId="{EE4C4257-0264-49E2-A719-68BECCF00B24}" type="presParOf" srcId="{40AE4203-030B-43DB-8943-48FE7E3F6BB8}" destId="{81AFFF08-24B3-47F8-AF87-E392A2957663}" srcOrd="4" destOrd="0" presId="urn:microsoft.com/office/officeart/2005/8/layout/venn1"/>
    <dgm:cxn modelId="{ACABF66F-6559-4EFB-AF0D-E62E3DC88E53}" type="presParOf" srcId="{40AE4203-030B-43DB-8943-48FE7E3F6BB8}" destId="{BA57F6C4-55A7-462A-9815-D14D0C059DCF}" srcOrd="5" destOrd="0" presId="urn:microsoft.com/office/officeart/2005/8/layout/venn1"/>
    <dgm:cxn modelId="{B201BA41-D90D-43A4-AA5C-E5E01DC01D7E}" type="presParOf" srcId="{40AE4203-030B-43DB-8943-48FE7E3F6BB8}" destId="{8978DAF0-A8F5-4FA1-947F-CD2E994551F8}" srcOrd="6" destOrd="0" presId="urn:microsoft.com/office/officeart/2005/8/layout/venn1"/>
    <dgm:cxn modelId="{66D161E1-01AB-40C9-8FA8-6E01D411F07A}" type="presParOf" srcId="{40AE4203-030B-43DB-8943-48FE7E3F6BB8}" destId="{636415C1-F6CD-4DE8-A83F-ECC100E2B36D}"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FA59F82-123E-4688-B440-3CD45D4AF7B1}"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0ACF5A43-584A-4AAF-9E0D-EA7E020A0FFC}">
      <dgm:prSet phldrT="[Text]"/>
      <dgm:spPr/>
      <dgm:t>
        <a:bodyPr/>
        <a:lstStyle/>
        <a:p>
          <a:r>
            <a:rPr lang="en-US" dirty="0"/>
            <a:t>Generated/</a:t>
          </a:r>
          <a:br>
            <a:rPr lang="en-US" dirty="0"/>
          </a:br>
          <a:r>
            <a:rPr lang="en-US" dirty="0"/>
            <a:t>Received</a:t>
          </a:r>
        </a:p>
      </dgm:t>
    </dgm:pt>
    <dgm:pt modelId="{93BC78BE-A14C-43C3-BDF5-5F484AE6FF4A}" type="parTrans" cxnId="{324C5D86-02A1-46DD-BB9A-204F8DBE580D}">
      <dgm:prSet/>
      <dgm:spPr/>
      <dgm:t>
        <a:bodyPr/>
        <a:lstStyle/>
        <a:p>
          <a:endParaRPr lang="en-US"/>
        </a:p>
      </dgm:t>
    </dgm:pt>
    <dgm:pt modelId="{D05C99DC-A029-4F6D-BF99-DF0AACE06668}" type="sibTrans" cxnId="{324C5D86-02A1-46DD-BB9A-204F8DBE580D}">
      <dgm:prSet/>
      <dgm:spPr/>
      <dgm:t>
        <a:bodyPr/>
        <a:lstStyle/>
        <a:p>
          <a:endParaRPr lang="en-US"/>
        </a:p>
      </dgm:t>
    </dgm:pt>
    <dgm:pt modelId="{2969C28A-53A4-49B1-8A00-330F845C0CD4}">
      <dgm:prSet phldrT="[Text]"/>
      <dgm:spPr/>
      <dgm:t>
        <a:bodyPr/>
        <a:lstStyle/>
        <a:p>
          <a:r>
            <a:rPr lang="en-US" dirty="0"/>
            <a:t>Processed</a:t>
          </a:r>
        </a:p>
      </dgm:t>
    </dgm:pt>
    <dgm:pt modelId="{40856057-AA4E-420A-8810-0A6A06601472}" type="parTrans" cxnId="{DBEC12A5-16EE-43FE-9364-8C4800FE0B88}">
      <dgm:prSet/>
      <dgm:spPr/>
      <dgm:t>
        <a:bodyPr/>
        <a:lstStyle/>
        <a:p>
          <a:endParaRPr lang="en-US"/>
        </a:p>
      </dgm:t>
    </dgm:pt>
    <dgm:pt modelId="{A71FA798-9BFA-4C16-A94C-AF7187F3BBD6}" type="sibTrans" cxnId="{DBEC12A5-16EE-43FE-9364-8C4800FE0B88}">
      <dgm:prSet/>
      <dgm:spPr/>
      <dgm:t>
        <a:bodyPr/>
        <a:lstStyle/>
        <a:p>
          <a:endParaRPr lang="en-US"/>
        </a:p>
      </dgm:t>
    </dgm:pt>
    <dgm:pt modelId="{BE64138D-ED0B-4650-B7C0-2DB2F8064D62}">
      <dgm:prSet phldrT="[Text]"/>
      <dgm:spPr/>
      <dgm:t>
        <a:bodyPr/>
        <a:lstStyle/>
        <a:p>
          <a:r>
            <a:rPr lang="en-US" dirty="0"/>
            <a:t>Used</a:t>
          </a:r>
        </a:p>
      </dgm:t>
    </dgm:pt>
    <dgm:pt modelId="{D9732696-23C3-45E9-AE07-765B830B5422}" type="parTrans" cxnId="{D5D1FCA5-EDDE-469C-A1BD-054622B4D605}">
      <dgm:prSet/>
      <dgm:spPr/>
      <dgm:t>
        <a:bodyPr/>
        <a:lstStyle/>
        <a:p>
          <a:endParaRPr lang="en-US"/>
        </a:p>
      </dgm:t>
    </dgm:pt>
    <dgm:pt modelId="{D8A4A603-5F3D-4076-84B2-9A53D15BDE43}" type="sibTrans" cxnId="{D5D1FCA5-EDDE-469C-A1BD-054622B4D605}">
      <dgm:prSet/>
      <dgm:spPr/>
      <dgm:t>
        <a:bodyPr/>
        <a:lstStyle/>
        <a:p>
          <a:endParaRPr lang="en-US"/>
        </a:p>
      </dgm:t>
    </dgm:pt>
    <dgm:pt modelId="{8BF6BDE8-234B-4D65-82B0-CADC3C8974A2}">
      <dgm:prSet phldrT="[Text]"/>
      <dgm:spPr/>
      <dgm:t>
        <a:bodyPr/>
        <a:lstStyle/>
        <a:p>
          <a:r>
            <a:rPr lang="en-US" dirty="0"/>
            <a:t>Stored</a:t>
          </a:r>
        </a:p>
      </dgm:t>
    </dgm:pt>
    <dgm:pt modelId="{8C94094F-9C9C-4DFD-8F7B-AC7826F7FC18}" type="parTrans" cxnId="{0767E2C5-24F9-4F43-9A47-85E1BC67E39D}">
      <dgm:prSet/>
      <dgm:spPr/>
      <dgm:t>
        <a:bodyPr/>
        <a:lstStyle/>
        <a:p>
          <a:endParaRPr lang="en-US"/>
        </a:p>
      </dgm:t>
    </dgm:pt>
    <dgm:pt modelId="{08DAD5E2-D1F9-46F9-A6A3-FC9C5F5A8EFA}" type="sibTrans" cxnId="{0767E2C5-24F9-4F43-9A47-85E1BC67E39D}">
      <dgm:prSet/>
      <dgm:spPr/>
      <dgm:t>
        <a:bodyPr/>
        <a:lstStyle/>
        <a:p>
          <a:endParaRPr lang="en-US"/>
        </a:p>
      </dgm:t>
    </dgm:pt>
    <dgm:pt modelId="{898AF587-97DA-4411-9553-0C80C54EFB6C}">
      <dgm:prSet phldrT="[Text]"/>
      <dgm:spPr/>
      <dgm:t>
        <a:bodyPr/>
        <a:lstStyle/>
        <a:p>
          <a:r>
            <a:rPr lang="en-US" dirty="0"/>
            <a:t>Transmitted</a:t>
          </a:r>
        </a:p>
      </dgm:t>
    </dgm:pt>
    <dgm:pt modelId="{95817FCC-4994-4F0C-A124-2010C38E568E}" type="parTrans" cxnId="{075186D9-A4D3-49EB-84FD-D59912CC4E74}">
      <dgm:prSet/>
      <dgm:spPr/>
      <dgm:t>
        <a:bodyPr/>
        <a:lstStyle/>
        <a:p>
          <a:endParaRPr lang="en-US"/>
        </a:p>
      </dgm:t>
    </dgm:pt>
    <dgm:pt modelId="{B1A53A4D-A9F6-4153-A473-16E7712C3874}" type="sibTrans" cxnId="{075186D9-A4D3-49EB-84FD-D59912CC4E74}">
      <dgm:prSet/>
      <dgm:spPr/>
      <dgm:t>
        <a:bodyPr/>
        <a:lstStyle/>
        <a:p>
          <a:endParaRPr lang="en-US"/>
        </a:p>
      </dgm:t>
    </dgm:pt>
    <dgm:pt modelId="{9601F0FC-6F6C-493D-BF43-29E1C6384DBF}">
      <dgm:prSet phldrT="[Text]"/>
      <dgm:spPr/>
      <dgm:t>
        <a:bodyPr/>
        <a:lstStyle/>
        <a:p>
          <a:r>
            <a:rPr lang="en-US" dirty="0"/>
            <a:t>Processed</a:t>
          </a:r>
        </a:p>
      </dgm:t>
    </dgm:pt>
    <dgm:pt modelId="{07C784C3-03C2-4F9A-8361-CEDF260D2C4C}" type="parTrans" cxnId="{ADD1AAF3-FBE4-490F-9C79-DB0329993E66}">
      <dgm:prSet/>
      <dgm:spPr/>
      <dgm:t>
        <a:bodyPr/>
        <a:lstStyle/>
        <a:p>
          <a:endParaRPr lang="en-US"/>
        </a:p>
      </dgm:t>
    </dgm:pt>
    <dgm:pt modelId="{37BA85E7-C199-4204-A7B4-44A11B998069}" type="sibTrans" cxnId="{ADD1AAF3-FBE4-490F-9C79-DB0329993E66}">
      <dgm:prSet/>
      <dgm:spPr/>
      <dgm:t>
        <a:bodyPr/>
        <a:lstStyle/>
        <a:p>
          <a:endParaRPr lang="en-US"/>
        </a:p>
      </dgm:t>
    </dgm:pt>
    <dgm:pt modelId="{DAD0845B-0C44-488C-8C0E-848A9CDE2ECA}">
      <dgm:prSet phldrT="[Text]"/>
      <dgm:spPr/>
      <dgm:t>
        <a:bodyPr/>
        <a:lstStyle/>
        <a:p>
          <a:r>
            <a:rPr lang="en-US" dirty="0"/>
            <a:t>Stored</a:t>
          </a:r>
        </a:p>
      </dgm:t>
    </dgm:pt>
    <dgm:pt modelId="{DC386863-7A29-4C25-A1EF-1B4EA155B1C2}" type="parTrans" cxnId="{E70B508E-1AEE-4205-9B03-F124F147F3EC}">
      <dgm:prSet/>
      <dgm:spPr/>
      <dgm:t>
        <a:bodyPr/>
        <a:lstStyle/>
        <a:p>
          <a:endParaRPr lang="en-US"/>
        </a:p>
      </dgm:t>
    </dgm:pt>
    <dgm:pt modelId="{FD9460C3-6E76-4272-B667-6A953537F4D9}" type="sibTrans" cxnId="{E70B508E-1AEE-4205-9B03-F124F147F3EC}">
      <dgm:prSet/>
      <dgm:spPr/>
      <dgm:t>
        <a:bodyPr/>
        <a:lstStyle/>
        <a:p>
          <a:endParaRPr lang="en-US"/>
        </a:p>
      </dgm:t>
    </dgm:pt>
    <dgm:pt modelId="{EA962492-F91D-49EE-AFDF-1DBF3522C2CE}">
      <dgm:prSet phldrT="[Text]"/>
      <dgm:spPr/>
      <dgm:t>
        <a:bodyPr/>
        <a:lstStyle/>
        <a:p>
          <a:r>
            <a:rPr lang="en-US" dirty="0"/>
            <a:t>Used</a:t>
          </a:r>
        </a:p>
      </dgm:t>
    </dgm:pt>
    <dgm:pt modelId="{18D81980-4C0C-475A-AD13-618702BB7005}" type="parTrans" cxnId="{CF90EDC6-371F-472D-BD6E-BDE5CFA66E1C}">
      <dgm:prSet/>
      <dgm:spPr/>
      <dgm:t>
        <a:bodyPr/>
        <a:lstStyle/>
        <a:p>
          <a:endParaRPr lang="en-US"/>
        </a:p>
      </dgm:t>
    </dgm:pt>
    <dgm:pt modelId="{6674102F-AEE7-47C7-9A14-DBC4F6EAD263}" type="sibTrans" cxnId="{CF90EDC6-371F-472D-BD6E-BDE5CFA66E1C}">
      <dgm:prSet/>
      <dgm:spPr/>
      <dgm:t>
        <a:bodyPr/>
        <a:lstStyle/>
        <a:p>
          <a:endParaRPr lang="en-US"/>
        </a:p>
      </dgm:t>
    </dgm:pt>
    <dgm:pt modelId="{9641326E-1A5A-4313-8724-CFCD02DAEE83}">
      <dgm:prSet phldrT="[Text]"/>
      <dgm:spPr/>
      <dgm:t>
        <a:bodyPr/>
        <a:lstStyle/>
        <a:p>
          <a:r>
            <a:rPr lang="en-US" dirty="0"/>
            <a:t>Shared</a:t>
          </a:r>
        </a:p>
      </dgm:t>
    </dgm:pt>
    <dgm:pt modelId="{06A97A4C-24D2-4A7F-A9EA-FAE81391A8E4}" type="parTrans" cxnId="{86BFE983-8FF5-4206-B724-6310A16EA94B}">
      <dgm:prSet/>
      <dgm:spPr/>
      <dgm:t>
        <a:bodyPr/>
        <a:lstStyle/>
        <a:p>
          <a:endParaRPr lang="en-US"/>
        </a:p>
      </dgm:t>
    </dgm:pt>
    <dgm:pt modelId="{D4274D14-47CF-4339-8CF4-CA0218747372}" type="sibTrans" cxnId="{86BFE983-8FF5-4206-B724-6310A16EA94B}">
      <dgm:prSet/>
      <dgm:spPr/>
      <dgm:t>
        <a:bodyPr/>
        <a:lstStyle/>
        <a:p>
          <a:endParaRPr lang="en-US"/>
        </a:p>
      </dgm:t>
    </dgm:pt>
    <dgm:pt modelId="{35EB8D2A-3EDE-4657-B9B5-DFB1B02515E1}">
      <dgm:prSet phldrT="[Text]"/>
      <dgm:spPr/>
      <dgm:t>
        <a:bodyPr/>
        <a:lstStyle/>
        <a:p>
          <a:r>
            <a:rPr lang="en-US" dirty="0"/>
            <a:t>Offboard (Cloud)</a:t>
          </a:r>
        </a:p>
      </dgm:t>
    </dgm:pt>
    <dgm:pt modelId="{908A9699-6627-4E16-9B32-17CE57527E62}" type="parTrans" cxnId="{00C14C58-FDC3-4E76-845F-0784F0957E8D}">
      <dgm:prSet/>
      <dgm:spPr/>
      <dgm:t>
        <a:bodyPr/>
        <a:lstStyle/>
        <a:p>
          <a:endParaRPr lang="en-US"/>
        </a:p>
      </dgm:t>
    </dgm:pt>
    <dgm:pt modelId="{2ADBB3D5-6B39-41D4-94F0-F189D3CD2163}" type="sibTrans" cxnId="{00C14C58-FDC3-4E76-845F-0784F0957E8D}">
      <dgm:prSet/>
      <dgm:spPr/>
      <dgm:t>
        <a:bodyPr/>
        <a:lstStyle/>
        <a:p>
          <a:endParaRPr lang="en-US"/>
        </a:p>
      </dgm:t>
    </dgm:pt>
    <dgm:pt modelId="{7DDCE281-41F9-44D6-B3DD-EA53A40EF81A}">
      <dgm:prSet phldrT="[Text]"/>
      <dgm:spPr/>
      <dgm:t>
        <a:bodyPr/>
        <a:lstStyle/>
        <a:p>
          <a:r>
            <a:rPr lang="en-US" dirty="0"/>
            <a:t>Onboard (Vehicle)</a:t>
          </a:r>
        </a:p>
      </dgm:t>
    </dgm:pt>
    <dgm:pt modelId="{5FB7D2B4-C241-4B53-9E55-0EE9920059E9}" type="sibTrans" cxnId="{1FF19672-A223-4867-ACF5-3BE9DA42CF2C}">
      <dgm:prSet/>
      <dgm:spPr/>
      <dgm:t>
        <a:bodyPr/>
        <a:lstStyle/>
        <a:p>
          <a:endParaRPr lang="en-US"/>
        </a:p>
      </dgm:t>
    </dgm:pt>
    <dgm:pt modelId="{8048A46A-93BD-4C63-AC66-C7CC9E9A2D59}" type="parTrans" cxnId="{1FF19672-A223-4867-ACF5-3BE9DA42CF2C}">
      <dgm:prSet/>
      <dgm:spPr/>
      <dgm:t>
        <a:bodyPr/>
        <a:lstStyle/>
        <a:p>
          <a:endParaRPr lang="en-US"/>
        </a:p>
      </dgm:t>
    </dgm:pt>
    <dgm:pt modelId="{BF3EDDA9-5D31-4621-BE36-6ACA6081C3AE}">
      <dgm:prSet phldrT="[Text]"/>
      <dgm:spPr/>
      <dgm:t>
        <a:bodyPr/>
        <a:lstStyle/>
        <a:p>
          <a:r>
            <a:rPr lang="en-US" dirty="0"/>
            <a:t>Discarded</a:t>
          </a:r>
        </a:p>
      </dgm:t>
    </dgm:pt>
    <dgm:pt modelId="{793033FB-57D0-4BB2-865A-A6AEFE29D783}" type="parTrans" cxnId="{7C910FC6-57DD-4C4B-8028-CAA0D4640534}">
      <dgm:prSet/>
      <dgm:spPr/>
      <dgm:t>
        <a:bodyPr/>
        <a:lstStyle/>
        <a:p>
          <a:endParaRPr lang="en-US"/>
        </a:p>
      </dgm:t>
    </dgm:pt>
    <dgm:pt modelId="{3AE0D253-A57B-4608-A312-7A8679535243}" type="sibTrans" cxnId="{7C910FC6-57DD-4C4B-8028-CAA0D4640534}">
      <dgm:prSet/>
      <dgm:spPr/>
      <dgm:t>
        <a:bodyPr/>
        <a:lstStyle/>
        <a:p>
          <a:endParaRPr lang="en-US"/>
        </a:p>
      </dgm:t>
    </dgm:pt>
    <dgm:pt modelId="{095A45D2-0914-4F48-9A54-A4FDF2AF831A}">
      <dgm:prSet phldrT="[Text]"/>
      <dgm:spPr/>
      <dgm:t>
        <a:bodyPr/>
        <a:lstStyle/>
        <a:p>
          <a:r>
            <a:rPr lang="en-US" dirty="0"/>
            <a:t>Stored</a:t>
          </a:r>
        </a:p>
      </dgm:t>
    </dgm:pt>
    <dgm:pt modelId="{0FB8D0BA-5B4C-461F-B46D-F2C29BA46006}" type="parTrans" cxnId="{996D7B23-898F-401A-BEC5-28E101177588}">
      <dgm:prSet/>
      <dgm:spPr/>
      <dgm:t>
        <a:bodyPr/>
        <a:lstStyle/>
        <a:p>
          <a:endParaRPr lang="en-US"/>
        </a:p>
      </dgm:t>
    </dgm:pt>
    <dgm:pt modelId="{5F773EBB-AE45-402A-8EE3-0681C6FE00A4}" type="sibTrans" cxnId="{996D7B23-898F-401A-BEC5-28E101177588}">
      <dgm:prSet/>
      <dgm:spPr/>
      <dgm:t>
        <a:bodyPr/>
        <a:lstStyle/>
        <a:p>
          <a:endParaRPr lang="en-US"/>
        </a:p>
      </dgm:t>
    </dgm:pt>
    <dgm:pt modelId="{BBEE09DB-622E-449C-924E-92C6E5E6BB72}">
      <dgm:prSet phldrT="[Text]"/>
      <dgm:spPr/>
      <dgm:t>
        <a:bodyPr/>
        <a:lstStyle/>
        <a:p>
          <a:r>
            <a:rPr lang="en-US" dirty="0"/>
            <a:t>Used</a:t>
          </a:r>
        </a:p>
      </dgm:t>
    </dgm:pt>
    <dgm:pt modelId="{96F0682E-19E1-4C6A-9046-D82E81F08129}" type="parTrans" cxnId="{02C2628F-B198-499A-83FB-3AB00847227A}">
      <dgm:prSet/>
      <dgm:spPr/>
      <dgm:t>
        <a:bodyPr/>
        <a:lstStyle/>
        <a:p>
          <a:endParaRPr lang="en-US"/>
        </a:p>
      </dgm:t>
    </dgm:pt>
    <dgm:pt modelId="{FFEC7AB3-52FC-435A-A714-554C924C74A2}" type="sibTrans" cxnId="{02C2628F-B198-499A-83FB-3AB00847227A}">
      <dgm:prSet/>
      <dgm:spPr/>
      <dgm:t>
        <a:bodyPr/>
        <a:lstStyle/>
        <a:p>
          <a:endParaRPr lang="en-US"/>
        </a:p>
      </dgm:t>
    </dgm:pt>
    <dgm:pt modelId="{82FFF777-9929-4113-9CBB-769C6FBD70E4}">
      <dgm:prSet phldrT="[Text]"/>
      <dgm:spPr/>
      <dgm:t>
        <a:bodyPr/>
        <a:lstStyle/>
        <a:p>
          <a:r>
            <a:rPr lang="en-US" dirty="0"/>
            <a:t>Shared</a:t>
          </a:r>
        </a:p>
      </dgm:t>
    </dgm:pt>
    <dgm:pt modelId="{F7320778-D061-4DDB-80CA-AE15000AF142}" type="parTrans" cxnId="{04151136-D31A-4E8B-B625-F14F7C156D6A}">
      <dgm:prSet/>
      <dgm:spPr/>
      <dgm:t>
        <a:bodyPr/>
        <a:lstStyle/>
        <a:p>
          <a:endParaRPr lang="en-US"/>
        </a:p>
      </dgm:t>
    </dgm:pt>
    <dgm:pt modelId="{5458D8CC-C486-4E67-B247-859456CD176F}" type="sibTrans" cxnId="{04151136-D31A-4E8B-B625-F14F7C156D6A}">
      <dgm:prSet/>
      <dgm:spPr/>
      <dgm:t>
        <a:bodyPr/>
        <a:lstStyle/>
        <a:p>
          <a:endParaRPr lang="en-US"/>
        </a:p>
      </dgm:t>
    </dgm:pt>
    <dgm:pt modelId="{27B98DC4-A232-4510-81DD-2A75FA090AD9}">
      <dgm:prSet phldrT="[Text]"/>
      <dgm:spPr/>
      <dgm:t>
        <a:bodyPr/>
        <a:lstStyle/>
        <a:p>
          <a:r>
            <a:rPr lang="en-US" dirty="0"/>
            <a:t>Transmitted</a:t>
          </a:r>
        </a:p>
      </dgm:t>
    </dgm:pt>
    <dgm:pt modelId="{A5DF6071-E9F6-4065-8D83-711DA546533F}" type="parTrans" cxnId="{BB3C8444-375B-4EEC-B7A7-E6F16C938B67}">
      <dgm:prSet/>
      <dgm:spPr/>
      <dgm:t>
        <a:bodyPr/>
        <a:lstStyle/>
        <a:p>
          <a:endParaRPr lang="en-US"/>
        </a:p>
      </dgm:t>
    </dgm:pt>
    <dgm:pt modelId="{611F7A97-BAA9-41DB-A84D-2EF871F4B25A}" type="sibTrans" cxnId="{BB3C8444-375B-4EEC-B7A7-E6F16C938B67}">
      <dgm:prSet/>
      <dgm:spPr/>
      <dgm:t>
        <a:bodyPr/>
        <a:lstStyle/>
        <a:p>
          <a:endParaRPr lang="en-US"/>
        </a:p>
      </dgm:t>
    </dgm:pt>
    <dgm:pt modelId="{71E07A29-2812-4103-917E-074939974E41}" type="pres">
      <dgm:prSet presAssocID="{8FA59F82-123E-4688-B440-3CD45D4AF7B1}" presName="mainComposite" presStyleCnt="0">
        <dgm:presLayoutVars>
          <dgm:chPref val="1"/>
          <dgm:dir/>
          <dgm:animOne val="branch"/>
          <dgm:animLvl val="lvl"/>
          <dgm:resizeHandles val="exact"/>
        </dgm:presLayoutVars>
      </dgm:prSet>
      <dgm:spPr/>
    </dgm:pt>
    <dgm:pt modelId="{4E66B767-22EC-4888-B418-DC113ED17E02}" type="pres">
      <dgm:prSet presAssocID="{8FA59F82-123E-4688-B440-3CD45D4AF7B1}" presName="hierFlow" presStyleCnt="0"/>
      <dgm:spPr/>
    </dgm:pt>
    <dgm:pt modelId="{280CA308-FB6A-412D-B83C-A5C68109ED52}" type="pres">
      <dgm:prSet presAssocID="{8FA59F82-123E-4688-B440-3CD45D4AF7B1}" presName="firstBuf" presStyleCnt="0"/>
      <dgm:spPr/>
    </dgm:pt>
    <dgm:pt modelId="{0CD05439-58E9-4CBE-B7B2-4645051F8C74}" type="pres">
      <dgm:prSet presAssocID="{8FA59F82-123E-4688-B440-3CD45D4AF7B1}" presName="hierChild1" presStyleCnt="0">
        <dgm:presLayoutVars>
          <dgm:chPref val="1"/>
          <dgm:animOne val="branch"/>
          <dgm:animLvl val="lvl"/>
        </dgm:presLayoutVars>
      </dgm:prSet>
      <dgm:spPr/>
    </dgm:pt>
    <dgm:pt modelId="{50DAA795-5B19-4C00-92FD-650191D91FEB}" type="pres">
      <dgm:prSet presAssocID="{0ACF5A43-584A-4AAF-9E0D-EA7E020A0FFC}" presName="Name14" presStyleCnt="0"/>
      <dgm:spPr/>
    </dgm:pt>
    <dgm:pt modelId="{53C6C3BC-4922-4A1C-AB51-47A1970B8333}" type="pres">
      <dgm:prSet presAssocID="{0ACF5A43-584A-4AAF-9E0D-EA7E020A0FFC}" presName="level1Shape" presStyleLbl="node0" presStyleIdx="0" presStyleCnt="1">
        <dgm:presLayoutVars>
          <dgm:chPref val="3"/>
        </dgm:presLayoutVars>
      </dgm:prSet>
      <dgm:spPr/>
    </dgm:pt>
    <dgm:pt modelId="{9D7622F7-997D-4AF4-89D7-D8C87A1EB13C}" type="pres">
      <dgm:prSet presAssocID="{0ACF5A43-584A-4AAF-9E0D-EA7E020A0FFC}" presName="hierChild2" presStyleCnt="0"/>
      <dgm:spPr/>
    </dgm:pt>
    <dgm:pt modelId="{9395DCE6-384B-4C45-9FD0-973852F17470}" type="pres">
      <dgm:prSet presAssocID="{40856057-AA4E-420A-8810-0A6A06601472}" presName="Name19" presStyleLbl="parChTrans1D2" presStyleIdx="0" presStyleCnt="1"/>
      <dgm:spPr/>
    </dgm:pt>
    <dgm:pt modelId="{47993D72-8EE7-4F0F-A239-31560646196C}" type="pres">
      <dgm:prSet presAssocID="{2969C28A-53A4-49B1-8A00-330F845C0CD4}" presName="Name21" presStyleCnt="0"/>
      <dgm:spPr/>
    </dgm:pt>
    <dgm:pt modelId="{1C5E88C6-967B-4FB6-9F1B-BCD920B24AC0}" type="pres">
      <dgm:prSet presAssocID="{2969C28A-53A4-49B1-8A00-330F845C0CD4}" presName="level2Shape" presStyleLbl="node2" presStyleIdx="0" presStyleCnt="1"/>
      <dgm:spPr/>
    </dgm:pt>
    <dgm:pt modelId="{656A7805-7902-402D-9942-428A3A3EBDE4}" type="pres">
      <dgm:prSet presAssocID="{2969C28A-53A4-49B1-8A00-330F845C0CD4}" presName="hierChild3" presStyleCnt="0"/>
      <dgm:spPr/>
    </dgm:pt>
    <dgm:pt modelId="{E67BAC19-0A28-4D39-8938-E5DBB82C5FE3}" type="pres">
      <dgm:prSet presAssocID="{793033FB-57D0-4BB2-865A-A6AEFE29D783}" presName="Name19" presStyleLbl="parChTrans1D3" presStyleIdx="0" presStyleCnt="4"/>
      <dgm:spPr/>
    </dgm:pt>
    <dgm:pt modelId="{0CAE85D1-57D1-458A-976F-E655C90BC559}" type="pres">
      <dgm:prSet presAssocID="{BF3EDDA9-5D31-4621-BE36-6ACA6081C3AE}" presName="Name21" presStyleCnt="0"/>
      <dgm:spPr/>
    </dgm:pt>
    <dgm:pt modelId="{F5579F32-F1E0-4DD0-810E-F66637176764}" type="pres">
      <dgm:prSet presAssocID="{BF3EDDA9-5D31-4621-BE36-6ACA6081C3AE}" presName="level2Shape" presStyleLbl="node3" presStyleIdx="0" presStyleCnt="4"/>
      <dgm:spPr/>
    </dgm:pt>
    <dgm:pt modelId="{CA1984B6-FBEE-47E8-98D8-6E5340198E57}" type="pres">
      <dgm:prSet presAssocID="{BF3EDDA9-5D31-4621-BE36-6ACA6081C3AE}" presName="hierChild3" presStyleCnt="0"/>
      <dgm:spPr/>
    </dgm:pt>
    <dgm:pt modelId="{F2C3F9E6-9CB0-4E91-B68C-FD95D2D3D0AC}" type="pres">
      <dgm:prSet presAssocID="{D9732696-23C3-45E9-AE07-765B830B5422}" presName="Name19" presStyleLbl="parChTrans1D3" presStyleIdx="1" presStyleCnt="4"/>
      <dgm:spPr/>
    </dgm:pt>
    <dgm:pt modelId="{6D7D73E7-4CF5-4425-BF62-D43D6A77A600}" type="pres">
      <dgm:prSet presAssocID="{BE64138D-ED0B-4650-B7C0-2DB2F8064D62}" presName="Name21" presStyleCnt="0"/>
      <dgm:spPr/>
    </dgm:pt>
    <dgm:pt modelId="{AD7EB000-FF84-445A-9D5E-FD36E7EE90CE}" type="pres">
      <dgm:prSet presAssocID="{BE64138D-ED0B-4650-B7C0-2DB2F8064D62}" presName="level2Shape" presStyleLbl="node3" presStyleIdx="1" presStyleCnt="4"/>
      <dgm:spPr/>
    </dgm:pt>
    <dgm:pt modelId="{48A2F59A-3A11-491E-86CD-04AE9AEE0AF9}" type="pres">
      <dgm:prSet presAssocID="{BE64138D-ED0B-4650-B7C0-2DB2F8064D62}" presName="hierChild3" presStyleCnt="0"/>
      <dgm:spPr/>
    </dgm:pt>
    <dgm:pt modelId="{F1EEEC41-BD5D-4D35-9790-E1A3D9736FB7}" type="pres">
      <dgm:prSet presAssocID="{8C94094F-9C9C-4DFD-8F7B-AC7826F7FC18}" presName="Name19" presStyleLbl="parChTrans1D3" presStyleIdx="2" presStyleCnt="4"/>
      <dgm:spPr/>
    </dgm:pt>
    <dgm:pt modelId="{82519826-E040-4106-949F-4BC236668F9E}" type="pres">
      <dgm:prSet presAssocID="{8BF6BDE8-234B-4D65-82B0-CADC3C8974A2}" presName="Name21" presStyleCnt="0"/>
      <dgm:spPr/>
    </dgm:pt>
    <dgm:pt modelId="{D1ABD015-C550-459D-AB1F-62DC9C54462E}" type="pres">
      <dgm:prSet presAssocID="{8BF6BDE8-234B-4D65-82B0-CADC3C8974A2}" presName="level2Shape" presStyleLbl="node3" presStyleIdx="2" presStyleCnt="4"/>
      <dgm:spPr/>
    </dgm:pt>
    <dgm:pt modelId="{5AD44E76-1396-4C26-A932-AA4A6A49CB01}" type="pres">
      <dgm:prSet presAssocID="{8BF6BDE8-234B-4D65-82B0-CADC3C8974A2}" presName="hierChild3" presStyleCnt="0"/>
      <dgm:spPr/>
    </dgm:pt>
    <dgm:pt modelId="{A358CE17-ECE3-4FC0-9D25-34B4233016F1}" type="pres">
      <dgm:prSet presAssocID="{95817FCC-4994-4F0C-A124-2010C38E568E}" presName="Name19" presStyleLbl="parChTrans1D3" presStyleIdx="3" presStyleCnt="4"/>
      <dgm:spPr/>
    </dgm:pt>
    <dgm:pt modelId="{12C58C4A-AA1E-41C5-82E2-50F941210129}" type="pres">
      <dgm:prSet presAssocID="{898AF587-97DA-4411-9553-0C80C54EFB6C}" presName="Name21" presStyleCnt="0"/>
      <dgm:spPr/>
    </dgm:pt>
    <dgm:pt modelId="{A89341AA-845A-447C-A245-41101D5092F2}" type="pres">
      <dgm:prSet presAssocID="{898AF587-97DA-4411-9553-0C80C54EFB6C}" presName="level2Shape" presStyleLbl="node3" presStyleIdx="3" presStyleCnt="4"/>
      <dgm:spPr/>
    </dgm:pt>
    <dgm:pt modelId="{515A4B6A-6B4F-4B71-B282-5D4AFF9D3DFC}" type="pres">
      <dgm:prSet presAssocID="{898AF587-97DA-4411-9553-0C80C54EFB6C}" presName="hierChild3" presStyleCnt="0"/>
      <dgm:spPr/>
    </dgm:pt>
    <dgm:pt modelId="{B1B8D8E6-EDDF-4D1E-9F30-795746E7640A}" type="pres">
      <dgm:prSet presAssocID="{07C784C3-03C2-4F9A-8361-CEDF260D2C4C}" presName="Name19" presStyleLbl="parChTrans1D4" presStyleIdx="0" presStyleCnt="8"/>
      <dgm:spPr/>
    </dgm:pt>
    <dgm:pt modelId="{2A426DAB-CEB7-4943-99E5-CA041A90BDFD}" type="pres">
      <dgm:prSet presAssocID="{9601F0FC-6F6C-493D-BF43-29E1C6384DBF}" presName="Name21" presStyleCnt="0"/>
      <dgm:spPr/>
    </dgm:pt>
    <dgm:pt modelId="{9DF81A02-70FF-4EEF-BDA6-86F925A05529}" type="pres">
      <dgm:prSet presAssocID="{9601F0FC-6F6C-493D-BF43-29E1C6384DBF}" presName="level2Shape" presStyleLbl="node4" presStyleIdx="0" presStyleCnt="8"/>
      <dgm:spPr/>
    </dgm:pt>
    <dgm:pt modelId="{E9E9EF81-3AA9-4997-A429-6C43BD6FDB6E}" type="pres">
      <dgm:prSet presAssocID="{9601F0FC-6F6C-493D-BF43-29E1C6384DBF}" presName="hierChild3" presStyleCnt="0"/>
      <dgm:spPr/>
    </dgm:pt>
    <dgm:pt modelId="{BCC717D0-8DCE-4C4F-B61A-D59F228A2382}" type="pres">
      <dgm:prSet presAssocID="{0FB8D0BA-5B4C-461F-B46D-F2C29BA46006}" presName="Name19" presStyleLbl="parChTrans1D4" presStyleIdx="1" presStyleCnt="8"/>
      <dgm:spPr/>
    </dgm:pt>
    <dgm:pt modelId="{5CFD5E7F-09DF-4BFE-8FFB-18C981C86983}" type="pres">
      <dgm:prSet presAssocID="{095A45D2-0914-4F48-9A54-A4FDF2AF831A}" presName="Name21" presStyleCnt="0"/>
      <dgm:spPr/>
    </dgm:pt>
    <dgm:pt modelId="{7298FD8B-EACC-4CB1-BEFE-6F93D7EA16EE}" type="pres">
      <dgm:prSet presAssocID="{095A45D2-0914-4F48-9A54-A4FDF2AF831A}" presName="level2Shape" presStyleLbl="node4" presStyleIdx="1" presStyleCnt="8"/>
      <dgm:spPr/>
    </dgm:pt>
    <dgm:pt modelId="{88D9A599-D857-41D3-8993-B9F5DAC461E6}" type="pres">
      <dgm:prSet presAssocID="{095A45D2-0914-4F48-9A54-A4FDF2AF831A}" presName="hierChild3" presStyleCnt="0"/>
      <dgm:spPr/>
    </dgm:pt>
    <dgm:pt modelId="{3866A524-9F7E-4EED-9E81-FAD89BC5E9EA}" type="pres">
      <dgm:prSet presAssocID="{96F0682E-19E1-4C6A-9046-D82E81F08129}" presName="Name19" presStyleLbl="parChTrans1D4" presStyleIdx="2" presStyleCnt="8"/>
      <dgm:spPr/>
    </dgm:pt>
    <dgm:pt modelId="{19E26EBD-7C46-4814-AA4B-6CDE0A322101}" type="pres">
      <dgm:prSet presAssocID="{BBEE09DB-622E-449C-924E-92C6E5E6BB72}" presName="Name21" presStyleCnt="0"/>
      <dgm:spPr/>
    </dgm:pt>
    <dgm:pt modelId="{E3F95B0F-1C38-4853-9F1B-0CCA8941A2C5}" type="pres">
      <dgm:prSet presAssocID="{BBEE09DB-622E-449C-924E-92C6E5E6BB72}" presName="level2Shape" presStyleLbl="node4" presStyleIdx="2" presStyleCnt="8"/>
      <dgm:spPr/>
    </dgm:pt>
    <dgm:pt modelId="{A81F9350-6A42-4D10-AC69-E24A9341F64F}" type="pres">
      <dgm:prSet presAssocID="{BBEE09DB-622E-449C-924E-92C6E5E6BB72}" presName="hierChild3" presStyleCnt="0"/>
      <dgm:spPr/>
    </dgm:pt>
    <dgm:pt modelId="{647D81C9-2108-4067-AA7A-262BCFE92A57}" type="pres">
      <dgm:prSet presAssocID="{F7320778-D061-4DDB-80CA-AE15000AF142}" presName="Name19" presStyleLbl="parChTrans1D4" presStyleIdx="3" presStyleCnt="8"/>
      <dgm:spPr/>
    </dgm:pt>
    <dgm:pt modelId="{248B5B98-E606-43A3-9B06-8BB3590F410C}" type="pres">
      <dgm:prSet presAssocID="{82FFF777-9929-4113-9CBB-769C6FBD70E4}" presName="Name21" presStyleCnt="0"/>
      <dgm:spPr/>
    </dgm:pt>
    <dgm:pt modelId="{680F01F0-9EAF-4E8E-A568-D72EFB2FD3CF}" type="pres">
      <dgm:prSet presAssocID="{82FFF777-9929-4113-9CBB-769C6FBD70E4}" presName="level2Shape" presStyleLbl="node4" presStyleIdx="3" presStyleCnt="8"/>
      <dgm:spPr/>
    </dgm:pt>
    <dgm:pt modelId="{0F421FFD-96A5-4607-9EA4-2BE97BCB094A}" type="pres">
      <dgm:prSet presAssocID="{82FFF777-9929-4113-9CBB-769C6FBD70E4}" presName="hierChild3" presStyleCnt="0"/>
      <dgm:spPr/>
    </dgm:pt>
    <dgm:pt modelId="{AC7C04D4-F73C-4BF3-8159-C5DAA4C2DF04}" type="pres">
      <dgm:prSet presAssocID="{A5DF6071-E9F6-4065-8D83-711DA546533F}" presName="Name19" presStyleLbl="parChTrans1D4" presStyleIdx="4" presStyleCnt="8"/>
      <dgm:spPr/>
    </dgm:pt>
    <dgm:pt modelId="{94730892-D91B-4287-A595-65BDFB1DD985}" type="pres">
      <dgm:prSet presAssocID="{27B98DC4-A232-4510-81DD-2A75FA090AD9}" presName="Name21" presStyleCnt="0"/>
      <dgm:spPr/>
    </dgm:pt>
    <dgm:pt modelId="{48603140-2AD1-4D84-8D44-C98A9854A833}" type="pres">
      <dgm:prSet presAssocID="{27B98DC4-A232-4510-81DD-2A75FA090AD9}" presName="level2Shape" presStyleLbl="node4" presStyleIdx="4" presStyleCnt="8"/>
      <dgm:spPr/>
    </dgm:pt>
    <dgm:pt modelId="{5A366110-798E-4F81-8F57-0D01BC660A42}" type="pres">
      <dgm:prSet presAssocID="{27B98DC4-A232-4510-81DD-2A75FA090AD9}" presName="hierChild3" presStyleCnt="0"/>
      <dgm:spPr/>
    </dgm:pt>
    <dgm:pt modelId="{9B9E533B-255C-44CB-9AD4-D7B8994AE4D5}" type="pres">
      <dgm:prSet presAssocID="{DC386863-7A29-4C25-A1EF-1B4EA155B1C2}" presName="Name19" presStyleLbl="parChTrans1D4" presStyleIdx="5" presStyleCnt="8"/>
      <dgm:spPr/>
    </dgm:pt>
    <dgm:pt modelId="{9F032B94-F597-4E16-927C-7CE9A19CB7AB}" type="pres">
      <dgm:prSet presAssocID="{DAD0845B-0C44-488C-8C0E-848A9CDE2ECA}" presName="Name21" presStyleCnt="0"/>
      <dgm:spPr/>
    </dgm:pt>
    <dgm:pt modelId="{ECEB3258-9289-403A-A31E-421052539E3E}" type="pres">
      <dgm:prSet presAssocID="{DAD0845B-0C44-488C-8C0E-848A9CDE2ECA}" presName="level2Shape" presStyleLbl="node4" presStyleIdx="5" presStyleCnt="8"/>
      <dgm:spPr/>
    </dgm:pt>
    <dgm:pt modelId="{6027A18D-2DC6-487F-870A-F33010DB59AE}" type="pres">
      <dgm:prSet presAssocID="{DAD0845B-0C44-488C-8C0E-848A9CDE2ECA}" presName="hierChild3" presStyleCnt="0"/>
      <dgm:spPr/>
    </dgm:pt>
    <dgm:pt modelId="{102653A3-E214-402F-9C10-8DB25FB120B4}" type="pres">
      <dgm:prSet presAssocID="{18D81980-4C0C-475A-AD13-618702BB7005}" presName="Name19" presStyleLbl="parChTrans1D4" presStyleIdx="6" presStyleCnt="8"/>
      <dgm:spPr/>
    </dgm:pt>
    <dgm:pt modelId="{93631885-2650-41A7-947C-802DBE9A2ABD}" type="pres">
      <dgm:prSet presAssocID="{EA962492-F91D-49EE-AFDF-1DBF3522C2CE}" presName="Name21" presStyleCnt="0"/>
      <dgm:spPr/>
    </dgm:pt>
    <dgm:pt modelId="{6492476E-86D6-4CDB-81F3-6C6839509564}" type="pres">
      <dgm:prSet presAssocID="{EA962492-F91D-49EE-AFDF-1DBF3522C2CE}" presName="level2Shape" presStyleLbl="node4" presStyleIdx="6" presStyleCnt="8"/>
      <dgm:spPr/>
    </dgm:pt>
    <dgm:pt modelId="{4CE70301-58EC-4F2E-A362-B863BDB354EE}" type="pres">
      <dgm:prSet presAssocID="{EA962492-F91D-49EE-AFDF-1DBF3522C2CE}" presName="hierChild3" presStyleCnt="0"/>
      <dgm:spPr/>
    </dgm:pt>
    <dgm:pt modelId="{DB4FB364-63CB-4025-ABA7-4FB41C5DD119}" type="pres">
      <dgm:prSet presAssocID="{06A97A4C-24D2-4A7F-A9EA-FAE81391A8E4}" presName="Name19" presStyleLbl="parChTrans1D4" presStyleIdx="7" presStyleCnt="8"/>
      <dgm:spPr/>
    </dgm:pt>
    <dgm:pt modelId="{48641B15-50D2-4AE8-85E3-B65AD7DC6B17}" type="pres">
      <dgm:prSet presAssocID="{9641326E-1A5A-4313-8724-CFCD02DAEE83}" presName="Name21" presStyleCnt="0"/>
      <dgm:spPr/>
    </dgm:pt>
    <dgm:pt modelId="{52112AA2-EB6D-43A6-8C23-F74CF6D0870C}" type="pres">
      <dgm:prSet presAssocID="{9641326E-1A5A-4313-8724-CFCD02DAEE83}" presName="level2Shape" presStyleLbl="node4" presStyleIdx="7" presStyleCnt="8"/>
      <dgm:spPr/>
    </dgm:pt>
    <dgm:pt modelId="{294AD2FC-C21E-4A12-BDC5-8ADDDE2E4D55}" type="pres">
      <dgm:prSet presAssocID="{9641326E-1A5A-4313-8724-CFCD02DAEE83}" presName="hierChild3" presStyleCnt="0"/>
      <dgm:spPr/>
    </dgm:pt>
    <dgm:pt modelId="{F49DE452-8FED-4772-BB0D-7E54C2A7D456}" type="pres">
      <dgm:prSet presAssocID="{8FA59F82-123E-4688-B440-3CD45D4AF7B1}" presName="bgShapesFlow" presStyleCnt="0"/>
      <dgm:spPr/>
    </dgm:pt>
    <dgm:pt modelId="{E761F6B1-7908-477A-8A2E-2CD58D4E0435}" type="pres">
      <dgm:prSet presAssocID="{7DDCE281-41F9-44D6-B3DD-EA53A40EF81A}" presName="rectComp" presStyleCnt="0"/>
      <dgm:spPr/>
    </dgm:pt>
    <dgm:pt modelId="{39A2073A-DE55-415F-B907-C8F140F1B371}" type="pres">
      <dgm:prSet presAssocID="{7DDCE281-41F9-44D6-B3DD-EA53A40EF81A}" presName="bgRect" presStyleLbl="bgShp" presStyleIdx="0" presStyleCnt="2" custScaleY="644248" custLinFactNeighborY="-12455"/>
      <dgm:spPr/>
    </dgm:pt>
    <dgm:pt modelId="{19E21A7F-7966-40F1-9912-4EF031E43A3D}" type="pres">
      <dgm:prSet presAssocID="{7DDCE281-41F9-44D6-B3DD-EA53A40EF81A}" presName="bgRectTx" presStyleLbl="bgShp" presStyleIdx="0" presStyleCnt="2">
        <dgm:presLayoutVars>
          <dgm:bulletEnabled val="1"/>
        </dgm:presLayoutVars>
      </dgm:prSet>
      <dgm:spPr/>
    </dgm:pt>
    <dgm:pt modelId="{00F51173-99D9-44E4-9BDB-101ED1E0C608}" type="pres">
      <dgm:prSet presAssocID="{7DDCE281-41F9-44D6-B3DD-EA53A40EF81A}" presName="spComp" presStyleCnt="0"/>
      <dgm:spPr/>
    </dgm:pt>
    <dgm:pt modelId="{5C302DEE-D3C0-453B-826E-9BB7930464E7}" type="pres">
      <dgm:prSet presAssocID="{7DDCE281-41F9-44D6-B3DD-EA53A40EF81A}" presName="vSp" presStyleCnt="0"/>
      <dgm:spPr/>
    </dgm:pt>
    <dgm:pt modelId="{9C52EC32-F534-418E-B718-390F17FA9267}" type="pres">
      <dgm:prSet presAssocID="{35EB8D2A-3EDE-4657-B9B5-DFB1B02515E1}" presName="rectComp" presStyleCnt="0"/>
      <dgm:spPr/>
    </dgm:pt>
    <dgm:pt modelId="{A2F1B9AF-5982-413E-82D7-8C0DCE9498FE}" type="pres">
      <dgm:prSet presAssocID="{35EB8D2A-3EDE-4657-B9B5-DFB1B02515E1}" presName="bgRect" presStyleLbl="bgShp" presStyleIdx="1" presStyleCnt="2" custScaleY="436662" custLinFactNeighborY="-29496"/>
      <dgm:spPr/>
    </dgm:pt>
    <dgm:pt modelId="{1F5F46ED-38A3-4AE1-B2B1-C27DC786D0C2}" type="pres">
      <dgm:prSet presAssocID="{35EB8D2A-3EDE-4657-B9B5-DFB1B02515E1}" presName="bgRectTx" presStyleLbl="bgShp" presStyleIdx="1" presStyleCnt="2">
        <dgm:presLayoutVars>
          <dgm:bulletEnabled val="1"/>
        </dgm:presLayoutVars>
      </dgm:prSet>
      <dgm:spPr/>
    </dgm:pt>
  </dgm:ptLst>
  <dgm:cxnLst>
    <dgm:cxn modelId="{5C31A700-C0D4-4452-A230-B748EFA962C8}" type="presOf" srcId="{793033FB-57D0-4BB2-865A-A6AEFE29D783}" destId="{E67BAC19-0A28-4D39-8938-E5DBB82C5FE3}" srcOrd="0" destOrd="0" presId="urn:microsoft.com/office/officeart/2005/8/layout/hierarchy6"/>
    <dgm:cxn modelId="{996D7B23-898F-401A-BEC5-28E101177588}" srcId="{9601F0FC-6F6C-493D-BF43-29E1C6384DBF}" destId="{095A45D2-0914-4F48-9A54-A4FDF2AF831A}" srcOrd="0" destOrd="0" parTransId="{0FB8D0BA-5B4C-461F-B46D-F2C29BA46006}" sibTransId="{5F773EBB-AE45-402A-8EE3-0681C6FE00A4}"/>
    <dgm:cxn modelId="{75E92326-7D85-4B75-A031-1DDA4A142EA3}" type="presOf" srcId="{9601F0FC-6F6C-493D-BF43-29E1C6384DBF}" destId="{9DF81A02-70FF-4EEF-BDA6-86F925A05529}" srcOrd="0" destOrd="0" presId="urn:microsoft.com/office/officeart/2005/8/layout/hierarchy6"/>
    <dgm:cxn modelId="{CF96692E-B7CE-4A2A-970B-975AAA871293}" type="presOf" srcId="{A5DF6071-E9F6-4065-8D83-711DA546533F}" destId="{AC7C04D4-F73C-4BF3-8159-C5DAA4C2DF04}" srcOrd="0" destOrd="0" presId="urn:microsoft.com/office/officeart/2005/8/layout/hierarchy6"/>
    <dgm:cxn modelId="{3A69F132-434B-466B-9D49-6ECF559DD3F8}" type="presOf" srcId="{35EB8D2A-3EDE-4657-B9B5-DFB1B02515E1}" destId="{1F5F46ED-38A3-4AE1-B2B1-C27DC786D0C2}" srcOrd="1" destOrd="0" presId="urn:microsoft.com/office/officeart/2005/8/layout/hierarchy6"/>
    <dgm:cxn modelId="{04151136-D31A-4E8B-B625-F14F7C156D6A}" srcId="{9601F0FC-6F6C-493D-BF43-29E1C6384DBF}" destId="{82FFF777-9929-4113-9CBB-769C6FBD70E4}" srcOrd="2" destOrd="0" parTransId="{F7320778-D061-4DDB-80CA-AE15000AF142}" sibTransId="{5458D8CC-C486-4E67-B247-859456CD176F}"/>
    <dgm:cxn modelId="{0F6A903E-5FB0-45D1-8BD0-ECCD7DB250E9}" type="presOf" srcId="{18D81980-4C0C-475A-AD13-618702BB7005}" destId="{102653A3-E214-402F-9C10-8DB25FB120B4}" srcOrd="0" destOrd="0" presId="urn:microsoft.com/office/officeart/2005/8/layout/hierarchy6"/>
    <dgm:cxn modelId="{BB3C8444-375B-4EEC-B7A7-E6F16C938B67}" srcId="{9601F0FC-6F6C-493D-BF43-29E1C6384DBF}" destId="{27B98DC4-A232-4510-81DD-2A75FA090AD9}" srcOrd="3" destOrd="0" parTransId="{A5DF6071-E9F6-4065-8D83-711DA546533F}" sibTransId="{611F7A97-BAA9-41DB-A84D-2EF871F4B25A}"/>
    <dgm:cxn modelId="{792B8748-E31A-4C90-BD17-4401791C975E}" type="presOf" srcId="{0FB8D0BA-5B4C-461F-B46D-F2C29BA46006}" destId="{BCC717D0-8DCE-4C4F-B61A-D59F228A2382}" srcOrd="0" destOrd="0" presId="urn:microsoft.com/office/officeart/2005/8/layout/hierarchy6"/>
    <dgm:cxn modelId="{0DD3D44D-429E-46C8-B2AC-8D81EBCC4E17}" type="presOf" srcId="{0ACF5A43-584A-4AAF-9E0D-EA7E020A0FFC}" destId="{53C6C3BC-4922-4A1C-AB51-47A1970B8333}" srcOrd="0" destOrd="0" presId="urn:microsoft.com/office/officeart/2005/8/layout/hierarchy6"/>
    <dgm:cxn modelId="{B13EE54D-3B26-4CA4-98D5-536E56A810C0}" type="presOf" srcId="{06A97A4C-24D2-4A7F-A9EA-FAE81391A8E4}" destId="{DB4FB364-63CB-4025-ABA7-4FB41C5DD119}" srcOrd="0" destOrd="0" presId="urn:microsoft.com/office/officeart/2005/8/layout/hierarchy6"/>
    <dgm:cxn modelId="{D31AEA51-3EE4-4CEB-8C14-07C8B603B386}" type="presOf" srcId="{095A45D2-0914-4F48-9A54-A4FDF2AF831A}" destId="{7298FD8B-EACC-4CB1-BEFE-6F93D7EA16EE}" srcOrd="0" destOrd="0" presId="urn:microsoft.com/office/officeart/2005/8/layout/hierarchy6"/>
    <dgm:cxn modelId="{00C14C58-FDC3-4E76-845F-0784F0957E8D}" srcId="{8FA59F82-123E-4688-B440-3CD45D4AF7B1}" destId="{35EB8D2A-3EDE-4657-B9B5-DFB1B02515E1}" srcOrd="2" destOrd="0" parTransId="{908A9699-6627-4E16-9B32-17CE57527E62}" sibTransId="{2ADBB3D5-6B39-41D4-94F0-F189D3CD2163}"/>
    <dgm:cxn modelId="{2BE61363-8BB6-4A6E-9A0E-7789B9C682FE}" type="presOf" srcId="{95817FCC-4994-4F0C-A124-2010C38E568E}" destId="{A358CE17-ECE3-4FC0-9D25-34B4233016F1}" srcOrd="0" destOrd="0" presId="urn:microsoft.com/office/officeart/2005/8/layout/hierarchy6"/>
    <dgm:cxn modelId="{A8C55A64-53ED-4F19-ABF0-40CE9A490345}" type="presOf" srcId="{9641326E-1A5A-4313-8724-CFCD02DAEE83}" destId="{52112AA2-EB6D-43A6-8C23-F74CF6D0870C}" srcOrd="0" destOrd="0" presId="urn:microsoft.com/office/officeart/2005/8/layout/hierarchy6"/>
    <dgm:cxn modelId="{AD7EC26B-6A61-4702-BFFB-9B345739270B}" type="presOf" srcId="{DAD0845B-0C44-488C-8C0E-848A9CDE2ECA}" destId="{ECEB3258-9289-403A-A31E-421052539E3E}" srcOrd="0" destOrd="0" presId="urn:microsoft.com/office/officeart/2005/8/layout/hierarchy6"/>
    <dgm:cxn modelId="{1FF19672-A223-4867-ACF5-3BE9DA42CF2C}" srcId="{8FA59F82-123E-4688-B440-3CD45D4AF7B1}" destId="{7DDCE281-41F9-44D6-B3DD-EA53A40EF81A}" srcOrd="1" destOrd="0" parTransId="{8048A46A-93BD-4C63-AC66-C7CC9E9A2D59}" sibTransId="{5FB7D2B4-C241-4B53-9E55-0EE9920059E9}"/>
    <dgm:cxn modelId="{071D5278-61B9-4F52-94CC-E35F9C60F2D3}" type="presOf" srcId="{07C784C3-03C2-4F9A-8361-CEDF260D2C4C}" destId="{B1B8D8E6-EDDF-4D1E-9F30-795746E7640A}" srcOrd="0" destOrd="0" presId="urn:microsoft.com/office/officeart/2005/8/layout/hierarchy6"/>
    <dgm:cxn modelId="{83E7257F-52EC-4877-A248-13711C7E1A7D}" type="presOf" srcId="{82FFF777-9929-4113-9CBB-769C6FBD70E4}" destId="{680F01F0-9EAF-4E8E-A568-D72EFB2FD3CF}" srcOrd="0" destOrd="0" presId="urn:microsoft.com/office/officeart/2005/8/layout/hierarchy6"/>
    <dgm:cxn modelId="{CF26A680-AA79-4FEE-8F3F-BC0DD4E2328F}" type="presOf" srcId="{40856057-AA4E-420A-8810-0A6A06601472}" destId="{9395DCE6-384B-4C45-9FD0-973852F17470}" srcOrd="0" destOrd="0" presId="urn:microsoft.com/office/officeart/2005/8/layout/hierarchy6"/>
    <dgm:cxn modelId="{1CC6F080-209F-4B6B-8247-21AF9EA93C03}" type="presOf" srcId="{898AF587-97DA-4411-9553-0C80C54EFB6C}" destId="{A89341AA-845A-447C-A245-41101D5092F2}" srcOrd="0" destOrd="0" presId="urn:microsoft.com/office/officeart/2005/8/layout/hierarchy6"/>
    <dgm:cxn modelId="{265CB681-8F46-413F-884C-9A4AD5C3B350}" type="presOf" srcId="{2969C28A-53A4-49B1-8A00-330F845C0CD4}" destId="{1C5E88C6-967B-4FB6-9F1B-BCD920B24AC0}" srcOrd="0" destOrd="0" presId="urn:microsoft.com/office/officeart/2005/8/layout/hierarchy6"/>
    <dgm:cxn modelId="{86BFE983-8FF5-4206-B724-6310A16EA94B}" srcId="{898AF587-97DA-4411-9553-0C80C54EFB6C}" destId="{9641326E-1A5A-4313-8724-CFCD02DAEE83}" srcOrd="3" destOrd="0" parTransId="{06A97A4C-24D2-4A7F-A9EA-FAE81391A8E4}" sibTransId="{D4274D14-47CF-4339-8CF4-CA0218747372}"/>
    <dgm:cxn modelId="{324C5D86-02A1-46DD-BB9A-204F8DBE580D}" srcId="{8FA59F82-123E-4688-B440-3CD45D4AF7B1}" destId="{0ACF5A43-584A-4AAF-9E0D-EA7E020A0FFC}" srcOrd="0" destOrd="0" parTransId="{93BC78BE-A14C-43C3-BDF5-5F484AE6FF4A}" sibTransId="{D05C99DC-A029-4F6D-BF99-DF0AACE06668}"/>
    <dgm:cxn modelId="{DB14F689-9804-4E3D-8778-27E0605CAA49}" type="presOf" srcId="{DC386863-7A29-4C25-A1EF-1B4EA155B1C2}" destId="{9B9E533B-255C-44CB-9AD4-D7B8994AE4D5}" srcOrd="0" destOrd="0" presId="urn:microsoft.com/office/officeart/2005/8/layout/hierarchy6"/>
    <dgm:cxn modelId="{CB24CB8A-8AB1-45A0-941A-567DFC125C15}" type="presOf" srcId="{BE64138D-ED0B-4650-B7C0-2DB2F8064D62}" destId="{AD7EB000-FF84-445A-9D5E-FD36E7EE90CE}" srcOrd="0" destOrd="0" presId="urn:microsoft.com/office/officeart/2005/8/layout/hierarchy6"/>
    <dgm:cxn modelId="{E70B508E-1AEE-4205-9B03-F124F147F3EC}" srcId="{898AF587-97DA-4411-9553-0C80C54EFB6C}" destId="{DAD0845B-0C44-488C-8C0E-848A9CDE2ECA}" srcOrd="1" destOrd="0" parTransId="{DC386863-7A29-4C25-A1EF-1B4EA155B1C2}" sibTransId="{FD9460C3-6E76-4272-B667-6A953537F4D9}"/>
    <dgm:cxn modelId="{02C2628F-B198-499A-83FB-3AB00847227A}" srcId="{9601F0FC-6F6C-493D-BF43-29E1C6384DBF}" destId="{BBEE09DB-622E-449C-924E-92C6E5E6BB72}" srcOrd="1" destOrd="0" parTransId="{96F0682E-19E1-4C6A-9046-D82E81F08129}" sibTransId="{FFEC7AB3-52FC-435A-A714-554C924C74A2}"/>
    <dgm:cxn modelId="{DBEC12A5-16EE-43FE-9364-8C4800FE0B88}" srcId="{0ACF5A43-584A-4AAF-9E0D-EA7E020A0FFC}" destId="{2969C28A-53A4-49B1-8A00-330F845C0CD4}" srcOrd="0" destOrd="0" parTransId="{40856057-AA4E-420A-8810-0A6A06601472}" sibTransId="{A71FA798-9BFA-4C16-A94C-AF7187F3BBD6}"/>
    <dgm:cxn modelId="{D5D1FCA5-EDDE-469C-A1BD-054622B4D605}" srcId="{2969C28A-53A4-49B1-8A00-330F845C0CD4}" destId="{BE64138D-ED0B-4650-B7C0-2DB2F8064D62}" srcOrd="1" destOrd="0" parTransId="{D9732696-23C3-45E9-AE07-765B830B5422}" sibTransId="{D8A4A603-5F3D-4076-84B2-9A53D15BDE43}"/>
    <dgm:cxn modelId="{52560AAD-50ED-4CB5-A410-0EF550154EFE}" type="presOf" srcId="{7DDCE281-41F9-44D6-B3DD-EA53A40EF81A}" destId="{19E21A7F-7966-40F1-9912-4EF031E43A3D}" srcOrd="1" destOrd="0" presId="urn:microsoft.com/office/officeart/2005/8/layout/hierarchy6"/>
    <dgm:cxn modelId="{5800CFAD-7C35-4E32-8698-1C7153EADBA8}" type="presOf" srcId="{96F0682E-19E1-4C6A-9046-D82E81F08129}" destId="{3866A524-9F7E-4EED-9E81-FAD89BC5E9EA}" srcOrd="0" destOrd="0" presId="urn:microsoft.com/office/officeart/2005/8/layout/hierarchy6"/>
    <dgm:cxn modelId="{55A2F1B0-7CFB-42E0-9D92-79BEE24CC7A4}" type="presOf" srcId="{8FA59F82-123E-4688-B440-3CD45D4AF7B1}" destId="{71E07A29-2812-4103-917E-074939974E41}" srcOrd="0" destOrd="0" presId="urn:microsoft.com/office/officeart/2005/8/layout/hierarchy6"/>
    <dgm:cxn modelId="{9DA5FEB2-60B4-44BC-A912-55AA5D7CE2DE}" type="presOf" srcId="{BBEE09DB-622E-449C-924E-92C6E5E6BB72}" destId="{E3F95B0F-1C38-4853-9F1B-0CCA8941A2C5}" srcOrd="0" destOrd="0" presId="urn:microsoft.com/office/officeart/2005/8/layout/hierarchy6"/>
    <dgm:cxn modelId="{F4D2BEB4-C923-4F29-B9A2-00B38A8F5322}" type="presOf" srcId="{F7320778-D061-4DDB-80CA-AE15000AF142}" destId="{647D81C9-2108-4067-AA7A-262BCFE92A57}" srcOrd="0" destOrd="0" presId="urn:microsoft.com/office/officeart/2005/8/layout/hierarchy6"/>
    <dgm:cxn modelId="{F9C3A6B5-684A-440B-A670-1011E84E04D5}" type="presOf" srcId="{8C94094F-9C9C-4DFD-8F7B-AC7826F7FC18}" destId="{F1EEEC41-BD5D-4D35-9790-E1A3D9736FB7}" srcOrd="0" destOrd="0" presId="urn:microsoft.com/office/officeart/2005/8/layout/hierarchy6"/>
    <dgm:cxn modelId="{C3973FC0-C1D1-42EC-9F81-C565FAE89C90}" type="presOf" srcId="{27B98DC4-A232-4510-81DD-2A75FA090AD9}" destId="{48603140-2AD1-4D84-8D44-C98A9854A833}" srcOrd="0" destOrd="0" presId="urn:microsoft.com/office/officeart/2005/8/layout/hierarchy6"/>
    <dgm:cxn modelId="{90E7BBC2-C244-4A52-8F78-630EBE81C013}" type="presOf" srcId="{EA962492-F91D-49EE-AFDF-1DBF3522C2CE}" destId="{6492476E-86D6-4CDB-81F3-6C6839509564}" srcOrd="0" destOrd="0" presId="urn:microsoft.com/office/officeart/2005/8/layout/hierarchy6"/>
    <dgm:cxn modelId="{63878CC4-F675-41C1-9718-54F3836EF83F}" type="presOf" srcId="{D9732696-23C3-45E9-AE07-765B830B5422}" destId="{F2C3F9E6-9CB0-4E91-B68C-FD95D2D3D0AC}" srcOrd="0" destOrd="0" presId="urn:microsoft.com/office/officeart/2005/8/layout/hierarchy6"/>
    <dgm:cxn modelId="{246309C5-CE3F-4EC6-BBDA-9F5B6B41D92A}" type="presOf" srcId="{8BF6BDE8-234B-4D65-82B0-CADC3C8974A2}" destId="{D1ABD015-C550-459D-AB1F-62DC9C54462E}" srcOrd="0" destOrd="0" presId="urn:microsoft.com/office/officeart/2005/8/layout/hierarchy6"/>
    <dgm:cxn modelId="{0767E2C5-24F9-4F43-9A47-85E1BC67E39D}" srcId="{2969C28A-53A4-49B1-8A00-330F845C0CD4}" destId="{8BF6BDE8-234B-4D65-82B0-CADC3C8974A2}" srcOrd="2" destOrd="0" parTransId="{8C94094F-9C9C-4DFD-8F7B-AC7826F7FC18}" sibTransId="{08DAD5E2-D1F9-46F9-A6A3-FC9C5F5A8EFA}"/>
    <dgm:cxn modelId="{7C910FC6-57DD-4C4B-8028-CAA0D4640534}" srcId="{2969C28A-53A4-49B1-8A00-330F845C0CD4}" destId="{BF3EDDA9-5D31-4621-BE36-6ACA6081C3AE}" srcOrd="0" destOrd="0" parTransId="{793033FB-57D0-4BB2-865A-A6AEFE29D783}" sibTransId="{3AE0D253-A57B-4608-A312-7A8679535243}"/>
    <dgm:cxn modelId="{CF90EDC6-371F-472D-BD6E-BDE5CFA66E1C}" srcId="{898AF587-97DA-4411-9553-0C80C54EFB6C}" destId="{EA962492-F91D-49EE-AFDF-1DBF3522C2CE}" srcOrd="2" destOrd="0" parTransId="{18D81980-4C0C-475A-AD13-618702BB7005}" sibTransId="{6674102F-AEE7-47C7-9A14-DBC4F6EAD263}"/>
    <dgm:cxn modelId="{D3B643CF-8004-4D1A-9E36-4C45F6EB9FC2}" type="presOf" srcId="{BF3EDDA9-5D31-4621-BE36-6ACA6081C3AE}" destId="{F5579F32-F1E0-4DD0-810E-F66637176764}" srcOrd="0" destOrd="0" presId="urn:microsoft.com/office/officeart/2005/8/layout/hierarchy6"/>
    <dgm:cxn modelId="{EDE7D9D3-C496-4ED8-8B1B-D40EF7F23A5D}" type="presOf" srcId="{35EB8D2A-3EDE-4657-B9B5-DFB1B02515E1}" destId="{A2F1B9AF-5982-413E-82D7-8C0DCE9498FE}" srcOrd="0" destOrd="0" presId="urn:microsoft.com/office/officeart/2005/8/layout/hierarchy6"/>
    <dgm:cxn modelId="{075186D9-A4D3-49EB-84FD-D59912CC4E74}" srcId="{2969C28A-53A4-49B1-8A00-330F845C0CD4}" destId="{898AF587-97DA-4411-9553-0C80C54EFB6C}" srcOrd="3" destOrd="0" parTransId="{95817FCC-4994-4F0C-A124-2010C38E568E}" sibTransId="{B1A53A4D-A9F6-4153-A473-16E7712C3874}"/>
    <dgm:cxn modelId="{7EEFE8E8-7533-4CEE-9A49-2D8DACCF6600}" type="presOf" srcId="{7DDCE281-41F9-44D6-B3DD-EA53A40EF81A}" destId="{39A2073A-DE55-415F-B907-C8F140F1B371}" srcOrd="0" destOrd="0" presId="urn:microsoft.com/office/officeart/2005/8/layout/hierarchy6"/>
    <dgm:cxn modelId="{ADD1AAF3-FBE4-490F-9C79-DB0329993E66}" srcId="{898AF587-97DA-4411-9553-0C80C54EFB6C}" destId="{9601F0FC-6F6C-493D-BF43-29E1C6384DBF}" srcOrd="0" destOrd="0" parTransId="{07C784C3-03C2-4F9A-8361-CEDF260D2C4C}" sibTransId="{37BA85E7-C199-4204-A7B4-44A11B998069}"/>
    <dgm:cxn modelId="{3FC2317D-1FBE-4FE4-B5E6-CCFDF51AD335}" type="presParOf" srcId="{71E07A29-2812-4103-917E-074939974E41}" destId="{4E66B767-22EC-4888-B418-DC113ED17E02}" srcOrd="0" destOrd="0" presId="urn:microsoft.com/office/officeart/2005/8/layout/hierarchy6"/>
    <dgm:cxn modelId="{A98074F8-B39C-4899-BBD0-58EDB646CFE9}" type="presParOf" srcId="{4E66B767-22EC-4888-B418-DC113ED17E02}" destId="{280CA308-FB6A-412D-B83C-A5C68109ED52}" srcOrd="0" destOrd="0" presId="urn:microsoft.com/office/officeart/2005/8/layout/hierarchy6"/>
    <dgm:cxn modelId="{33A48244-B8C5-4744-B57E-90A4BBCB31AC}" type="presParOf" srcId="{4E66B767-22EC-4888-B418-DC113ED17E02}" destId="{0CD05439-58E9-4CBE-B7B2-4645051F8C74}" srcOrd="1" destOrd="0" presId="urn:microsoft.com/office/officeart/2005/8/layout/hierarchy6"/>
    <dgm:cxn modelId="{842B00C6-3E68-45B4-95B8-B6D7A01D23FD}" type="presParOf" srcId="{0CD05439-58E9-4CBE-B7B2-4645051F8C74}" destId="{50DAA795-5B19-4C00-92FD-650191D91FEB}" srcOrd="0" destOrd="0" presId="urn:microsoft.com/office/officeart/2005/8/layout/hierarchy6"/>
    <dgm:cxn modelId="{8ADE7DC2-943D-46AF-9EAF-A34E97B71D57}" type="presParOf" srcId="{50DAA795-5B19-4C00-92FD-650191D91FEB}" destId="{53C6C3BC-4922-4A1C-AB51-47A1970B8333}" srcOrd="0" destOrd="0" presId="urn:microsoft.com/office/officeart/2005/8/layout/hierarchy6"/>
    <dgm:cxn modelId="{FC63E489-254E-4BFC-83F8-5F6E11234772}" type="presParOf" srcId="{50DAA795-5B19-4C00-92FD-650191D91FEB}" destId="{9D7622F7-997D-4AF4-89D7-D8C87A1EB13C}" srcOrd="1" destOrd="0" presId="urn:microsoft.com/office/officeart/2005/8/layout/hierarchy6"/>
    <dgm:cxn modelId="{FFBC5416-8E44-454F-901F-6186E3591633}" type="presParOf" srcId="{9D7622F7-997D-4AF4-89D7-D8C87A1EB13C}" destId="{9395DCE6-384B-4C45-9FD0-973852F17470}" srcOrd="0" destOrd="0" presId="urn:microsoft.com/office/officeart/2005/8/layout/hierarchy6"/>
    <dgm:cxn modelId="{1F354B45-C54B-4579-8F76-9247FD49E770}" type="presParOf" srcId="{9D7622F7-997D-4AF4-89D7-D8C87A1EB13C}" destId="{47993D72-8EE7-4F0F-A239-31560646196C}" srcOrd="1" destOrd="0" presId="urn:microsoft.com/office/officeart/2005/8/layout/hierarchy6"/>
    <dgm:cxn modelId="{9A720F10-35C4-479D-A694-98708770F7BE}" type="presParOf" srcId="{47993D72-8EE7-4F0F-A239-31560646196C}" destId="{1C5E88C6-967B-4FB6-9F1B-BCD920B24AC0}" srcOrd="0" destOrd="0" presId="urn:microsoft.com/office/officeart/2005/8/layout/hierarchy6"/>
    <dgm:cxn modelId="{81979333-024C-42D6-82A9-81BC71509F7E}" type="presParOf" srcId="{47993D72-8EE7-4F0F-A239-31560646196C}" destId="{656A7805-7902-402D-9942-428A3A3EBDE4}" srcOrd="1" destOrd="0" presId="urn:microsoft.com/office/officeart/2005/8/layout/hierarchy6"/>
    <dgm:cxn modelId="{02EFDD1C-CE3A-4560-BB33-5C9F95FE6C99}" type="presParOf" srcId="{656A7805-7902-402D-9942-428A3A3EBDE4}" destId="{E67BAC19-0A28-4D39-8938-E5DBB82C5FE3}" srcOrd="0" destOrd="0" presId="urn:microsoft.com/office/officeart/2005/8/layout/hierarchy6"/>
    <dgm:cxn modelId="{5ACC428B-DE6D-4526-AF15-FA2A9B45B8EF}" type="presParOf" srcId="{656A7805-7902-402D-9942-428A3A3EBDE4}" destId="{0CAE85D1-57D1-458A-976F-E655C90BC559}" srcOrd="1" destOrd="0" presId="urn:microsoft.com/office/officeart/2005/8/layout/hierarchy6"/>
    <dgm:cxn modelId="{78F70207-5C6C-48D7-B51A-49C8F337265B}" type="presParOf" srcId="{0CAE85D1-57D1-458A-976F-E655C90BC559}" destId="{F5579F32-F1E0-4DD0-810E-F66637176764}" srcOrd="0" destOrd="0" presId="urn:microsoft.com/office/officeart/2005/8/layout/hierarchy6"/>
    <dgm:cxn modelId="{48C6F532-8E67-45F7-B9C0-279D55941ED4}" type="presParOf" srcId="{0CAE85D1-57D1-458A-976F-E655C90BC559}" destId="{CA1984B6-FBEE-47E8-98D8-6E5340198E57}" srcOrd="1" destOrd="0" presId="urn:microsoft.com/office/officeart/2005/8/layout/hierarchy6"/>
    <dgm:cxn modelId="{0B95B680-77FA-408F-BC84-7FC9D543F77B}" type="presParOf" srcId="{656A7805-7902-402D-9942-428A3A3EBDE4}" destId="{F2C3F9E6-9CB0-4E91-B68C-FD95D2D3D0AC}" srcOrd="2" destOrd="0" presId="urn:microsoft.com/office/officeart/2005/8/layout/hierarchy6"/>
    <dgm:cxn modelId="{B846E267-5D42-485F-A278-A1E514D5C9F0}" type="presParOf" srcId="{656A7805-7902-402D-9942-428A3A3EBDE4}" destId="{6D7D73E7-4CF5-4425-BF62-D43D6A77A600}" srcOrd="3" destOrd="0" presId="urn:microsoft.com/office/officeart/2005/8/layout/hierarchy6"/>
    <dgm:cxn modelId="{367F73D1-6BEE-4821-9C1E-0055EFD7EBC9}" type="presParOf" srcId="{6D7D73E7-4CF5-4425-BF62-D43D6A77A600}" destId="{AD7EB000-FF84-445A-9D5E-FD36E7EE90CE}" srcOrd="0" destOrd="0" presId="urn:microsoft.com/office/officeart/2005/8/layout/hierarchy6"/>
    <dgm:cxn modelId="{2479DAC7-9A22-4985-B8D7-3DD421E2C853}" type="presParOf" srcId="{6D7D73E7-4CF5-4425-BF62-D43D6A77A600}" destId="{48A2F59A-3A11-491E-86CD-04AE9AEE0AF9}" srcOrd="1" destOrd="0" presId="urn:microsoft.com/office/officeart/2005/8/layout/hierarchy6"/>
    <dgm:cxn modelId="{F20D350E-CB46-4430-8A96-A65E1961C379}" type="presParOf" srcId="{656A7805-7902-402D-9942-428A3A3EBDE4}" destId="{F1EEEC41-BD5D-4D35-9790-E1A3D9736FB7}" srcOrd="4" destOrd="0" presId="urn:microsoft.com/office/officeart/2005/8/layout/hierarchy6"/>
    <dgm:cxn modelId="{8C8E5243-FFD7-45DF-9900-9790AE12BC2E}" type="presParOf" srcId="{656A7805-7902-402D-9942-428A3A3EBDE4}" destId="{82519826-E040-4106-949F-4BC236668F9E}" srcOrd="5" destOrd="0" presId="urn:microsoft.com/office/officeart/2005/8/layout/hierarchy6"/>
    <dgm:cxn modelId="{8D397196-BA51-4F02-A9DF-C77E5CA3BC16}" type="presParOf" srcId="{82519826-E040-4106-949F-4BC236668F9E}" destId="{D1ABD015-C550-459D-AB1F-62DC9C54462E}" srcOrd="0" destOrd="0" presId="urn:microsoft.com/office/officeart/2005/8/layout/hierarchy6"/>
    <dgm:cxn modelId="{D95D0C87-B77F-4579-B792-9F757F90A768}" type="presParOf" srcId="{82519826-E040-4106-949F-4BC236668F9E}" destId="{5AD44E76-1396-4C26-A932-AA4A6A49CB01}" srcOrd="1" destOrd="0" presId="urn:microsoft.com/office/officeart/2005/8/layout/hierarchy6"/>
    <dgm:cxn modelId="{5C9E2867-FE70-42E6-97F2-78DF8C5B9CEA}" type="presParOf" srcId="{656A7805-7902-402D-9942-428A3A3EBDE4}" destId="{A358CE17-ECE3-4FC0-9D25-34B4233016F1}" srcOrd="6" destOrd="0" presId="urn:microsoft.com/office/officeart/2005/8/layout/hierarchy6"/>
    <dgm:cxn modelId="{05496EC6-6797-4669-845E-0CE37575F9D6}" type="presParOf" srcId="{656A7805-7902-402D-9942-428A3A3EBDE4}" destId="{12C58C4A-AA1E-41C5-82E2-50F941210129}" srcOrd="7" destOrd="0" presId="urn:microsoft.com/office/officeart/2005/8/layout/hierarchy6"/>
    <dgm:cxn modelId="{6C4ACD02-37F5-420B-BC06-49D991464C65}" type="presParOf" srcId="{12C58C4A-AA1E-41C5-82E2-50F941210129}" destId="{A89341AA-845A-447C-A245-41101D5092F2}" srcOrd="0" destOrd="0" presId="urn:microsoft.com/office/officeart/2005/8/layout/hierarchy6"/>
    <dgm:cxn modelId="{63ADFFE9-F73A-4837-BBCE-4AE5A68A8FB6}" type="presParOf" srcId="{12C58C4A-AA1E-41C5-82E2-50F941210129}" destId="{515A4B6A-6B4F-4B71-B282-5D4AFF9D3DFC}" srcOrd="1" destOrd="0" presId="urn:microsoft.com/office/officeart/2005/8/layout/hierarchy6"/>
    <dgm:cxn modelId="{68ED82CD-46AE-4F7A-9571-EA0ED4A6DAC8}" type="presParOf" srcId="{515A4B6A-6B4F-4B71-B282-5D4AFF9D3DFC}" destId="{B1B8D8E6-EDDF-4D1E-9F30-795746E7640A}" srcOrd="0" destOrd="0" presId="urn:microsoft.com/office/officeart/2005/8/layout/hierarchy6"/>
    <dgm:cxn modelId="{595BD3ED-B22E-4FAF-BD66-2C4F70F6D046}" type="presParOf" srcId="{515A4B6A-6B4F-4B71-B282-5D4AFF9D3DFC}" destId="{2A426DAB-CEB7-4943-99E5-CA041A90BDFD}" srcOrd="1" destOrd="0" presId="urn:microsoft.com/office/officeart/2005/8/layout/hierarchy6"/>
    <dgm:cxn modelId="{E158867B-F4CC-454F-9F0A-C8675A0DE3A4}" type="presParOf" srcId="{2A426DAB-CEB7-4943-99E5-CA041A90BDFD}" destId="{9DF81A02-70FF-4EEF-BDA6-86F925A05529}" srcOrd="0" destOrd="0" presId="urn:microsoft.com/office/officeart/2005/8/layout/hierarchy6"/>
    <dgm:cxn modelId="{6D67619B-781F-4DB5-9193-72E47E88F07E}" type="presParOf" srcId="{2A426DAB-CEB7-4943-99E5-CA041A90BDFD}" destId="{E9E9EF81-3AA9-4997-A429-6C43BD6FDB6E}" srcOrd="1" destOrd="0" presId="urn:microsoft.com/office/officeart/2005/8/layout/hierarchy6"/>
    <dgm:cxn modelId="{D3A4ECB5-6F20-4ABE-9D13-356FA5545BAA}" type="presParOf" srcId="{E9E9EF81-3AA9-4997-A429-6C43BD6FDB6E}" destId="{BCC717D0-8DCE-4C4F-B61A-D59F228A2382}" srcOrd="0" destOrd="0" presId="urn:microsoft.com/office/officeart/2005/8/layout/hierarchy6"/>
    <dgm:cxn modelId="{F54E917B-493B-43F5-B5B7-03EECF443DF8}" type="presParOf" srcId="{E9E9EF81-3AA9-4997-A429-6C43BD6FDB6E}" destId="{5CFD5E7F-09DF-4BFE-8FFB-18C981C86983}" srcOrd="1" destOrd="0" presId="urn:microsoft.com/office/officeart/2005/8/layout/hierarchy6"/>
    <dgm:cxn modelId="{CAFC5FA9-5AAE-41FD-A184-3F99E27147EE}" type="presParOf" srcId="{5CFD5E7F-09DF-4BFE-8FFB-18C981C86983}" destId="{7298FD8B-EACC-4CB1-BEFE-6F93D7EA16EE}" srcOrd="0" destOrd="0" presId="urn:microsoft.com/office/officeart/2005/8/layout/hierarchy6"/>
    <dgm:cxn modelId="{AECEE18A-1CE2-48C7-A97B-82C7A6FB5A73}" type="presParOf" srcId="{5CFD5E7F-09DF-4BFE-8FFB-18C981C86983}" destId="{88D9A599-D857-41D3-8993-B9F5DAC461E6}" srcOrd="1" destOrd="0" presId="urn:microsoft.com/office/officeart/2005/8/layout/hierarchy6"/>
    <dgm:cxn modelId="{BC60F0D4-927A-4719-BAFC-A158AABBDE97}" type="presParOf" srcId="{E9E9EF81-3AA9-4997-A429-6C43BD6FDB6E}" destId="{3866A524-9F7E-4EED-9E81-FAD89BC5E9EA}" srcOrd="2" destOrd="0" presId="urn:microsoft.com/office/officeart/2005/8/layout/hierarchy6"/>
    <dgm:cxn modelId="{33B801BD-A6D7-4360-9D5F-AF91D1CAD8C5}" type="presParOf" srcId="{E9E9EF81-3AA9-4997-A429-6C43BD6FDB6E}" destId="{19E26EBD-7C46-4814-AA4B-6CDE0A322101}" srcOrd="3" destOrd="0" presId="urn:microsoft.com/office/officeart/2005/8/layout/hierarchy6"/>
    <dgm:cxn modelId="{799425D9-357D-47B0-89E8-278C9F158CA0}" type="presParOf" srcId="{19E26EBD-7C46-4814-AA4B-6CDE0A322101}" destId="{E3F95B0F-1C38-4853-9F1B-0CCA8941A2C5}" srcOrd="0" destOrd="0" presId="urn:microsoft.com/office/officeart/2005/8/layout/hierarchy6"/>
    <dgm:cxn modelId="{75CB44B8-2880-49EA-B2EB-F3582F3648F9}" type="presParOf" srcId="{19E26EBD-7C46-4814-AA4B-6CDE0A322101}" destId="{A81F9350-6A42-4D10-AC69-E24A9341F64F}" srcOrd="1" destOrd="0" presId="urn:microsoft.com/office/officeart/2005/8/layout/hierarchy6"/>
    <dgm:cxn modelId="{094BEB2D-B265-48A1-9FE8-3FC532FE8702}" type="presParOf" srcId="{E9E9EF81-3AA9-4997-A429-6C43BD6FDB6E}" destId="{647D81C9-2108-4067-AA7A-262BCFE92A57}" srcOrd="4" destOrd="0" presId="urn:microsoft.com/office/officeart/2005/8/layout/hierarchy6"/>
    <dgm:cxn modelId="{059A0721-AA4E-4E60-B15B-C1EBCC415C31}" type="presParOf" srcId="{E9E9EF81-3AA9-4997-A429-6C43BD6FDB6E}" destId="{248B5B98-E606-43A3-9B06-8BB3590F410C}" srcOrd="5" destOrd="0" presId="urn:microsoft.com/office/officeart/2005/8/layout/hierarchy6"/>
    <dgm:cxn modelId="{1B9EC5B2-18A3-4BF8-9BBC-CBF8811D7201}" type="presParOf" srcId="{248B5B98-E606-43A3-9B06-8BB3590F410C}" destId="{680F01F0-9EAF-4E8E-A568-D72EFB2FD3CF}" srcOrd="0" destOrd="0" presId="urn:microsoft.com/office/officeart/2005/8/layout/hierarchy6"/>
    <dgm:cxn modelId="{0D2CDCFB-0327-489B-A7F7-8E7AFEFE3DFC}" type="presParOf" srcId="{248B5B98-E606-43A3-9B06-8BB3590F410C}" destId="{0F421FFD-96A5-4607-9EA4-2BE97BCB094A}" srcOrd="1" destOrd="0" presId="urn:microsoft.com/office/officeart/2005/8/layout/hierarchy6"/>
    <dgm:cxn modelId="{7961F97E-9D7C-4977-B6AC-F3E295AF1DDC}" type="presParOf" srcId="{E9E9EF81-3AA9-4997-A429-6C43BD6FDB6E}" destId="{AC7C04D4-F73C-4BF3-8159-C5DAA4C2DF04}" srcOrd="6" destOrd="0" presId="urn:microsoft.com/office/officeart/2005/8/layout/hierarchy6"/>
    <dgm:cxn modelId="{697B6DEF-4A4B-4148-81FC-DB78548BC738}" type="presParOf" srcId="{E9E9EF81-3AA9-4997-A429-6C43BD6FDB6E}" destId="{94730892-D91B-4287-A595-65BDFB1DD985}" srcOrd="7" destOrd="0" presId="urn:microsoft.com/office/officeart/2005/8/layout/hierarchy6"/>
    <dgm:cxn modelId="{2988362D-F381-40CB-9CDF-38CC9D832203}" type="presParOf" srcId="{94730892-D91B-4287-A595-65BDFB1DD985}" destId="{48603140-2AD1-4D84-8D44-C98A9854A833}" srcOrd="0" destOrd="0" presId="urn:microsoft.com/office/officeart/2005/8/layout/hierarchy6"/>
    <dgm:cxn modelId="{99AD837E-ED46-400A-A13A-B1DED5FA89BC}" type="presParOf" srcId="{94730892-D91B-4287-A595-65BDFB1DD985}" destId="{5A366110-798E-4F81-8F57-0D01BC660A42}" srcOrd="1" destOrd="0" presId="urn:microsoft.com/office/officeart/2005/8/layout/hierarchy6"/>
    <dgm:cxn modelId="{07B69961-98BE-4E42-BDAB-B6F6641F7738}" type="presParOf" srcId="{515A4B6A-6B4F-4B71-B282-5D4AFF9D3DFC}" destId="{9B9E533B-255C-44CB-9AD4-D7B8994AE4D5}" srcOrd="2" destOrd="0" presId="urn:microsoft.com/office/officeart/2005/8/layout/hierarchy6"/>
    <dgm:cxn modelId="{16C35B38-0E12-4538-A6D0-CF66ADB5B9C2}" type="presParOf" srcId="{515A4B6A-6B4F-4B71-B282-5D4AFF9D3DFC}" destId="{9F032B94-F597-4E16-927C-7CE9A19CB7AB}" srcOrd="3" destOrd="0" presId="urn:microsoft.com/office/officeart/2005/8/layout/hierarchy6"/>
    <dgm:cxn modelId="{8D2BBCFE-8D6A-44CA-94FE-1C13BC1B85FC}" type="presParOf" srcId="{9F032B94-F597-4E16-927C-7CE9A19CB7AB}" destId="{ECEB3258-9289-403A-A31E-421052539E3E}" srcOrd="0" destOrd="0" presId="urn:microsoft.com/office/officeart/2005/8/layout/hierarchy6"/>
    <dgm:cxn modelId="{F1050FE2-0C65-4E9C-8E4F-AAACA3260149}" type="presParOf" srcId="{9F032B94-F597-4E16-927C-7CE9A19CB7AB}" destId="{6027A18D-2DC6-487F-870A-F33010DB59AE}" srcOrd="1" destOrd="0" presId="urn:microsoft.com/office/officeart/2005/8/layout/hierarchy6"/>
    <dgm:cxn modelId="{F7087005-905B-488B-9CBE-CA141258A46C}" type="presParOf" srcId="{515A4B6A-6B4F-4B71-B282-5D4AFF9D3DFC}" destId="{102653A3-E214-402F-9C10-8DB25FB120B4}" srcOrd="4" destOrd="0" presId="urn:microsoft.com/office/officeart/2005/8/layout/hierarchy6"/>
    <dgm:cxn modelId="{2C9566F9-F3D4-4537-90B0-4249ED4F9B42}" type="presParOf" srcId="{515A4B6A-6B4F-4B71-B282-5D4AFF9D3DFC}" destId="{93631885-2650-41A7-947C-802DBE9A2ABD}" srcOrd="5" destOrd="0" presId="urn:microsoft.com/office/officeart/2005/8/layout/hierarchy6"/>
    <dgm:cxn modelId="{2939A764-BA02-4900-9467-2ADC6DD6EAF7}" type="presParOf" srcId="{93631885-2650-41A7-947C-802DBE9A2ABD}" destId="{6492476E-86D6-4CDB-81F3-6C6839509564}" srcOrd="0" destOrd="0" presId="urn:microsoft.com/office/officeart/2005/8/layout/hierarchy6"/>
    <dgm:cxn modelId="{9AF550AD-3F26-4E33-ABF1-05589FD6BE73}" type="presParOf" srcId="{93631885-2650-41A7-947C-802DBE9A2ABD}" destId="{4CE70301-58EC-4F2E-A362-B863BDB354EE}" srcOrd="1" destOrd="0" presId="urn:microsoft.com/office/officeart/2005/8/layout/hierarchy6"/>
    <dgm:cxn modelId="{4BE0A23F-9FC4-4FC8-9402-25C793E437D1}" type="presParOf" srcId="{515A4B6A-6B4F-4B71-B282-5D4AFF9D3DFC}" destId="{DB4FB364-63CB-4025-ABA7-4FB41C5DD119}" srcOrd="6" destOrd="0" presId="urn:microsoft.com/office/officeart/2005/8/layout/hierarchy6"/>
    <dgm:cxn modelId="{4E1923D7-4053-4942-9A1F-C0AFE082AD6F}" type="presParOf" srcId="{515A4B6A-6B4F-4B71-B282-5D4AFF9D3DFC}" destId="{48641B15-50D2-4AE8-85E3-B65AD7DC6B17}" srcOrd="7" destOrd="0" presId="urn:microsoft.com/office/officeart/2005/8/layout/hierarchy6"/>
    <dgm:cxn modelId="{BCF7D1F9-06AF-4831-A71F-55F5E908CE92}" type="presParOf" srcId="{48641B15-50D2-4AE8-85E3-B65AD7DC6B17}" destId="{52112AA2-EB6D-43A6-8C23-F74CF6D0870C}" srcOrd="0" destOrd="0" presId="urn:microsoft.com/office/officeart/2005/8/layout/hierarchy6"/>
    <dgm:cxn modelId="{7369EAA0-9B91-429E-A767-CBD12578A578}" type="presParOf" srcId="{48641B15-50D2-4AE8-85E3-B65AD7DC6B17}" destId="{294AD2FC-C21E-4A12-BDC5-8ADDDE2E4D55}" srcOrd="1" destOrd="0" presId="urn:microsoft.com/office/officeart/2005/8/layout/hierarchy6"/>
    <dgm:cxn modelId="{74703883-CE2D-4CF4-8348-4985E2D28A2D}" type="presParOf" srcId="{71E07A29-2812-4103-917E-074939974E41}" destId="{F49DE452-8FED-4772-BB0D-7E54C2A7D456}" srcOrd="1" destOrd="0" presId="urn:microsoft.com/office/officeart/2005/8/layout/hierarchy6"/>
    <dgm:cxn modelId="{1A2D326A-D062-40AA-8A11-66479B6361AE}" type="presParOf" srcId="{F49DE452-8FED-4772-BB0D-7E54C2A7D456}" destId="{E761F6B1-7908-477A-8A2E-2CD58D4E0435}" srcOrd="0" destOrd="0" presId="urn:microsoft.com/office/officeart/2005/8/layout/hierarchy6"/>
    <dgm:cxn modelId="{A381D748-3968-4A3E-BCA6-660BD3126717}" type="presParOf" srcId="{E761F6B1-7908-477A-8A2E-2CD58D4E0435}" destId="{39A2073A-DE55-415F-B907-C8F140F1B371}" srcOrd="0" destOrd="0" presId="urn:microsoft.com/office/officeart/2005/8/layout/hierarchy6"/>
    <dgm:cxn modelId="{FD86E0D9-76C5-4FAC-A0A9-E54535C4A87B}" type="presParOf" srcId="{E761F6B1-7908-477A-8A2E-2CD58D4E0435}" destId="{19E21A7F-7966-40F1-9912-4EF031E43A3D}" srcOrd="1" destOrd="0" presId="urn:microsoft.com/office/officeart/2005/8/layout/hierarchy6"/>
    <dgm:cxn modelId="{6C969423-2336-416D-9019-C12CC24255D2}" type="presParOf" srcId="{F49DE452-8FED-4772-BB0D-7E54C2A7D456}" destId="{00F51173-99D9-44E4-9BDB-101ED1E0C608}" srcOrd="1" destOrd="0" presId="urn:microsoft.com/office/officeart/2005/8/layout/hierarchy6"/>
    <dgm:cxn modelId="{7F3012B0-964B-4181-B94E-DC66E14FD571}" type="presParOf" srcId="{00F51173-99D9-44E4-9BDB-101ED1E0C608}" destId="{5C302DEE-D3C0-453B-826E-9BB7930464E7}" srcOrd="0" destOrd="0" presId="urn:microsoft.com/office/officeart/2005/8/layout/hierarchy6"/>
    <dgm:cxn modelId="{B643E23F-8B73-4051-8AE3-6013E00F6068}" type="presParOf" srcId="{F49DE452-8FED-4772-BB0D-7E54C2A7D456}" destId="{9C52EC32-F534-418E-B718-390F17FA9267}" srcOrd="2" destOrd="0" presId="urn:microsoft.com/office/officeart/2005/8/layout/hierarchy6"/>
    <dgm:cxn modelId="{CF5E3192-B93B-43F5-BC2C-EAAF68FBBFA7}" type="presParOf" srcId="{9C52EC32-F534-418E-B718-390F17FA9267}" destId="{A2F1B9AF-5982-413E-82D7-8C0DCE9498FE}" srcOrd="0" destOrd="0" presId="urn:microsoft.com/office/officeart/2005/8/layout/hierarchy6"/>
    <dgm:cxn modelId="{14D8130E-6AE1-43F4-8E55-748F6F5EE9E1}" type="presParOf" srcId="{9C52EC32-F534-418E-B718-390F17FA9267}" destId="{1F5F46ED-38A3-4AE1-B2B1-C27DC786D0C2}"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7E20F1-B8E5-43F1-A7BA-0E8A931C575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2F63918-E9ED-44F1-BB5A-014C6FA87FE7}">
      <dgm:prSet phldrT="[Text]"/>
      <dgm:spPr/>
      <dgm:t>
        <a:bodyPr/>
        <a:lstStyle/>
        <a:p>
          <a:r>
            <a:rPr lang="en-US" dirty="0"/>
            <a:t>Inside the vehicle</a:t>
          </a:r>
        </a:p>
      </dgm:t>
    </dgm:pt>
    <dgm:pt modelId="{95E0EBBB-8F71-421C-AE5B-723CA7AFE0A7}" type="parTrans" cxnId="{BFA4561F-01F3-4863-8AAB-F84F3E338BD5}">
      <dgm:prSet/>
      <dgm:spPr/>
      <dgm:t>
        <a:bodyPr/>
        <a:lstStyle/>
        <a:p>
          <a:endParaRPr lang="en-US"/>
        </a:p>
      </dgm:t>
    </dgm:pt>
    <dgm:pt modelId="{B0E20243-DBC9-4BCA-B443-CDEC8423B42A}" type="sibTrans" cxnId="{BFA4561F-01F3-4863-8AAB-F84F3E338BD5}">
      <dgm:prSet/>
      <dgm:spPr/>
      <dgm:t>
        <a:bodyPr/>
        <a:lstStyle/>
        <a:p>
          <a:endParaRPr lang="en-US"/>
        </a:p>
      </dgm:t>
    </dgm:pt>
    <dgm:pt modelId="{210BC517-3206-4083-B5EE-0B586082B880}">
      <dgm:prSet phldrT="[Text]"/>
      <dgm:spPr/>
      <dgm:t>
        <a:bodyPr/>
        <a:lstStyle/>
        <a:p>
          <a:r>
            <a:rPr lang="en-US" dirty="0"/>
            <a:t>The vehicle</a:t>
          </a:r>
        </a:p>
      </dgm:t>
    </dgm:pt>
    <dgm:pt modelId="{895EC65C-0F3C-4D53-8462-052DA18C504F}" type="parTrans" cxnId="{F4DBC7D2-78CF-4C9B-905B-F44432FE9032}">
      <dgm:prSet/>
      <dgm:spPr/>
      <dgm:t>
        <a:bodyPr/>
        <a:lstStyle/>
        <a:p>
          <a:endParaRPr lang="en-US"/>
        </a:p>
      </dgm:t>
    </dgm:pt>
    <dgm:pt modelId="{B2B0EDA7-BBEB-4E45-BF7D-341AC4A8B280}" type="sibTrans" cxnId="{F4DBC7D2-78CF-4C9B-905B-F44432FE9032}">
      <dgm:prSet/>
      <dgm:spPr/>
      <dgm:t>
        <a:bodyPr/>
        <a:lstStyle/>
        <a:p>
          <a:endParaRPr lang="en-US"/>
        </a:p>
      </dgm:t>
    </dgm:pt>
    <dgm:pt modelId="{26195E46-3130-4564-AC1F-89AED3C874F0}">
      <dgm:prSet phldrT="[Text]"/>
      <dgm:spPr/>
      <dgm:t>
        <a:bodyPr/>
        <a:lstStyle/>
        <a:p>
          <a:r>
            <a:rPr lang="en-US" dirty="0"/>
            <a:t>Outside the vehicle</a:t>
          </a:r>
        </a:p>
      </dgm:t>
    </dgm:pt>
    <dgm:pt modelId="{AB5B1232-BE36-4597-B94E-F691D948BDAA}" type="parTrans" cxnId="{ECB39521-3101-43FB-BBB1-7AA6E23E7571}">
      <dgm:prSet/>
      <dgm:spPr/>
      <dgm:t>
        <a:bodyPr/>
        <a:lstStyle/>
        <a:p>
          <a:endParaRPr lang="en-US"/>
        </a:p>
      </dgm:t>
    </dgm:pt>
    <dgm:pt modelId="{6BD36783-4644-44B9-8C21-436E90F0E4E2}" type="sibTrans" cxnId="{ECB39521-3101-43FB-BBB1-7AA6E23E7571}">
      <dgm:prSet/>
      <dgm:spPr/>
      <dgm:t>
        <a:bodyPr/>
        <a:lstStyle/>
        <a:p>
          <a:endParaRPr lang="en-US"/>
        </a:p>
      </dgm:t>
    </dgm:pt>
    <dgm:pt modelId="{6A1C076A-545A-4FFA-8A6A-96A1670ACCED}" type="pres">
      <dgm:prSet presAssocID="{647E20F1-B8E5-43F1-A7BA-0E8A931C5758}" presName="Name0" presStyleCnt="0">
        <dgm:presLayoutVars>
          <dgm:dir/>
          <dgm:resizeHandles val="exact"/>
        </dgm:presLayoutVars>
      </dgm:prSet>
      <dgm:spPr/>
    </dgm:pt>
    <dgm:pt modelId="{596BDE27-E3D3-4590-AEC7-8B20B704A588}" type="pres">
      <dgm:prSet presAssocID="{82F63918-E9ED-44F1-BB5A-014C6FA87FE7}" presName="Name5" presStyleLbl="vennNode1" presStyleIdx="0" presStyleCnt="3">
        <dgm:presLayoutVars>
          <dgm:bulletEnabled val="1"/>
        </dgm:presLayoutVars>
      </dgm:prSet>
      <dgm:spPr/>
    </dgm:pt>
    <dgm:pt modelId="{84A09314-E748-4406-8E68-71ABE1D531B8}" type="pres">
      <dgm:prSet presAssocID="{B0E20243-DBC9-4BCA-B443-CDEC8423B42A}" presName="space" presStyleCnt="0"/>
      <dgm:spPr/>
    </dgm:pt>
    <dgm:pt modelId="{55B1AB7B-3B3F-4A71-AC6F-1CAF9E7C26C9}" type="pres">
      <dgm:prSet presAssocID="{210BC517-3206-4083-B5EE-0B586082B880}" presName="Name5" presStyleLbl="vennNode1" presStyleIdx="1" presStyleCnt="3">
        <dgm:presLayoutVars>
          <dgm:bulletEnabled val="1"/>
        </dgm:presLayoutVars>
      </dgm:prSet>
      <dgm:spPr/>
    </dgm:pt>
    <dgm:pt modelId="{FD04CDEA-62EF-49C2-9553-C2F965F830CD}" type="pres">
      <dgm:prSet presAssocID="{B2B0EDA7-BBEB-4E45-BF7D-341AC4A8B280}" presName="space" presStyleCnt="0"/>
      <dgm:spPr/>
    </dgm:pt>
    <dgm:pt modelId="{4DADE8DB-1A0E-4BF0-9C19-EF156EF48050}" type="pres">
      <dgm:prSet presAssocID="{26195E46-3130-4564-AC1F-89AED3C874F0}" presName="Name5" presStyleLbl="vennNode1" presStyleIdx="2" presStyleCnt="3">
        <dgm:presLayoutVars>
          <dgm:bulletEnabled val="1"/>
        </dgm:presLayoutVars>
      </dgm:prSet>
      <dgm:spPr/>
    </dgm:pt>
  </dgm:ptLst>
  <dgm:cxnLst>
    <dgm:cxn modelId="{915C9100-47CA-4AA1-8E06-3F1B5F5BA460}" type="presOf" srcId="{82F63918-E9ED-44F1-BB5A-014C6FA87FE7}" destId="{596BDE27-E3D3-4590-AEC7-8B20B704A588}" srcOrd="0" destOrd="0" presId="urn:microsoft.com/office/officeart/2005/8/layout/venn3"/>
    <dgm:cxn modelId="{119D4901-0E9A-4E99-A8E4-5C0401B0F664}" type="presOf" srcId="{647E20F1-B8E5-43F1-A7BA-0E8A931C5758}" destId="{6A1C076A-545A-4FFA-8A6A-96A1670ACCED}" srcOrd="0" destOrd="0" presId="urn:microsoft.com/office/officeart/2005/8/layout/venn3"/>
    <dgm:cxn modelId="{BFA4561F-01F3-4863-8AAB-F84F3E338BD5}" srcId="{647E20F1-B8E5-43F1-A7BA-0E8A931C5758}" destId="{82F63918-E9ED-44F1-BB5A-014C6FA87FE7}" srcOrd="0" destOrd="0" parTransId="{95E0EBBB-8F71-421C-AE5B-723CA7AFE0A7}" sibTransId="{B0E20243-DBC9-4BCA-B443-CDEC8423B42A}"/>
    <dgm:cxn modelId="{ECB39521-3101-43FB-BBB1-7AA6E23E7571}" srcId="{647E20F1-B8E5-43F1-A7BA-0E8A931C5758}" destId="{26195E46-3130-4564-AC1F-89AED3C874F0}" srcOrd="2" destOrd="0" parTransId="{AB5B1232-BE36-4597-B94E-F691D948BDAA}" sibTransId="{6BD36783-4644-44B9-8C21-436E90F0E4E2}"/>
    <dgm:cxn modelId="{442214A8-7959-4A0D-BC60-58C96BD9984E}" type="presOf" srcId="{210BC517-3206-4083-B5EE-0B586082B880}" destId="{55B1AB7B-3B3F-4A71-AC6F-1CAF9E7C26C9}" srcOrd="0" destOrd="0" presId="urn:microsoft.com/office/officeart/2005/8/layout/venn3"/>
    <dgm:cxn modelId="{F4DBC7D2-78CF-4C9B-905B-F44432FE9032}" srcId="{647E20F1-B8E5-43F1-A7BA-0E8A931C5758}" destId="{210BC517-3206-4083-B5EE-0B586082B880}" srcOrd="1" destOrd="0" parTransId="{895EC65C-0F3C-4D53-8462-052DA18C504F}" sibTransId="{B2B0EDA7-BBEB-4E45-BF7D-341AC4A8B280}"/>
    <dgm:cxn modelId="{7FD108F1-4AB9-4687-ADA7-A979D9FB1948}" type="presOf" srcId="{26195E46-3130-4564-AC1F-89AED3C874F0}" destId="{4DADE8DB-1A0E-4BF0-9C19-EF156EF48050}" srcOrd="0" destOrd="0" presId="urn:microsoft.com/office/officeart/2005/8/layout/venn3"/>
    <dgm:cxn modelId="{FA1BAC5B-787E-45BD-BFBB-6A5F2542C45E}" type="presParOf" srcId="{6A1C076A-545A-4FFA-8A6A-96A1670ACCED}" destId="{596BDE27-E3D3-4590-AEC7-8B20B704A588}" srcOrd="0" destOrd="0" presId="urn:microsoft.com/office/officeart/2005/8/layout/venn3"/>
    <dgm:cxn modelId="{2C766382-D1C1-49AB-BFBE-361B42DF660B}" type="presParOf" srcId="{6A1C076A-545A-4FFA-8A6A-96A1670ACCED}" destId="{84A09314-E748-4406-8E68-71ABE1D531B8}" srcOrd="1" destOrd="0" presId="urn:microsoft.com/office/officeart/2005/8/layout/venn3"/>
    <dgm:cxn modelId="{BA3F8453-1817-4752-8AF0-923E018AF685}" type="presParOf" srcId="{6A1C076A-545A-4FFA-8A6A-96A1670ACCED}" destId="{55B1AB7B-3B3F-4A71-AC6F-1CAF9E7C26C9}" srcOrd="2" destOrd="0" presId="urn:microsoft.com/office/officeart/2005/8/layout/venn3"/>
    <dgm:cxn modelId="{12EBBEC2-ADE3-4EDA-B4B2-42F50BC50ABE}" type="presParOf" srcId="{6A1C076A-545A-4FFA-8A6A-96A1670ACCED}" destId="{FD04CDEA-62EF-49C2-9553-C2F965F830CD}" srcOrd="3" destOrd="0" presId="urn:microsoft.com/office/officeart/2005/8/layout/venn3"/>
    <dgm:cxn modelId="{18DADB8B-C39B-4CC2-A630-DA05ECC82FEB}" type="presParOf" srcId="{6A1C076A-545A-4FFA-8A6A-96A1670ACCED}" destId="{4DADE8DB-1A0E-4BF0-9C19-EF156EF48050}"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31BA1-18D7-4A83-9F22-9C9946D7E789}">
      <dsp:nvSpPr>
        <dsp:cNvPr id="0" name=""/>
        <dsp:cNvSpPr/>
      </dsp:nvSpPr>
      <dsp:spPr>
        <a:xfrm>
          <a:off x="3576736" y="60260"/>
          <a:ext cx="3133526" cy="3133526"/>
        </a:xfrm>
        <a:prstGeom prst="ellipse">
          <a:avLst/>
        </a:prstGeom>
        <a:solidFill>
          <a:schemeClr val="accen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38297" y="482080"/>
        <a:ext cx="2410404" cy="994291"/>
      </dsp:txXfrm>
    </dsp:sp>
    <dsp:sp modelId="{39B7EC26-13CB-4316-8DB7-59275478954D}">
      <dsp:nvSpPr>
        <dsp:cNvPr id="0" name=""/>
        <dsp:cNvSpPr/>
      </dsp:nvSpPr>
      <dsp:spPr>
        <a:xfrm>
          <a:off x="4962719" y="1446242"/>
          <a:ext cx="3133526" cy="3133526"/>
        </a:xfrm>
        <a:prstGeom prst="ellipse">
          <a:avLst/>
        </a:prstGeom>
        <a:solidFill>
          <a:schemeClr val="accen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650003" y="1807803"/>
        <a:ext cx="1205202" cy="2410404"/>
      </dsp:txXfrm>
    </dsp:sp>
    <dsp:sp modelId="{81AFFF08-24B3-47F8-AF87-E392A2957663}">
      <dsp:nvSpPr>
        <dsp:cNvPr id="0" name=""/>
        <dsp:cNvSpPr/>
      </dsp:nvSpPr>
      <dsp:spPr>
        <a:xfrm>
          <a:off x="3576736" y="2832225"/>
          <a:ext cx="3133526" cy="3133526"/>
        </a:xfrm>
        <a:prstGeom prst="ellipse">
          <a:avLst/>
        </a:prstGeom>
        <a:solidFill>
          <a:schemeClr val="accen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38297" y="4549639"/>
        <a:ext cx="2410404" cy="994291"/>
      </dsp:txXfrm>
    </dsp:sp>
    <dsp:sp modelId="{8978DAF0-A8F5-4FA1-947F-CD2E994551F8}">
      <dsp:nvSpPr>
        <dsp:cNvPr id="0" name=""/>
        <dsp:cNvSpPr/>
      </dsp:nvSpPr>
      <dsp:spPr>
        <a:xfrm>
          <a:off x="2190754" y="1446242"/>
          <a:ext cx="3133526" cy="3133526"/>
        </a:xfrm>
        <a:prstGeom prst="ellipse">
          <a:avLst/>
        </a:prstGeom>
        <a:solidFill>
          <a:schemeClr val="accen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431794" y="1807803"/>
        <a:ext cx="1205202" cy="2410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1B9AF-5982-413E-82D7-8C0DCE9498FE}">
      <dsp:nvSpPr>
        <dsp:cNvPr id="0" name=""/>
        <dsp:cNvSpPr/>
      </dsp:nvSpPr>
      <dsp:spPr>
        <a:xfrm>
          <a:off x="0" y="2217341"/>
          <a:ext cx="8229600" cy="15157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Offboard (Cloud)</a:t>
          </a:r>
        </a:p>
      </dsp:txBody>
      <dsp:txXfrm>
        <a:off x="0" y="2217341"/>
        <a:ext cx="2468880" cy="1515701"/>
      </dsp:txXfrm>
    </dsp:sp>
    <dsp:sp modelId="{39A2073A-DE55-415F-B907-C8F140F1B371}">
      <dsp:nvSpPr>
        <dsp:cNvPr id="0" name=""/>
        <dsp:cNvSpPr/>
      </dsp:nvSpPr>
      <dsp:spPr>
        <a:xfrm>
          <a:off x="0" y="-25427"/>
          <a:ext cx="8229600" cy="22362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Onboard (Vehicle)</a:t>
          </a:r>
        </a:p>
      </dsp:txBody>
      <dsp:txXfrm>
        <a:off x="0" y="-25427"/>
        <a:ext cx="2468880" cy="2236255"/>
      </dsp:txXfrm>
    </dsp:sp>
    <dsp:sp modelId="{53C6C3BC-4922-4A1C-AB51-47A1970B8333}">
      <dsp:nvSpPr>
        <dsp:cNvPr id="0" name=""/>
        <dsp:cNvSpPr/>
      </dsp:nvSpPr>
      <dsp:spPr>
        <a:xfrm>
          <a:off x="4062264" y="29021"/>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Generated/</a:t>
          </a:r>
          <a:br>
            <a:rPr lang="en-US" sz="1100" kern="1200" dirty="0"/>
          </a:br>
          <a:r>
            <a:rPr lang="en-US" sz="1100" kern="1200" dirty="0"/>
            <a:t>Received</a:t>
          </a:r>
        </a:p>
      </dsp:txBody>
      <dsp:txXfrm>
        <a:off x="4078211" y="44968"/>
        <a:ext cx="784837" cy="512593"/>
      </dsp:txXfrm>
    </dsp:sp>
    <dsp:sp modelId="{9395DCE6-384B-4C45-9FD0-973852F17470}">
      <dsp:nvSpPr>
        <dsp:cNvPr id="0" name=""/>
        <dsp:cNvSpPr/>
      </dsp:nvSpPr>
      <dsp:spPr>
        <a:xfrm>
          <a:off x="4424910" y="573509"/>
          <a:ext cx="91440" cy="217795"/>
        </a:xfrm>
        <a:custGeom>
          <a:avLst/>
          <a:gdLst/>
          <a:ahLst/>
          <a:cxnLst/>
          <a:rect l="0" t="0" r="0" b="0"/>
          <a:pathLst>
            <a:path>
              <a:moveTo>
                <a:pt x="45720" y="0"/>
              </a:moveTo>
              <a:lnTo>
                <a:pt x="45720" y="217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5E88C6-967B-4FB6-9F1B-BCD920B24AC0}">
      <dsp:nvSpPr>
        <dsp:cNvPr id="0" name=""/>
        <dsp:cNvSpPr/>
      </dsp:nvSpPr>
      <dsp:spPr>
        <a:xfrm>
          <a:off x="4062264" y="791304"/>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Processed</a:t>
          </a:r>
        </a:p>
      </dsp:txBody>
      <dsp:txXfrm>
        <a:off x="4078211" y="807251"/>
        <a:ext cx="784837" cy="512593"/>
      </dsp:txXfrm>
    </dsp:sp>
    <dsp:sp modelId="{E67BAC19-0A28-4D39-8938-E5DBB82C5FE3}">
      <dsp:nvSpPr>
        <dsp:cNvPr id="0" name=""/>
        <dsp:cNvSpPr/>
      </dsp:nvSpPr>
      <dsp:spPr>
        <a:xfrm>
          <a:off x="2878004" y="1335792"/>
          <a:ext cx="1592626" cy="217795"/>
        </a:xfrm>
        <a:custGeom>
          <a:avLst/>
          <a:gdLst/>
          <a:ahLst/>
          <a:cxnLst/>
          <a:rect l="0" t="0" r="0" b="0"/>
          <a:pathLst>
            <a:path>
              <a:moveTo>
                <a:pt x="1592626" y="0"/>
              </a:moveTo>
              <a:lnTo>
                <a:pt x="1592626" y="108897"/>
              </a:lnTo>
              <a:lnTo>
                <a:pt x="0" y="108897"/>
              </a:lnTo>
              <a:lnTo>
                <a:pt x="0"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79F32-F1E0-4DD0-810E-F66637176764}">
      <dsp:nvSpPr>
        <dsp:cNvPr id="0" name=""/>
        <dsp:cNvSpPr/>
      </dsp:nvSpPr>
      <dsp:spPr>
        <a:xfrm>
          <a:off x="2469638" y="1553587"/>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Discarded</a:t>
          </a:r>
        </a:p>
      </dsp:txBody>
      <dsp:txXfrm>
        <a:off x="2485585" y="1569534"/>
        <a:ext cx="784837" cy="512593"/>
      </dsp:txXfrm>
    </dsp:sp>
    <dsp:sp modelId="{F2C3F9E6-9CB0-4E91-B68C-FD95D2D3D0AC}">
      <dsp:nvSpPr>
        <dsp:cNvPr id="0" name=""/>
        <dsp:cNvSpPr/>
      </dsp:nvSpPr>
      <dsp:spPr>
        <a:xfrm>
          <a:off x="3939755" y="1335792"/>
          <a:ext cx="530875" cy="217795"/>
        </a:xfrm>
        <a:custGeom>
          <a:avLst/>
          <a:gdLst/>
          <a:ahLst/>
          <a:cxnLst/>
          <a:rect l="0" t="0" r="0" b="0"/>
          <a:pathLst>
            <a:path>
              <a:moveTo>
                <a:pt x="530875" y="0"/>
              </a:moveTo>
              <a:lnTo>
                <a:pt x="530875" y="108897"/>
              </a:lnTo>
              <a:lnTo>
                <a:pt x="0" y="108897"/>
              </a:lnTo>
              <a:lnTo>
                <a:pt x="0"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EB000-FF84-445A-9D5E-FD36E7EE90CE}">
      <dsp:nvSpPr>
        <dsp:cNvPr id="0" name=""/>
        <dsp:cNvSpPr/>
      </dsp:nvSpPr>
      <dsp:spPr>
        <a:xfrm>
          <a:off x="3531389" y="1553587"/>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Used</a:t>
          </a:r>
        </a:p>
      </dsp:txBody>
      <dsp:txXfrm>
        <a:off x="3547336" y="1569534"/>
        <a:ext cx="784837" cy="512593"/>
      </dsp:txXfrm>
    </dsp:sp>
    <dsp:sp modelId="{F1EEEC41-BD5D-4D35-9790-E1A3D9736FB7}">
      <dsp:nvSpPr>
        <dsp:cNvPr id="0" name=""/>
        <dsp:cNvSpPr/>
      </dsp:nvSpPr>
      <dsp:spPr>
        <a:xfrm>
          <a:off x="4470630" y="1335792"/>
          <a:ext cx="530875" cy="217795"/>
        </a:xfrm>
        <a:custGeom>
          <a:avLst/>
          <a:gdLst/>
          <a:ahLst/>
          <a:cxnLst/>
          <a:rect l="0" t="0" r="0" b="0"/>
          <a:pathLst>
            <a:path>
              <a:moveTo>
                <a:pt x="0" y="0"/>
              </a:moveTo>
              <a:lnTo>
                <a:pt x="0" y="108897"/>
              </a:lnTo>
              <a:lnTo>
                <a:pt x="530875" y="108897"/>
              </a:lnTo>
              <a:lnTo>
                <a:pt x="530875"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ABD015-C550-459D-AB1F-62DC9C54462E}">
      <dsp:nvSpPr>
        <dsp:cNvPr id="0" name=""/>
        <dsp:cNvSpPr/>
      </dsp:nvSpPr>
      <dsp:spPr>
        <a:xfrm>
          <a:off x="4593140" y="1553587"/>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Stored</a:t>
          </a:r>
        </a:p>
      </dsp:txBody>
      <dsp:txXfrm>
        <a:off x="4609087" y="1569534"/>
        <a:ext cx="784837" cy="512593"/>
      </dsp:txXfrm>
    </dsp:sp>
    <dsp:sp modelId="{A358CE17-ECE3-4FC0-9D25-34B4233016F1}">
      <dsp:nvSpPr>
        <dsp:cNvPr id="0" name=""/>
        <dsp:cNvSpPr/>
      </dsp:nvSpPr>
      <dsp:spPr>
        <a:xfrm>
          <a:off x="4470630" y="1335792"/>
          <a:ext cx="1592626" cy="217795"/>
        </a:xfrm>
        <a:custGeom>
          <a:avLst/>
          <a:gdLst/>
          <a:ahLst/>
          <a:cxnLst/>
          <a:rect l="0" t="0" r="0" b="0"/>
          <a:pathLst>
            <a:path>
              <a:moveTo>
                <a:pt x="0" y="0"/>
              </a:moveTo>
              <a:lnTo>
                <a:pt x="0" y="108897"/>
              </a:lnTo>
              <a:lnTo>
                <a:pt x="1592626" y="108897"/>
              </a:lnTo>
              <a:lnTo>
                <a:pt x="1592626"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9341AA-845A-447C-A245-41101D5092F2}">
      <dsp:nvSpPr>
        <dsp:cNvPr id="0" name=""/>
        <dsp:cNvSpPr/>
      </dsp:nvSpPr>
      <dsp:spPr>
        <a:xfrm>
          <a:off x="5654891" y="1553587"/>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Transmitted</a:t>
          </a:r>
        </a:p>
      </dsp:txBody>
      <dsp:txXfrm>
        <a:off x="5670838" y="1569534"/>
        <a:ext cx="784837" cy="512593"/>
      </dsp:txXfrm>
    </dsp:sp>
    <dsp:sp modelId="{B1B8D8E6-EDDF-4D1E-9F30-795746E7640A}">
      <dsp:nvSpPr>
        <dsp:cNvPr id="0" name=""/>
        <dsp:cNvSpPr/>
      </dsp:nvSpPr>
      <dsp:spPr>
        <a:xfrm>
          <a:off x="4470630" y="2098074"/>
          <a:ext cx="1592626" cy="217795"/>
        </a:xfrm>
        <a:custGeom>
          <a:avLst/>
          <a:gdLst/>
          <a:ahLst/>
          <a:cxnLst/>
          <a:rect l="0" t="0" r="0" b="0"/>
          <a:pathLst>
            <a:path>
              <a:moveTo>
                <a:pt x="1592626" y="0"/>
              </a:moveTo>
              <a:lnTo>
                <a:pt x="1592626" y="108897"/>
              </a:lnTo>
              <a:lnTo>
                <a:pt x="0" y="108897"/>
              </a:lnTo>
              <a:lnTo>
                <a:pt x="0"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F81A02-70FF-4EEF-BDA6-86F925A05529}">
      <dsp:nvSpPr>
        <dsp:cNvPr id="0" name=""/>
        <dsp:cNvSpPr/>
      </dsp:nvSpPr>
      <dsp:spPr>
        <a:xfrm>
          <a:off x="4062264" y="2315870"/>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Processed</a:t>
          </a:r>
        </a:p>
      </dsp:txBody>
      <dsp:txXfrm>
        <a:off x="4078211" y="2331817"/>
        <a:ext cx="784837" cy="512593"/>
      </dsp:txXfrm>
    </dsp:sp>
    <dsp:sp modelId="{BCC717D0-8DCE-4C4F-B61A-D59F228A2382}">
      <dsp:nvSpPr>
        <dsp:cNvPr id="0" name=""/>
        <dsp:cNvSpPr/>
      </dsp:nvSpPr>
      <dsp:spPr>
        <a:xfrm>
          <a:off x="2878004" y="2860357"/>
          <a:ext cx="1592626" cy="217795"/>
        </a:xfrm>
        <a:custGeom>
          <a:avLst/>
          <a:gdLst/>
          <a:ahLst/>
          <a:cxnLst/>
          <a:rect l="0" t="0" r="0" b="0"/>
          <a:pathLst>
            <a:path>
              <a:moveTo>
                <a:pt x="1592626" y="0"/>
              </a:moveTo>
              <a:lnTo>
                <a:pt x="1592626" y="108897"/>
              </a:lnTo>
              <a:lnTo>
                <a:pt x="0" y="108897"/>
              </a:lnTo>
              <a:lnTo>
                <a:pt x="0"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98FD8B-EACC-4CB1-BEFE-6F93D7EA16EE}">
      <dsp:nvSpPr>
        <dsp:cNvPr id="0" name=""/>
        <dsp:cNvSpPr/>
      </dsp:nvSpPr>
      <dsp:spPr>
        <a:xfrm>
          <a:off x="2469638" y="3078152"/>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Stored</a:t>
          </a:r>
        </a:p>
      </dsp:txBody>
      <dsp:txXfrm>
        <a:off x="2485585" y="3094099"/>
        <a:ext cx="784837" cy="512593"/>
      </dsp:txXfrm>
    </dsp:sp>
    <dsp:sp modelId="{3866A524-9F7E-4EED-9E81-FAD89BC5E9EA}">
      <dsp:nvSpPr>
        <dsp:cNvPr id="0" name=""/>
        <dsp:cNvSpPr/>
      </dsp:nvSpPr>
      <dsp:spPr>
        <a:xfrm>
          <a:off x="3939755" y="2860357"/>
          <a:ext cx="530875" cy="217795"/>
        </a:xfrm>
        <a:custGeom>
          <a:avLst/>
          <a:gdLst/>
          <a:ahLst/>
          <a:cxnLst/>
          <a:rect l="0" t="0" r="0" b="0"/>
          <a:pathLst>
            <a:path>
              <a:moveTo>
                <a:pt x="530875" y="0"/>
              </a:moveTo>
              <a:lnTo>
                <a:pt x="530875" y="108897"/>
              </a:lnTo>
              <a:lnTo>
                <a:pt x="0" y="108897"/>
              </a:lnTo>
              <a:lnTo>
                <a:pt x="0"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F95B0F-1C38-4853-9F1B-0CCA8941A2C5}">
      <dsp:nvSpPr>
        <dsp:cNvPr id="0" name=""/>
        <dsp:cNvSpPr/>
      </dsp:nvSpPr>
      <dsp:spPr>
        <a:xfrm>
          <a:off x="3531389" y="3078152"/>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Used</a:t>
          </a:r>
        </a:p>
      </dsp:txBody>
      <dsp:txXfrm>
        <a:off x="3547336" y="3094099"/>
        <a:ext cx="784837" cy="512593"/>
      </dsp:txXfrm>
    </dsp:sp>
    <dsp:sp modelId="{647D81C9-2108-4067-AA7A-262BCFE92A57}">
      <dsp:nvSpPr>
        <dsp:cNvPr id="0" name=""/>
        <dsp:cNvSpPr/>
      </dsp:nvSpPr>
      <dsp:spPr>
        <a:xfrm>
          <a:off x="4470630" y="2860357"/>
          <a:ext cx="530875" cy="217795"/>
        </a:xfrm>
        <a:custGeom>
          <a:avLst/>
          <a:gdLst/>
          <a:ahLst/>
          <a:cxnLst/>
          <a:rect l="0" t="0" r="0" b="0"/>
          <a:pathLst>
            <a:path>
              <a:moveTo>
                <a:pt x="0" y="0"/>
              </a:moveTo>
              <a:lnTo>
                <a:pt x="0" y="108897"/>
              </a:lnTo>
              <a:lnTo>
                <a:pt x="530875" y="108897"/>
              </a:lnTo>
              <a:lnTo>
                <a:pt x="530875"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0F01F0-9EAF-4E8E-A568-D72EFB2FD3CF}">
      <dsp:nvSpPr>
        <dsp:cNvPr id="0" name=""/>
        <dsp:cNvSpPr/>
      </dsp:nvSpPr>
      <dsp:spPr>
        <a:xfrm>
          <a:off x="4593140" y="3078152"/>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Shared</a:t>
          </a:r>
        </a:p>
      </dsp:txBody>
      <dsp:txXfrm>
        <a:off x="4609087" y="3094099"/>
        <a:ext cx="784837" cy="512593"/>
      </dsp:txXfrm>
    </dsp:sp>
    <dsp:sp modelId="{AC7C04D4-F73C-4BF3-8159-C5DAA4C2DF04}">
      <dsp:nvSpPr>
        <dsp:cNvPr id="0" name=""/>
        <dsp:cNvSpPr/>
      </dsp:nvSpPr>
      <dsp:spPr>
        <a:xfrm>
          <a:off x="4470630" y="2860357"/>
          <a:ext cx="1592626" cy="217795"/>
        </a:xfrm>
        <a:custGeom>
          <a:avLst/>
          <a:gdLst/>
          <a:ahLst/>
          <a:cxnLst/>
          <a:rect l="0" t="0" r="0" b="0"/>
          <a:pathLst>
            <a:path>
              <a:moveTo>
                <a:pt x="0" y="0"/>
              </a:moveTo>
              <a:lnTo>
                <a:pt x="0" y="108897"/>
              </a:lnTo>
              <a:lnTo>
                <a:pt x="1592626" y="108897"/>
              </a:lnTo>
              <a:lnTo>
                <a:pt x="1592626"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603140-2AD1-4D84-8D44-C98A9854A833}">
      <dsp:nvSpPr>
        <dsp:cNvPr id="0" name=""/>
        <dsp:cNvSpPr/>
      </dsp:nvSpPr>
      <dsp:spPr>
        <a:xfrm>
          <a:off x="5654891" y="3078152"/>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Transmitted</a:t>
          </a:r>
        </a:p>
      </dsp:txBody>
      <dsp:txXfrm>
        <a:off x="5670838" y="3094099"/>
        <a:ext cx="784837" cy="512593"/>
      </dsp:txXfrm>
    </dsp:sp>
    <dsp:sp modelId="{9B9E533B-255C-44CB-9AD4-D7B8994AE4D5}">
      <dsp:nvSpPr>
        <dsp:cNvPr id="0" name=""/>
        <dsp:cNvSpPr/>
      </dsp:nvSpPr>
      <dsp:spPr>
        <a:xfrm>
          <a:off x="5532381" y="2098074"/>
          <a:ext cx="530875" cy="217795"/>
        </a:xfrm>
        <a:custGeom>
          <a:avLst/>
          <a:gdLst/>
          <a:ahLst/>
          <a:cxnLst/>
          <a:rect l="0" t="0" r="0" b="0"/>
          <a:pathLst>
            <a:path>
              <a:moveTo>
                <a:pt x="530875" y="0"/>
              </a:moveTo>
              <a:lnTo>
                <a:pt x="530875" y="108897"/>
              </a:lnTo>
              <a:lnTo>
                <a:pt x="0" y="108897"/>
              </a:lnTo>
              <a:lnTo>
                <a:pt x="0"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B3258-9289-403A-A31E-421052539E3E}">
      <dsp:nvSpPr>
        <dsp:cNvPr id="0" name=""/>
        <dsp:cNvSpPr/>
      </dsp:nvSpPr>
      <dsp:spPr>
        <a:xfrm>
          <a:off x="5124015" y="2315870"/>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Stored</a:t>
          </a:r>
        </a:p>
      </dsp:txBody>
      <dsp:txXfrm>
        <a:off x="5139962" y="2331817"/>
        <a:ext cx="784837" cy="512593"/>
      </dsp:txXfrm>
    </dsp:sp>
    <dsp:sp modelId="{102653A3-E214-402F-9C10-8DB25FB120B4}">
      <dsp:nvSpPr>
        <dsp:cNvPr id="0" name=""/>
        <dsp:cNvSpPr/>
      </dsp:nvSpPr>
      <dsp:spPr>
        <a:xfrm>
          <a:off x="6063257" y="2098074"/>
          <a:ext cx="530875" cy="217795"/>
        </a:xfrm>
        <a:custGeom>
          <a:avLst/>
          <a:gdLst/>
          <a:ahLst/>
          <a:cxnLst/>
          <a:rect l="0" t="0" r="0" b="0"/>
          <a:pathLst>
            <a:path>
              <a:moveTo>
                <a:pt x="0" y="0"/>
              </a:moveTo>
              <a:lnTo>
                <a:pt x="0" y="108897"/>
              </a:lnTo>
              <a:lnTo>
                <a:pt x="530875" y="108897"/>
              </a:lnTo>
              <a:lnTo>
                <a:pt x="530875"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92476E-86D6-4CDB-81F3-6C6839509564}">
      <dsp:nvSpPr>
        <dsp:cNvPr id="0" name=""/>
        <dsp:cNvSpPr/>
      </dsp:nvSpPr>
      <dsp:spPr>
        <a:xfrm>
          <a:off x="6185766" y="2315870"/>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Used</a:t>
          </a:r>
        </a:p>
      </dsp:txBody>
      <dsp:txXfrm>
        <a:off x="6201713" y="2331817"/>
        <a:ext cx="784837" cy="512593"/>
      </dsp:txXfrm>
    </dsp:sp>
    <dsp:sp modelId="{DB4FB364-63CB-4025-ABA7-4FB41C5DD119}">
      <dsp:nvSpPr>
        <dsp:cNvPr id="0" name=""/>
        <dsp:cNvSpPr/>
      </dsp:nvSpPr>
      <dsp:spPr>
        <a:xfrm>
          <a:off x="6063257" y="2098074"/>
          <a:ext cx="1592626" cy="217795"/>
        </a:xfrm>
        <a:custGeom>
          <a:avLst/>
          <a:gdLst/>
          <a:ahLst/>
          <a:cxnLst/>
          <a:rect l="0" t="0" r="0" b="0"/>
          <a:pathLst>
            <a:path>
              <a:moveTo>
                <a:pt x="0" y="0"/>
              </a:moveTo>
              <a:lnTo>
                <a:pt x="0" y="108897"/>
              </a:lnTo>
              <a:lnTo>
                <a:pt x="1592626" y="108897"/>
              </a:lnTo>
              <a:lnTo>
                <a:pt x="1592626" y="2177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112AA2-EB6D-43A6-8C23-F74CF6D0870C}">
      <dsp:nvSpPr>
        <dsp:cNvPr id="0" name=""/>
        <dsp:cNvSpPr/>
      </dsp:nvSpPr>
      <dsp:spPr>
        <a:xfrm>
          <a:off x="7247517" y="2315870"/>
          <a:ext cx="816731" cy="544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Shared</a:t>
          </a:r>
        </a:p>
      </dsp:txBody>
      <dsp:txXfrm>
        <a:off x="7263464" y="2331817"/>
        <a:ext cx="784837" cy="512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BDE27-E3D3-4590-AEC7-8B20B704A588}">
      <dsp:nvSpPr>
        <dsp:cNvPr id="0" name=""/>
        <dsp:cNvSpPr/>
      </dsp:nvSpPr>
      <dsp:spPr>
        <a:xfrm>
          <a:off x="3616" y="681757"/>
          <a:ext cx="3162448" cy="316244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4040" tIns="58420" rIns="174040" bIns="58420" numCol="1" spcCol="1270" anchor="ctr" anchorCtr="0">
          <a:noAutofit/>
        </a:bodyPr>
        <a:lstStyle/>
        <a:p>
          <a:pPr marL="0" lvl="0" indent="0" algn="ctr" defTabSz="2044700">
            <a:lnSpc>
              <a:spcPct val="90000"/>
            </a:lnSpc>
            <a:spcBef>
              <a:spcPct val="0"/>
            </a:spcBef>
            <a:spcAft>
              <a:spcPct val="35000"/>
            </a:spcAft>
            <a:buNone/>
          </a:pPr>
          <a:r>
            <a:rPr lang="en-US" sz="4600" kern="1200" dirty="0"/>
            <a:t>Inside the vehicle</a:t>
          </a:r>
        </a:p>
      </dsp:txBody>
      <dsp:txXfrm>
        <a:off x="466746" y="1144887"/>
        <a:ext cx="2236188" cy="2236188"/>
      </dsp:txXfrm>
    </dsp:sp>
    <dsp:sp modelId="{55B1AB7B-3B3F-4A71-AC6F-1CAF9E7C26C9}">
      <dsp:nvSpPr>
        <dsp:cNvPr id="0" name=""/>
        <dsp:cNvSpPr/>
      </dsp:nvSpPr>
      <dsp:spPr>
        <a:xfrm>
          <a:off x="2533575" y="681757"/>
          <a:ext cx="3162448" cy="316244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4040" tIns="58420" rIns="174040" bIns="58420" numCol="1" spcCol="1270" anchor="ctr" anchorCtr="0">
          <a:noAutofit/>
        </a:bodyPr>
        <a:lstStyle/>
        <a:p>
          <a:pPr marL="0" lvl="0" indent="0" algn="ctr" defTabSz="2044700">
            <a:lnSpc>
              <a:spcPct val="90000"/>
            </a:lnSpc>
            <a:spcBef>
              <a:spcPct val="0"/>
            </a:spcBef>
            <a:spcAft>
              <a:spcPct val="35000"/>
            </a:spcAft>
            <a:buNone/>
          </a:pPr>
          <a:r>
            <a:rPr lang="en-US" sz="4600" kern="1200" dirty="0"/>
            <a:t>The vehicle</a:t>
          </a:r>
        </a:p>
      </dsp:txBody>
      <dsp:txXfrm>
        <a:off x="2996705" y="1144887"/>
        <a:ext cx="2236188" cy="2236188"/>
      </dsp:txXfrm>
    </dsp:sp>
    <dsp:sp modelId="{4DADE8DB-1A0E-4BF0-9C19-EF156EF48050}">
      <dsp:nvSpPr>
        <dsp:cNvPr id="0" name=""/>
        <dsp:cNvSpPr/>
      </dsp:nvSpPr>
      <dsp:spPr>
        <a:xfrm>
          <a:off x="5063534" y="681757"/>
          <a:ext cx="3162448" cy="316244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4040" tIns="58420" rIns="174040" bIns="58420" numCol="1" spcCol="1270" anchor="ctr" anchorCtr="0">
          <a:noAutofit/>
        </a:bodyPr>
        <a:lstStyle/>
        <a:p>
          <a:pPr marL="0" lvl="0" indent="0" algn="ctr" defTabSz="2044700">
            <a:lnSpc>
              <a:spcPct val="90000"/>
            </a:lnSpc>
            <a:spcBef>
              <a:spcPct val="0"/>
            </a:spcBef>
            <a:spcAft>
              <a:spcPct val="35000"/>
            </a:spcAft>
            <a:buNone/>
          </a:pPr>
          <a:r>
            <a:rPr lang="en-US" sz="4600" kern="1200" dirty="0"/>
            <a:t>Outside the vehicle</a:t>
          </a:r>
        </a:p>
      </dsp:txBody>
      <dsp:txXfrm>
        <a:off x="5526664" y="1144887"/>
        <a:ext cx="2236188" cy="223618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5138"/>
          </a:xfrm>
          <a:prstGeom prst="rect">
            <a:avLst/>
          </a:prstGeom>
        </p:spPr>
        <p:txBody>
          <a:bodyPr vert="horz" lIns="91440" tIns="45720" rIns="91440" bIns="45720" rtlCol="0"/>
          <a:lstStyle>
            <a:lvl1pPr algn="r">
              <a:defRPr sz="1200"/>
            </a:lvl1pPr>
          </a:lstStyle>
          <a:p>
            <a:fld id="{9862C222-E13F-481F-B958-569CAC7B7B6A}" type="datetimeFigureOut">
              <a:rPr lang="en-US" smtClean="0"/>
              <a:t>7/1/20</a:t>
            </a:fld>
            <a:endParaRPr lang="en-US"/>
          </a:p>
        </p:txBody>
      </p:sp>
      <p:sp>
        <p:nvSpPr>
          <p:cNvPr id="4" name="Footer Placeholder 3"/>
          <p:cNvSpPr>
            <a:spLocks noGrp="1"/>
          </p:cNvSpPr>
          <p:nvPr>
            <p:ph type="ftr" sz="quarter" idx="2"/>
          </p:nvPr>
        </p:nvSpPr>
        <p:spPr>
          <a:xfrm>
            <a:off x="0" y="8842375"/>
            <a:ext cx="30559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42375"/>
            <a:ext cx="3055937" cy="465138"/>
          </a:xfrm>
          <a:prstGeom prst="rect">
            <a:avLst/>
          </a:prstGeom>
        </p:spPr>
        <p:txBody>
          <a:bodyPr vert="horz" lIns="91440" tIns="45720" rIns="91440" bIns="45720" rtlCol="0" anchor="b"/>
          <a:lstStyle>
            <a:lvl1pPr algn="r">
              <a:defRPr sz="1200"/>
            </a:lvl1pPr>
          </a:lstStyle>
          <a:p>
            <a:fld id="{9C88E4B8-4E46-44FB-BDFB-4E88110791A3}" type="slidenum">
              <a:rPr lang="en-US" smtClean="0"/>
              <a:t>‹#›</a:t>
            </a:fld>
            <a:endParaRPr lang="en-US"/>
          </a:p>
        </p:txBody>
      </p:sp>
    </p:spTree>
    <p:extLst>
      <p:ext uri="{BB962C8B-B14F-4D97-AF65-F5344CB8AC3E}">
        <p14:creationId xmlns:p14="http://schemas.microsoft.com/office/powerpoint/2010/main" val="3381181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E661F65E-35B0-4902-877D-4814A86AD83E}" type="datetimeFigureOut">
              <a:rPr lang="en-US" smtClean="0"/>
              <a:t>7/1/20</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1D491BFC-CCD3-4E8C-B7E2-E7EA819399D0}" type="slidenum">
              <a:rPr lang="en-US" smtClean="0"/>
              <a:t>‹#›</a:t>
            </a:fld>
            <a:endParaRPr lang="en-US"/>
          </a:p>
        </p:txBody>
      </p:sp>
    </p:spTree>
    <p:extLst>
      <p:ext uri="{BB962C8B-B14F-4D97-AF65-F5344CB8AC3E}">
        <p14:creationId xmlns:p14="http://schemas.microsoft.com/office/powerpoint/2010/main" val="36771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79adea35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879adea352_0_0: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Clr>
                <a:schemeClr val="dk1"/>
              </a:buClr>
              <a:buSzPts val="300"/>
              <a:buFont typeface="Calibri"/>
              <a:buNone/>
            </a:pPr>
            <a:endParaRPr/>
          </a:p>
        </p:txBody>
      </p:sp>
      <p:sp>
        <p:nvSpPr>
          <p:cNvPr id="65" name="Google Shape;65;g879adea352_0_0: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1952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79adea352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879adea352_0_72: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Clr>
                <a:schemeClr val="dk1"/>
              </a:buClr>
              <a:buSzPts val="300"/>
              <a:buFont typeface="Calibri"/>
              <a:buNone/>
            </a:pPr>
            <a:endParaRPr/>
          </a:p>
        </p:txBody>
      </p:sp>
      <p:sp>
        <p:nvSpPr>
          <p:cNvPr id="163" name="Google Shape;163;g879adea352_0_72: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106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5910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79adea352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g879adea352_0_10: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Clr>
                <a:schemeClr val="dk1"/>
              </a:buClr>
              <a:buSzPts val="300"/>
              <a:buFont typeface="Calibri"/>
              <a:buNone/>
            </a:pPr>
            <a:endParaRPr/>
          </a:p>
        </p:txBody>
      </p:sp>
      <p:sp>
        <p:nvSpPr>
          <p:cNvPr id="76" name="Google Shape;76;g879adea352_0_10: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27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9f1d52050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89f1d52050_0_164: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Clr>
                <a:schemeClr val="dk1"/>
              </a:buClr>
              <a:buSzPts val="300"/>
              <a:buFont typeface="Calibri"/>
              <a:buNone/>
            </a:pPr>
            <a:endParaRPr/>
          </a:p>
        </p:txBody>
      </p:sp>
      <p:sp>
        <p:nvSpPr>
          <p:cNvPr id="98" name="Google Shape;98;g89f1d52050_0_164: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37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79adea352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879adea352_0_49: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Clr>
                <a:schemeClr val="dk1"/>
              </a:buClr>
              <a:buSzPts val="300"/>
              <a:buFont typeface="Calibri"/>
              <a:buNone/>
            </a:pPr>
            <a:endParaRPr>
              <a:latin typeface="Proxima Nova"/>
              <a:ea typeface="Proxima Nova"/>
              <a:cs typeface="Proxima Nova"/>
              <a:sym typeface="Proxima Nova"/>
            </a:endParaRPr>
          </a:p>
        </p:txBody>
      </p:sp>
      <p:sp>
        <p:nvSpPr>
          <p:cNvPr id="105" name="Google Shape;105;g879adea352_0_49: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98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79adea352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879adea352_0_55: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15000"/>
              </a:lnSpc>
              <a:spcBef>
                <a:spcPts val="0"/>
              </a:spcBef>
              <a:spcAft>
                <a:spcPts val="0"/>
              </a:spcAft>
              <a:buNone/>
            </a:pPr>
            <a:endParaRPr sz="1200" b="1">
              <a:solidFill>
                <a:srgbClr val="0070C0"/>
              </a:solidFill>
            </a:endParaRPr>
          </a:p>
        </p:txBody>
      </p:sp>
      <p:sp>
        <p:nvSpPr>
          <p:cNvPr id="121" name="Google Shape;121;g879adea352_0_55: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101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82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9f1d52050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89f1d52050_0_91: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15000"/>
              </a:lnSpc>
              <a:spcBef>
                <a:spcPts val="0"/>
              </a:spcBef>
              <a:spcAft>
                <a:spcPts val="0"/>
              </a:spcAft>
              <a:buNone/>
            </a:pPr>
            <a:endParaRPr>
              <a:solidFill>
                <a:schemeClr val="dk1"/>
              </a:solidFill>
              <a:latin typeface="Proxima Nova"/>
              <a:ea typeface="Proxima Nova"/>
              <a:cs typeface="Proxima Nova"/>
              <a:sym typeface="Proxima Nova"/>
            </a:endParaRPr>
          </a:p>
        </p:txBody>
      </p:sp>
      <p:sp>
        <p:nvSpPr>
          <p:cNvPr id="129" name="Google Shape;129;g89f1d52050_0_91: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102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4562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9f1d52050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89f1d52050_0_97: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140" name="Google Shape;140;g89f1d52050_0_97: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103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614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79adea35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879adea352_0_202: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15000"/>
              </a:lnSpc>
              <a:spcBef>
                <a:spcPts val="0"/>
              </a:spcBef>
              <a:spcAft>
                <a:spcPts val="0"/>
              </a:spcAft>
              <a:buNone/>
            </a:pPr>
            <a:endParaRPr sz="1200">
              <a:solidFill>
                <a:schemeClr val="dk1"/>
              </a:solidFill>
              <a:highlight>
                <a:schemeClr val="lt1"/>
              </a:highlight>
              <a:latin typeface="Proxima Nova"/>
              <a:ea typeface="Proxima Nova"/>
              <a:cs typeface="Proxima Nova"/>
              <a:sym typeface="Proxima Nova"/>
            </a:endParaRPr>
          </a:p>
        </p:txBody>
      </p:sp>
      <p:sp>
        <p:nvSpPr>
          <p:cNvPr id="147" name="Google Shape;147;g879adea352_0_202: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104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43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9f1d5205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89f1d52050_0_134: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15000"/>
              </a:lnSpc>
              <a:spcBef>
                <a:spcPts val="0"/>
              </a:spcBef>
              <a:spcAft>
                <a:spcPts val="0"/>
              </a:spcAft>
              <a:buNone/>
            </a:pPr>
            <a:endParaRPr/>
          </a:p>
        </p:txBody>
      </p:sp>
      <p:sp>
        <p:nvSpPr>
          <p:cNvPr id="156" name="Google Shape;156;g89f1d52050_0_134: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105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7588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ndara" panose="020E0502030303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andara" panose="020E05020303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84F8860-F51E-43B2-8562-816E4F2F96C9}"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84DE3-A2D8-4EBF-94CB-74C8BC70056E}" type="slidenum">
              <a:rPr lang="en-US" smtClean="0"/>
              <a:t>‹#›</a:t>
            </a:fld>
            <a:endParaRPr lang="en-US"/>
          </a:p>
        </p:txBody>
      </p:sp>
      <p:sp>
        <p:nvSpPr>
          <p:cNvPr id="10" name="Text Placeholder 9">
            <a:extLst>
              <a:ext uri="{FF2B5EF4-FFF2-40B4-BE49-F238E27FC236}">
                <a16:creationId xmlns:a16="http://schemas.microsoft.com/office/drawing/2014/main" id="{AEBF1196-3EA0-4E52-92EE-81B29C7134A7}"/>
              </a:ext>
            </a:extLst>
          </p:cNvPr>
          <p:cNvSpPr>
            <a:spLocks noGrp="1"/>
          </p:cNvSpPr>
          <p:nvPr>
            <p:ph type="body" sz="quarter" idx="13"/>
          </p:nvPr>
        </p:nvSpPr>
        <p:spPr>
          <a:xfrm>
            <a:off x="0" y="6629400"/>
            <a:ext cx="7543800" cy="228600"/>
          </a:xfrm>
        </p:spPr>
        <p:txBody>
          <a:bodyPr>
            <a:normAutofit/>
          </a:bodyPr>
          <a:lstStyle>
            <a:lvl1pPr marL="0" indent="0">
              <a:buNone/>
              <a:defRPr sz="12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41111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tx2">
                    <a:lumMod val="50000"/>
                  </a:schemeClr>
                </a:solidFill>
                <a:latin typeface="Candara" panose="020E0502030303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lumMod val="60000"/>
                    <a:lumOff val="40000"/>
                  </a:schemeClr>
                </a:solidFill>
                <a:latin typeface="Candara" panose="020E0502030303020204" pitchFamily="34" charset="0"/>
              </a:defRPr>
            </a:lvl1pPr>
            <a:lvl2pPr>
              <a:defRPr>
                <a:solidFill>
                  <a:schemeClr val="tx2">
                    <a:lumMod val="60000"/>
                    <a:lumOff val="40000"/>
                  </a:schemeClr>
                </a:solidFill>
                <a:latin typeface="Candara" panose="020E0502030303020204" pitchFamily="34" charset="0"/>
              </a:defRPr>
            </a:lvl2pPr>
            <a:lvl3pPr>
              <a:defRPr>
                <a:solidFill>
                  <a:schemeClr val="tx2">
                    <a:lumMod val="60000"/>
                    <a:lumOff val="40000"/>
                  </a:schemeClr>
                </a:solidFill>
                <a:latin typeface="Candara" panose="020E0502030303020204" pitchFamily="34" charset="0"/>
              </a:defRPr>
            </a:lvl3pPr>
            <a:lvl4pPr>
              <a:defRPr>
                <a:solidFill>
                  <a:schemeClr val="tx2">
                    <a:lumMod val="60000"/>
                    <a:lumOff val="40000"/>
                  </a:schemeClr>
                </a:solidFill>
                <a:latin typeface="Candara" panose="020E0502030303020204" pitchFamily="34" charset="0"/>
              </a:defRPr>
            </a:lvl4pPr>
            <a:lvl5pPr>
              <a:defRPr>
                <a:solidFill>
                  <a:schemeClr val="tx2">
                    <a:lumMod val="60000"/>
                    <a:lumOff val="40000"/>
                  </a:schemeClr>
                </a:solidFill>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84F8860-F51E-43B2-8562-816E4F2F96C9}"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84DE3-A2D8-4EBF-94CB-74C8BC70056E}" type="slidenum">
              <a:rPr lang="en-US" smtClean="0"/>
              <a:t>‹#›</a:t>
            </a:fld>
            <a:endParaRPr lang="en-US"/>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1504" b="14683"/>
          <a:stretch/>
        </p:blipFill>
        <p:spPr bwMode="auto">
          <a:xfrm>
            <a:off x="7905190" y="5943600"/>
            <a:ext cx="123881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9">
            <a:extLst>
              <a:ext uri="{FF2B5EF4-FFF2-40B4-BE49-F238E27FC236}">
                <a16:creationId xmlns:a16="http://schemas.microsoft.com/office/drawing/2014/main" id="{51726381-A79B-4F71-8341-09E8C060ABE1}"/>
              </a:ext>
            </a:extLst>
          </p:cNvPr>
          <p:cNvSpPr>
            <a:spLocks noGrp="1"/>
          </p:cNvSpPr>
          <p:nvPr>
            <p:ph type="body" sz="quarter" idx="13"/>
          </p:nvPr>
        </p:nvSpPr>
        <p:spPr>
          <a:xfrm>
            <a:off x="0" y="6629400"/>
            <a:ext cx="7543800" cy="228600"/>
          </a:xfrm>
        </p:spPr>
        <p:txBody>
          <a:bodyPr>
            <a:normAutofit/>
          </a:bodyPr>
          <a:lstStyle>
            <a:lvl1pPr marL="0" indent="0">
              <a:buNone/>
              <a:defRPr sz="12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52113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tx2">
                    <a:lumMod val="50000"/>
                  </a:schemeClr>
                </a:solidFill>
                <a:latin typeface="Candara" panose="020E0502030303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lumMod val="60000"/>
                    <a:lumOff val="40000"/>
                  </a:schemeClr>
                </a:solidFill>
                <a:latin typeface="Candara" panose="020E0502030303020204" pitchFamily="34" charset="0"/>
              </a:defRPr>
            </a:lvl1pPr>
            <a:lvl2pPr>
              <a:defRPr>
                <a:solidFill>
                  <a:schemeClr val="tx2">
                    <a:lumMod val="60000"/>
                    <a:lumOff val="40000"/>
                  </a:schemeClr>
                </a:solidFill>
                <a:latin typeface="Candara" panose="020E0502030303020204" pitchFamily="34" charset="0"/>
              </a:defRPr>
            </a:lvl2pPr>
            <a:lvl3pPr>
              <a:defRPr>
                <a:solidFill>
                  <a:schemeClr val="tx2">
                    <a:lumMod val="60000"/>
                    <a:lumOff val="40000"/>
                  </a:schemeClr>
                </a:solidFill>
                <a:latin typeface="Candara" panose="020E0502030303020204" pitchFamily="34" charset="0"/>
              </a:defRPr>
            </a:lvl3pPr>
            <a:lvl4pPr>
              <a:defRPr>
                <a:solidFill>
                  <a:schemeClr val="tx2">
                    <a:lumMod val="60000"/>
                    <a:lumOff val="40000"/>
                  </a:schemeClr>
                </a:solidFill>
                <a:latin typeface="Candara" panose="020E0502030303020204" pitchFamily="34" charset="0"/>
              </a:defRPr>
            </a:lvl4pPr>
            <a:lvl5pPr>
              <a:defRPr>
                <a:solidFill>
                  <a:schemeClr val="tx2">
                    <a:lumMod val="60000"/>
                    <a:lumOff val="40000"/>
                  </a:schemeClr>
                </a:solidFill>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84F8860-F51E-43B2-8562-816E4F2F96C9}"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84DE3-A2D8-4EBF-94CB-74C8BC70056E}" type="slidenum">
              <a:rPr lang="en-US" smtClean="0"/>
              <a:t>‹#›</a:t>
            </a:fld>
            <a:endParaRPr lang="en-US"/>
          </a:p>
        </p:txBody>
      </p:sp>
      <p:sp>
        <p:nvSpPr>
          <p:cNvPr id="9" name="Text Placeholder 9">
            <a:extLst>
              <a:ext uri="{FF2B5EF4-FFF2-40B4-BE49-F238E27FC236}">
                <a16:creationId xmlns:a16="http://schemas.microsoft.com/office/drawing/2014/main" id="{1C301AA7-4C1A-4559-9370-2797E818327F}"/>
              </a:ext>
            </a:extLst>
          </p:cNvPr>
          <p:cNvSpPr>
            <a:spLocks noGrp="1"/>
          </p:cNvSpPr>
          <p:nvPr>
            <p:ph type="body" sz="quarter" idx="13"/>
          </p:nvPr>
        </p:nvSpPr>
        <p:spPr>
          <a:xfrm>
            <a:off x="0" y="6629400"/>
            <a:ext cx="7543800" cy="228600"/>
          </a:xfrm>
        </p:spPr>
        <p:txBody>
          <a:bodyPr>
            <a:normAutofit/>
          </a:bodyPr>
          <a:lstStyle>
            <a:lvl1pPr marL="0" indent="0">
              <a:buNone/>
              <a:defRPr sz="12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31872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tx2">
                    <a:lumMod val="50000"/>
                  </a:schemeClr>
                </a:solidFill>
                <a:latin typeface="Candara" panose="020E050203030302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884F8860-F51E-43B2-8562-816E4F2F96C9}"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84DE3-A2D8-4EBF-94CB-74C8BC70056E}" type="slidenum">
              <a:rPr lang="en-US" smtClean="0"/>
              <a:t>‹#›</a:t>
            </a:fld>
            <a:endParaRPr lang="en-US"/>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1504" b="14683"/>
          <a:stretch/>
        </p:blipFill>
        <p:spPr bwMode="auto">
          <a:xfrm>
            <a:off x="7905190" y="5943600"/>
            <a:ext cx="123881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9">
            <a:extLst>
              <a:ext uri="{FF2B5EF4-FFF2-40B4-BE49-F238E27FC236}">
                <a16:creationId xmlns:a16="http://schemas.microsoft.com/office/drawing/2014/main" id="{3B76D1AC-08B9-4B25-B02F-E2619FCA2189}"/>
              </a:ext>
            </a:extLst>
          </p:cNvPr>
          <p:cNvSpPr>
            <a:spLocks noGrp="1"/>
          </p:cNvSpPr>
          <p:nvPr>
            <p:ph type="body" sz="quarter" idx="13"/>
          </p:nvPr>
        </p:nvSpPr>
        <p:spPr>
          <a:xfrm>
            <a:off x="0" y="6629400"/>
            <a:ext cx="7543800" cy="228600"/>
          </a:xfrm>
        </p:spPr>
        <p:txBody>
          <a:bodyPr>
            <a:normAutofit/>
          </a:bodyPr>
          <a:lstStyle>
            <a:lvl1pPr marL="0" indent="0">
              <a:buNone/>
              <a:defRPr sz="12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82873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tx2">
                    <a:lumMod val="50000"/>
                  </a:schemeClr>
                </a:solidFill>
                <a:latin typeface="Candara" panose="020E050203030302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884F8860-F51E-43B2-8562-816E4F2F96C9}"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84DE3-A2D8-4EBF-94CB-74C8BC70056E}" type="slidenum">
              <a:rPr lang="en-US" smtClean="0"/>
              <a:t>‹#›</a:t>
            </a:fld>
            <a:endParaRPr lang="en-US"/>
          </a:p>
        </p:txBody>
      </p:sp>
      <p:sp>
        <p:nvSpPr>
          <p:cNvPr id="9" name="Text Placeholder 9">
            <a:extLst>
              <a:ext uri="{FF2B5EF4-FFF2-40B4-BE49-F238E27FC236}">
                <a16:creationId xmlns:a16="http://schemas.microsoft.com/office/drawing/2014/main" id="{A3041063-6932-43BB-8EFB-742D8F5AFFCA}"/>
              </a:ext>
            </a:extLst>
          </p:cNvPr>
          <p:cNvSpPr>
            <a:spLocks noGrp="1"/>
          </p:cNvSpPr>
          <p:nvPr>
            <p:ph type="body" sz="quarter" idx="13"/>
          </p:nvPr>
        </p:nvSpPr>
        <p:spPr>
          <a:xfrm>
            <a:off x="0" y="6629400"/>
            <a:ext cx="7543800" cy="228600"/>
          </a:xfrm>
        </p:spPr>
        <p:txBody>
          <a:bodyPr>
            <a:normAutofit/>
          </a:bodyPr>
          <a:lstStyle>
            <a:lvl1pPr marL="0" indent="0">
              <a:buNone/>
              <a:defRPr sz="12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905335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4F8860-F51E-43B2-8562-816E4F2F96C9}"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84DE3-A2D8-4EBF-94CB-74C8BC70056E}" type="slidenum">
              <a:rPr lang="en-US" smtClean="0"/>
              <a:t>‹#›</a:t>
            </a:fld>
            <a:endParaRPr lang="en-US"/>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1504" b="14683"/>
          <a:stretch/>
        </p:blipFill>
        <p:spPr bwMode="auto">
          <a:xfrm>
            <a:off x="7905190" y="5943600"/>
            <a:ext cx="123881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9">
            <a:extLst>
              <a:ext uri="{FF2B5EF4-FFF2-40B4-BE49-F238E27FC236}">
                <a16:creationId xmlns:a16="http://schemas.microsoft.com/office/drawing/2014/main" id="{5AF78672-6C02-4835-BABE-AC7098961951}"/>
              </a:ext>
            </a:extLst>
          </p:cNvPr>
          <p:cNvSpPr>
            <a:spLocks noGrp="1"/>
          </p:cNvSpPr>
          <p:nvPr>
            <p:ph type="body" sz="quarter" idx="13"/>
          </p:nvPr>
        </p:nvSpPr>
        <p:spPr>
          <a:xfrm>
            <a:off x="0" y="6629400"/>
            <a:ext cx="7543800" cy="228600"/>
          </a:xfrm>
        </p:spPr>
        <p:txBody>
          <a:bodyPr>
            <a:normAutofit/>
          </a:bodyPr>
          <a:lstStyle>
            <a:lvl1pPr marL="0" indent="0">
              <a:buNone/>
              <a:defRPr sz="12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91985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out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4F8860-F51E-43B2-8562-816E4F2F96C9}"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84DE3-A2D8-4EBF-94CB-74C8BC70056E}" type="slidenum">
              <a:rPr lang="en-US" smtClean="0"/>
              <a:t>‹#›</a:t>
            </a:fld>
            <a:endParaRPr lang="en-US"/>
          </a:p>
        </p:txBody>
      </p:sp>
      <p:sp>
        <p:nvSpPr>
          <p:cNvPr id="9" name="Text Placeholder 9">
            <a:extLst>
              <a:ext uri="{FF2B5EF4-FFF2-40B4-BE49-F238E27FC236}">
                <a16:creationId xmlns:a16="http://schemas.microsoft.com/office/drawing/2014/main" id="{FB16E028-30AC-4F74-A3A8-F08EB78A434D}"/>
              </a:ext>
            </a:extLst>
          </p:cNvPr>
          <p:cNvSpPr>
            <a:spLocks noGrp="1"/>
          </p:cNvSpPr>
          <p:nvPr>
            <p:ph type="body" sz="quarter" idx="13"/>
          </p:nvPr>
        </p:nvSpPr>
        <p:spPr>
          <a:xfrm>
            <a:off x="0" y="6629400"/>
            <a:ext cx="7543800" cy="228600"/>
          </a:xfrm>
        </p:spPr>
        <p:txBody>
          <a:bodyPr>
            <a:normAutofit/>
          </a:bodyPr>
          <a:lstStyle>
            <a:lvl1pPr marL="0" indent="0">
              <a:buNone/>
              <a:defRPr sz="12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55438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irst Page">
  <p:cSld name="First Page">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22960" y="286603"/>
            <a:ext cx="7543800" cy="14508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dt" idx="10"/>
          </p:nvPr>
        </p:nvSpPr>
        <p:spPr>
          <a:xfrm>
            <a:off x="822960" y="6459785"/>
            <a:ext cx="18543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3" name="Google Shape;53;p13"/>
          <p:cNvSpPr txBox="1">
            <a:spLocks noGrp="1"/>
          </p:cNvSpPr>
          <p:nvPr>
            <p:ph type="ftr" idx="11"/>
          </p:nvPr>
        </p:nvSpPr>
        <p:spPr>
          <a:xfrm>
            <a:off x="2764639" y="6459785"/>
            <a:ext cx="3617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sldNum" idx="12"/>
          </p:nvPr>
        </p:nvSpPr>
        <p:spPr>
          <a:xfrm>
            <a:off x="8075776" y="6507921"/>
            <a:ext cx="993900" cy="3420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120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2436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Candara" panose="020E0502030303020204" pitchFamily="34" charset="0"/>
              </a:defRPr>
            </a:lvl1pPr>
          </a:lstStyle>
          <a:p>
            <a:fld id="{884F8860-F51E-43B2-8562-816E4F2F96C9}" type="datetimeFigureOut">
              <a:rPr lang="en-US" smtClean="0"/>
              <a:pPr/>
              <a:t>7/1/20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ndara" panose="020E0502030303020204" pitchFamily="34" charset="0"/>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Candara" panose="020E0502030303020204" pitchFamily="34" charset="0"/>
              </a:defRPr>
            </a:lvl1pPr>
          </a:lstStyle>
          <a:p>
            <a:fld id="{AC784DE3-A2D8-4EBF-94CB-74C8BC70056E}" type="slidenum">
              <a:rPr lang="en-US" smtClean="0"/>
              <a:pPr/>
              <a:t>‹#›</a:t>
            </a:fld>
            <a:endParaRPr lang="en-US"/>
          </a:p>
        </p:txBody>
      </p:sp>
    </p:spTree>
    <p:extLst>
      <p:ext uri="{BB962C8B-B14F-4D97-AF65-F5344CB8AC3E}">
        <p14:creationId xmlns:p14="http://schemas.microsoft.com/office/powerpoint/2010/main" val="262434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Lst>
  <p:txStyles>
    <p:titleStyle>
      <a:lvl1pPr algn="ctr" defTabSz="914400" rtl="0" eaLnBrk="1" latinLnBrk="0" hangingPunct="1">
        <a:spcBef>
          <a:spcPct val="0"/>
        </a:spcBef>
        <a:buNone/>
        <a:defRPr sz="4000" kern="1200">
          <a:solidFill>
            <a:schemeClr val="tx2">
              <a:lumMod val="50000"/>
            </a:schemeClr>
          </a:solidFill>
          <a:latin typeface="Candara" panose="020E0502030303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60000"/>
              <a:lumOff val="40000"/>
            </a:schemeClr>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60000"/>
              <a:lumOff val="40000"/>
            </a:schemeClr>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60000"/>
              <a:lumOff val="40000"/>
            </a:schemeClr>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60000"/>
              <a:lumOff val="40000"/>
            </a:schemeClr>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60000"/>
              <a:lumOff val="40000"/>
            </a:schemeClr>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svg"/><Relationship Id="rId7"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descr="Displaying AVG-LOGO-Hi-Res-JPG1-e1435069318377.jpg"/>
          <p:cNvSpPr/>
          <p:nvPr/>
        </p:nvSpPr>
        <p:spPr>
          <a:xfrm>
            <a:off x="116681" y="748903"/>
            <a:ext cx="228600" cy="228600"/>
          </a:xfrm>
          <a:prstGeom prst="rect">
            <a:avLst/>
          </a:prstGeom>
          <a:noFill/>
          <a:ln>
            <a:noFill/>
          </a:ln>
        </p:spPr>
        <p:txBody>
          <a:bodyPr spcFirstLastPara="1" wrap="square" lIns="68575" tIns="34275" rIns="68575" bIns="34275" anchor="t" anchorCtr="0">
            <a:noAutofit/>
          </a:bodyPr>
          <a:lstStyle/>
          <a:p>
            <a:pPr>
              <a:buClr>
                <a:schemeClr val="dk1"/>
              </a:buClr>
              <a:buSzPts val="1400"/>
            </a:pPr>
            <a:endParaRPr sz="1400">
              <a:solidFill>
                <a:schemeClr val="dk1"/>
              </a:solidFill>
              <a:latin typeface="Trebuchet MS"/>
              <a:ea typeface="Trebuchet MS"/>
              <a:cs typeface="Trebuchet MS"/>
              <a:sym typeface="Trebuchet MS"/>
            </a:endParaRPr>
          </a:p>
        </p:txBody>
      </p:sp>
      <p:sp>
        <p:nvSpPr>
          <p:cNvPr id="68" name="Google Shape;68;p15"/>
          <p:cNvSpPr txBox="1">
            <a:spLocks noGrp="1"/>
          </p:cNvSpPr>
          <p:nvPr>
            <p:ph type="title"/>
          </p:nvPr>
        </p:nvSpPr>
        <p:spPr>
          <a:xfrm>
            <a:off x="496176" y="1142800"/>
            <a:ext cx="8180100" cy="1627800"/>
          </a:xfrm>
          <a:prstGeom prst="rect">
            <a:avLst/>
          </a:prstGeom>
          <a:noFill/>
          <a:ln>
            <a:noFill/>
          </a:ln>
        </p:spPr>
        <p:txBody>
          <a:bodyPr spcFirstLastPara="1" vert="horz" wrap="square" lIns="68575" tIns="34275" rIns="68575" bIns="34275" rtlCol="0" anchor="b" anchorCtr="0">
            <a:noAutofit/>
          </a:bodyPr>
          <a:lstStyle/>
          <a:p>
            <a:pPr algn="ctr">
              <a:buClr>
                <a:srgbClr val="30ACEC"/>
              </a:buClr>
              <a:buSzPts val="2300"/>
            </a:pPr>
            <a:r>
              <a:rPr lang="en" sz="2300">
                <a:solidFill>
                  <a:srgbClr val="30ACEC"/>
                </a:solidFill>
                <a:latin typeface="Arial"/>
                <a:ea typeface="Arial"/>
                <a:cs typeface="Arial"/>
                <a:sym typeface="Arial"/>
              </a:rPr>
              <a:t>Digital Data Flows Masterclass #</a:t>
            </a:r>
            <a:r>
              <a:rPr lang="en" sz="2300">
                <a:solidFill>
                  <a:srgbClr val="30ACEC"/>
                </a:solidFill>
              </a:rPr>
              <a:t>7</a:t>
            </a:r>
            <a:r>
              <a:rPr lang="en" sz="2300">
                <a:solidFill>
                  <a:srgbClr val="30ACEC"/>
                </a:solidFill>
                <a:latin typeface="Arial"/>
                <a:ea typeface="Arial"/>
                <a:cs typeface="Arial"/>
                <a:sym typeface="Arial"/>
              </a:rPr>
              <a:t>:</a:t>
            </a:r>
            <a:br>
              <a:rPr lang="en" sz="2300">
                <a:solidFill>
                  <a:srgbClr val="30ACEC"/>
                </a:solidFill>
                <a:latin typeface="Arial"/>
                <a:ea typeface="Arial"/>
                <a:cs typeface="Arial"/>
                <a:sym typeface="Arial"/>
              </a:rPr>
            </a:br>
            <a:br>
              <a:rPr lang="en" sz="800" b="1">
                <a:solidFill>
                  <a:srgbClr val="30ACEC"/>
                </a:solidFill>
                <a:latin typeface="Arial"/>
                <a:ea typeface="Arial"/>
                <a:cs typeface="Arial"/>
                <a:sym typeface="Arial"/>
              </a:rPr>
            </a:br>
            <a:r>
              <a:rPr lang="en" sz="3200" b="1">
                <a:solidFill>
                  <a:srgbClr val="30ACEC"/>
                </a:solidFill>
              </a:rPr>
              <a:t>Connected and Autonomous Vehicles</a:t>
            </a:r>
            <a:br>
              <a:rPr lang="en" sz="4100" b="1">
                <a:solidFill>
                  <a:srgbClr val="30ACEC"/>
                </a:solidFill>
                <a:latin typeface="Arial"/>
                <a:ea typeface="Arial"/>
                <a:cs typeface="Arial"/>
                <a:sym typeface="Arial"/>
              </a:rPr>
            </a:br>
            <a:endParaRPr sz="2300" b="1" i="1">
              <a:latin typeface="Arial"/>
              <a:ea typeface="Arial"/>
              <a:cs typeface="Arial"/>
              <a:sym typeface="Arial"/>
            </a:endParaRPr>
          </a:p>
        </p:txBody>
      </p:sp>
      <p:sp>
        <p:nvSpPr>
          <p:cNvPr id="69" name="Google Shape;69;p15"/>
          <p:cNvSpPr txBox="1"/>
          <p:nvPr/>
        </p:nvSpPr>
        <p:spPr>
          <a:xfrm>
            <a:off x="3124478" y="2580273"/>
            <a:ext cx="2182200" cy="479700"/>
          </a:xfrm>
          <a:prstGeom prst="rect">
            <a:avLst/>
          </a:prstGeom>
          <a:noFill/>
          <a:ln>
            <a:noFill/>
          </a:ln>
        </p:spPr>
        <p:txBody>
          <a:bodyPr spcFirstLastPara="1" wrap="square" lIns="68575" tIns="68575" rIns="68575" bIns="68575" anchor="t" anchorCtr="0">
            <a:noAutofit/>
          </a:bodyPr>
          <a:lstStyle/>
          <a:p>
            <a:pPr marL="63500" algn="ctr">
              <a:buClr>
                <a:schemeClr val="accent1"/>
              </a:buClr>
              <a:buSzPts val="1600"/>
            </a:pPr>
            <a:r>
              <a:rPr lang="en" sz="2000">
                <a:solidFill>
                  <a:srgbClr val="00B0F0"/>
                </a:solidFill>
              </a:rPr>
              <a:t>June 25, 2020</a:t>
            </a:r>
            <a:endParaRPr sz="1500">
              <a:solidFill>
                <a:srgbClr val="00B0F0"/>
              </a:solidFill>
              <a:latin typeface="Arial"/>
              <a:ea typeface="Arial"/>
              <a:cs typeface="Arial"/>
              <a:sym typeface="Arial"/>
            </a:endParaRPr>
          </a:p>
          <a:p>
            <a:pPr marL="63500">
              <a:buClr>
                <a:schemeClr val="accent1"/>
              </a:buClr>
              <a:buSzPts val="1200"/>
            </a:pPr>
            <a:endParaRPr sz="1500">
              <a:solidFill>
                <a:srgbClr val="0070C0"/>
              </a:solidFill>
              <a:latin typeface="Arial"/>
              <a:ea typeface="Arial"/>
              <a:cs typeface="Arial"/>
              <a:sym typeface="Arial"/>
            </a:endParaRPr>
          </a:p>
        </p:txBody>
      </p:sp>
      <p:pic>
        <p:nvPicPr>
          <p:cNvPr id="70" name="Google Shape;70;p15"/>
          <p:cNvPicPr preferRelativeResize="0"/>
          <p:nvPr/>
        </p:nvPicPr>
        <p:blipFill rotWithShape="1">
          <a:blip r:embed="rId3">
            <a:alphaModFix/>
          </a:blip>
          <a:srcRect/>
          <a:stretch/>
        </p:blipFill>
        <p:spPr>
          <a:xfrm>
            <a:off x="116666" y="5344751"/>
            <a:ext cx="1374612" cy="479700"/>
          </a:xfrm>
          <a:prstGeom prst="rect">
            <a:avLst/>
          </a:prstGeom>
          <a:noFill/>
          <a:ln>
            <a:noFill/>
          </a:ln>
        </p:spPr>
      </p:pic>
      <p:pic>
        <p:nvPicPr>
          <p:cNvPr id="71" name="Google Shape;71;p15"/>
          <p:cNvPicPr preferRelativeResize="0"/>
          <p:nvPr/>
        </p:nvPicPr>
        <p:blipFill rotWithShape="1">
          <a:blip r:embed="rId4">
            <a:alphaModFix/>
          </a:blip>
          <a:srcRect/>
          <a:stretch/>
        </p:blipFill>
        <p:spPr>
          <a:xfrm>
            <a:off x="7290450" y="5266226"/>
            <a:ext cx="1726474" cy="606275"/>
          </a:xfrm>
          <a:prstGeom prst="rect">
            <a:avLst/>
          </a:prstGeom>
          <a:noFill/>
          <a:ln>
            <a:noFill/>
          </a:ln>
        </p:spPr>
      </p:pic>
      <p:pic>
        <p:nvPicPr>
          <p:cNvPr id="72" name="Google Shape;72;p15"/>
          <p:cNvPicPr preferRelativeResize="0"/>
          <p:nvPr/>
        </p:nvPicPr>
        <p:blipFill>
          <a:blip r:embed="rId5">
            <a:alphaModFix/>
          </a:blip>
          <a:stretch>
            <a:fillRect/>
          </a:stretch>
        </p:blipFill>
        <p:spPr>
          <a:xfrm>
            <a:off x="2175150" y="3329750"/>
            <a:ext cx="4360962" cy="2294850"/>
          </a:xfrm>
          <a:prstGeom prst="rect">
            <a:avLst/>
          </a:prstGeom>
          <a:noFill/>
          <a:ln>
            <a:noFill/>
          </a:ln>
        </p:spPr>
      </p:pic>
    </p:spTree>
    <p:extLst>
      <p:ext uri="{BB962C8B-B14F-4D97-AF65-F5344CB8AC3E}">
        <p14:creationId xmlns:p14="http://schemas.microsoft.com/office/powerpoint/2010/main" val="2296274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D49156-C9B8-4AE6-869C-6A6A56C05A35}"/>
              </a:ext>
            </a:extLst>
          </p:cNvPr>
          <p:cNvPicPr>
            <a:picLocks noChangeAspect="1"/>
          </p:cNvPicPr>
          <p:nvPr/>
        </p:nvPicPr>
        <p:blipFill>
          <a:blip r:embed="rId2"/>
          <a:stretch>
            <a:fillRect/>
          </a:stretch>
        </p:blipFill>
        <p:spPr>
          <a:xfrm>
            <a:off x="2248293" y="35742"/>
            <a:ext cx="4637809" cy="990600"/>
          </a:xfrm>
          <a:prstGeom prst="rect">
            <a:avLst/>
          </a:prstGeom>
        </p:spPr>
      </p:pic>
      <p:pic>
        <p:nvPicPr>
          <p:cNvPr id="5" name="Picture 4">
            <a:extLst>
              <a:ext uri="{FF2B5EF4-FFF2-40B4-BE49-F238E27FC236}">
                <a16:creationId xmlns:a16="http://schemas.microsoft.com/office/drawing/2014/main" id="{E7B1E612-22E4-48A1-A137-A145F62136FF}"/>
              </a:ext>
            </a:extLst>
          </p:cNvPr>
          <p:cNvPicPr>
            <a:picLocks noChangeAspect="1"/>
          </p:cNvPicPr>
          <p:nvPr/>
        </p:nvPicPr>
        <p:blipFill>
          <a:blip r:embed="rId3"/>
          <a:stretch>
            <a:fillRect/>
          </a:stretch>
        </p:blipFill>
        <p:spPr>
          <a:xfrm>
            <a:off x="742950" y="1055331"/>
            <a:ext cx="7658100" cy="1101588"/>
          </a:xfrm>
          <a:prstGeom prst="rect">
            <a:avLst/>
          </a:prstGeom>
        </p:spPr>
      </p:pic>
      <p:pic>
        <p:nvPicPr>
          <p:cNvPr id="6" name="Picture 5">
            <a:extLst>
              <a:ext uri="{FF2B5EF4-FFF2-40B4-BE49-F238E27FC236}">
                <a16:creationId xmlns:a16="http://schemas.microsoft.com/office/drawing/2014/main" id="{4DB2E37C-C673-47F0-9ACE-080109BBF709}"/>
              </a:ext>
            </a:extLst>
          </p:cNvPr>
          <p:cNvPicPr>
            <a:picLocks noChangeAspect="1"/>
          </p:cNvPicPr>
          <p:nvPr/>
        </p:nvPicPr>
        <p:blipFill>
          <a:blip r:embed="rId4"/>
          <a:stretch>
            <a:fillRect/>
          </a:stretch>
        </p:blipFill>
        <p:spPr>
          <a:xfrm>
            <a:off x="738148" y="2214897"/>
            <a:ext cx="7658100" cy="1111697"/>
          </a:xfrm>
          <a:prstGeom prst="rect">
            <a:avLst/>
          </a:prstGeom>
        </p:spPr>
      </p:pic>
      <p:pic>
        <p:nvPicPr>
          <p:cNvPr id="7" name="Picture 6">
            <a:extLst>
              <a:ext uri="{FF2B5EF4-FFF2-40B4-BE49-F238E27FC236}">
                <a16:creationId xmlns:a16="http://schemas.microsoft.com/office/drawing/2014/main" id="{A08AB3B7-45EB-4362-AB55-6E9DC5D94784}"/>
              </a:ext>
            </a:extLst>
          </p:cNvPr>
          <p:cNvPicPr>
            <a:picLocks noChangeAspect="1"/>
          </p:cNvPicPr>
          <p:nvPr/>
        </p:nvPicPr>
        <p:blipFill>
          <a:blip r:embed="rId5"/>
          <a:stretch>
            <a:fillRect/>
          </a:stretch>
        </p:blipFill>
        <p:spPr>
          <a:xfrm>
            <a:off x="738149" y="3365702"/>
            <a:ext cx="7658100" cy="1044286"/>
          </a:xfrm>
          <a:prstGeom prst="rect">
            <a:avLst/>
          </a:prstGeom>
        </p:spPr>
      </p:pic>
      <p:pic>
        <p:nvPicPr>
          <p:cNvPr id="8" name="Picture 7">
            <a:extLst>
              <a:ext uri="{FF2B5EF4-FFF2-40B4-BE49-F238E27FC236}">
                <a16:creationId xmlns:a16="http://schemas.microsoft.com/office/drawing/2014/main" id="{03224EE1-24FF-4903-87D2-652E07911C6C}"/>
              </a:ext>
            </a:extLst>
          </p:cNvPr>
          <p:cNvPicPr>
            <a:picLocks noChangeAspect="1"/>
          </p:cNvPicPr>
          <p:nvPr/>
        </p:nvPicPr>
        <p:blipFill>
          <a:blip r:embed="rId6"/>
          <a:stretch>
            <a:fillRect/>
          </a:stretch>
        </p:blipFill>
        <p:spPr>
          <a:xfrm>
            <a:off x="738149" y="4454000"/>
            <a:ext cx="7658100" cy="1056289"/>
          </a:xfrm>
          <a:prstGeom prst="rect">
            <a:avLst/>
          </a:prstGeom>
        </p:spPr>
      </p:pic>
      <p:pic>
        <p:nvPicPr>
          <p:cNvPr id="9" name="Picture 8">
            <a:extLst>
              <a:ext uri="{FF2B5EF4-FFF2-40B4-BE49-F238E27FC236}">
                <a16:creationId xmlns:a16="http://schemas.microsoft.com/office/drawing/2014/main" id="{11E554D3-B213-4F3D-89FF-38CBF7655513}"/>
              </a:ext>
            </a:extLst>
          </p:cNvPr>
          <p:cNvPicPr>
            <a:picLocks noChangeAspect="1"/>
          </p:cNvPicPr>
          <p:nvPr/>
        </p:nvPicPr>
        <p:blipFill>
          <a:blip r:embed="rId7"/>
          <a:stretch>
            <a:fillRect/>
          </a:stretch>
        </p:blipFill>
        <p:spPr>
          <a:xfrm>
            <a:off x="738148" y="5554301"/>
            <a:ext cx="7658100" cy="1103236"/>
          </a:xfrm>
          <a:prstGeom prst="rect">
            <a:avLst/>
          </a:prstGeom>
        </p:spPr>
      </p:pic>
      <p:sp>
        <p:nvSpPr>
          <p:cNvPr id="11" name="Text Placeholder 10">
            <a:extLst>
              <a:ext uri="{FF2B5EF4-FFF2-40B4-BE49-F238E27FC236}">
                <a16:creationId xmlns:a16="http://schemas.microsoft.com/office/drawing/2014/main" id="{5668951B-3190-4D2B-8C8E-939E2D4ABA06}"/>
              </a:ext>
            </a:extLst>
          </p:cNvPr>
          <p:cNvSpPr>
            <a:spLocks noGrp="1"/>
          </p:cNvSpPr>
          <p:nvPr>
            <p:ph type="body" sz="quarter" idx="13"/>
          </p:nvPr>
        </p:nvSpPr>
        <p:spPr/>
        <p:txBody>
          <a:bodyPr>
            <a:normAutofit fontScale="85000" lnSpcReduction="10000"/>
          </a:bodyPr>
          <a:lstStyle/>
          <a:p>
            <a:r>
              <a:rPr lang="en-US" dirty="0"/>
              <a:t>mycardoeswhat.org</a:t>
            </a:r>
          </a:p>
        </p:txBody>
      </p:sp>
    </p:spTree>
    <p:extLst>
      <p:ext uri="{BB962C8B-B14F-4D97-AF65-F5344CB8AC3E}">
        <p14:creationId xmlns:p14="http://schemas.microsoft.com/office/powerpoint/2010/main" val="12355620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B0069-89B3-4196-9C8B-79E0924C54FB}"/>
              </a:ext>
            </a:extLst>
          </p:cNvPr>
          <p:cNvSpPr/>
          <p:nvPr/>
        </p:nvSpPr>
        <p:spPr>
          <a:xfrm>
            <a:off x="7620000" y="5638800"/>
            <a:ext cx="1524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2FF7C3C5-0B6A-4442-BD49-A7979D874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06" r="13853"/>
          <a:stretch/>
        </p:blipFill>
        <p:spPr bwMode="auto">
          <a:xfrm>
            <a:off x="381000" y="228600"/>
            <a:ext cx="8410432"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9287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p:nvPr/>
        </p:nvSpPr>
        <p:spPr>
          <a:xfrm>
            <a:off x="460425" y="1935950"/>
            <a:ext cx="7840200" cy="3880500"/>
          </a:xfrm>
          <a:prstGeom prst="rect">
            <a:avLst/>
          </a:prstGeom>
          <a:noFill/>
          <a:ln>
            <a:noFill/>
          </a:ln>
        </p:spPr>
        <p:txBody>
          <a:bodyPr spcFirstLastPara="1" wrap="square" lIns="68575" tIns="68575" rIns="68575" bIns="68575" anchor="t" anchorCtr="0">
            <a:noAutofit/>
          </a:bodyPr>
          <a:lstStyle/>
          <a:p>
            <a:pPr>
              <a:lnSpc>
                <a:spcPct val="115000"/>
              </a:lnSpc>
            </a:pPr>
            <a:br>
              <a:rPr lang="en" sz="1100">
                <a:solidFill>
                  <a:srgbClr val="14171A"/>
                </a:solidFill>
                <a:highlight>
                  <a:srgbClr val="FFFFFF"/>
                </a:highlight>
                <a:latin typeface="Roboto"/>
                <a:ea typeface="Roboto"/>
                <a:cs typeface="Roboto"/>
                <a:sym typeface="Roboto"/>
              </a:rPr>
            </a:br>
            <a:endParaRPr sz="1100">
              <a:solidFill>
                <a:srgbClr val="14171A"/>
              </a:solidFill>
              <a:highlight>
                <a:srgbClr val="FFFFFF"/>
              </a:highlight>
              <a:latin typeface="Roboto"/>
              <a:ea typeface="Roboto"/>
              <a:cs typeface="Roboto"/>
              <a:sym typeface="Roboto"/>
            </a:endParaRPr>
          </a:p>
          <a:p>
            <a:pPr marL="0" lvl="1">
              <a:spcBef>
                <a:spcPts val="800"/>
              </a:spcBef>
              <a:buClr>
                <a:schemeClr val="accent1"/>
              </a:buClr>
              <a:buSzPts val="1400"/>
            </a:pPr>
            <a:endParaRPr b="1">
              <a:solidFill>
                <a:schemeClr val="dk1"/>
              </a:solidFill>
              <a:latin typeface="Arial"/>
              <a:ea typeface="Arial"/>
              <a:cs typeface="Arial"/>
              <a:sym typeface="Arial"/>
            </a:endParaRPr>
          </a:p>
        </p:txBody>
      </p:sp>
      <p:pic>
        <p:nvPicPr>
          <p:cNvPr id="124" name="Google Shape;124;p20"/>
          <p:cNvPicPr preferRelativeResize="0"/>
          <p:nvPr/>
        </p:nvPicPr>
        <p:blipFill>
          <a:blip r:embed="rId3">
            <a:alphaModFix/>
          </a:blip>
          <a:stretch>
            <a:fillRect/>
          </a:stretch>
        </p:blipFill>
        <p:spPr>
          <a:xfrm>
            <a:off x="831276" y="1602575"/>
            <a:ext cx="7481425" cy="4099524"/>
          </a:xfrm>
          <a:prstGeom prst="rect">
            <a:avLst/>
          </a:prstGeom>
          <a:noFill/>
          <a:ln>
            <a:noFill/>
          </a:ln>
        </p:spPr>
      </p:pic>
      <p:sp>
        <p:nvSpPr>
          <p:cNvPr id="125" name="Google Shape;125;p20"/>
          <p:cNvSpPr txBox="1"/>
          <p:nvPr/>
        </p:nvSpPr>
        <p:spPr>
          <a:xfrm>
            <a:off x="487500" y="989975"/>
            <a:ext cx="8169000" cy="612600"/>
          </a:xfrm>
          <a:prstGeom prst="rect">
            <a:avLst/>
          </a:prstGeom>
          <a:noFill/>
          <a:ln>
            <a:noFill/>
          </a:ln>
        </p:spPr>
        <p:txBody>
          <a:bodyPr spcFirstLastPara="1" wrap="square" lIns="68575" tIns="68575" rIns="68575" bIns="68575" anchor="b" anchorCtr="0">
            <a:noAutofit/>
          </a:bodyPr>
          <a:lstStyle/>
          <a:p>
            <a:pPr algn="ctr">
              <a:lnSpc>
                <a:spcPct val="90000"/>
              </a:lnSpc>
              <a:buClr>
                <a:schemeClr val="accent1"/>
              </a:buClr>
              <a:buSzPts val="3800"/>
            </a:pPr>
            <a:r>
              <a:rPr lang="en" sz="3800" b="1">
                <a:solidFill>
                  <a:srgbClr val="00B0F0"/>
                </a:solidFill>
              </a:rPr>
              <a:t>Connected Car Data Flows</a:t>
            </a:r>
            <a:endParaRPr sz="1100"/>
          </a:p>
        </p:txBody>
      </p:sp>
    </p:spTree>
    <p:extLst>
      <p:ext uri="{BB962C8B-B14F-4D97-AF65-F5344CB8AC3E}">
        <p14:creationId xmlns:p14="http://schemas.microsoft.com/office/powerpoint/2010/main" val="2731115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p:nvPr/>
        </p:nvSpPr>
        <p:spPr>
          <a:xfrm>
            <a:off x="853375" y="1856351"/>
            <a:ext cx="7837200" cy="3860100"/>
          </a:xfrm>
          <a:prstGeom prst="rect">
            <a:avLst/>
          </a:prstGeom>
          <a:noFill/>
          <a:ln>
            <a:noFill/>
          </a:ln>
        </p:spPr>
        <p:txBody>
          <a:bodyPr spcFirstLastPara="1" wrap="square" lIns="68575" tIns="68575" rIns="68575" bIns="68575" anchor="t" anchorCtr="0">
            <a:noAutofit/>
          </a:bodyPr>
          <a:lstStyle/>
          <a:p>
            <a:pPr>
              <a:lnSpc>
                <a:spcPct val="115000"/>
              </a:lnSpc>
            </a:pPr>
            <a:endParaRPr sz="1700">
              <a:solidFill>
                <a:srgbClr val="0070C0"/>
              </a:solidFill>
            </a:endParaRPr>
          </a:p>
        </p:txBody>
      </p:sp>
      <p:sp>
        <p:nvSpPr>
          <p:cNvPr id="132" name="Google Shape;132;p21"/>
          <p:cNvSpPr txBox="1"/>
          <p:nvPr/>
        </p:nvSpPr>
        <p:spPr>
          <a:xfrm>
            <a:off x="1098470" y="1157962"/>
            <a:ext cx="6947100" cy="698400"/>
          </a:xfrm>
          <a:prstGeom prst="rect">
            <a:avLst/>
          </a:prstGeom>
          <a:noFill/>
          <a:ln>
            <a:noFill/>
          </a:ln>
        </p:spPr>
        <p:txBody>
          <a:bodyPr spcFirstLastPara="1" wrap="square" lIns="68575" tIns="68575" rIns="68575" bIns="68575" anchor="b" anchorCtr="0">
            <a:noAutofit/>
          </a:bodyPr>
          <a:lstStyle/>
          <a:p>
            <a:pPr algn="ctr">
              <a:lnSpc>
                <a:spcPct val="90000"/>
              </a:lnSpc>
              <a:buClr>
                <a:schemeClr val="accent1"/>
              </a:buClr>
              <a:buSzPts val="3800"/>
            </a:pPr>
            <a:r>
              <a:rPr lang="en" sz="3800" b="1">
                <a:solidFill>
                  <a:srgbClr val="00B0F0"/>
                </a:solidFill>
              </a:rPr>
              <a:t>Regulatory Landscape</a:t>
            </a:r>
            <a:endParaRPr sz="3800" b="1">
              <a:solidFill>
                <a:srgbClr val="00B0F0"/>
              </a:solidFill>
            </a:endParaRPr>
          </a:p>
        </p:txBody>
      </p:sp>
      <p:pic>
        <p:nvPicPr>
          <p:cNvPr id="133" name="Google Shape;133;p21"/>
          <p:cNvPicPr preferRelativeResize="0"/>
          <p:nvPr/>
        </p:nvPicPr>
        <p:blipFill>
          <a:blip r:embed="rId3">
            <a:alphaModFix/>
          </a:blip>
          <a:stretch>
            <a:fillRect/>
          </a:stretch>
        </p:blipFill>
        <p:spPr>
          <a:xfrm>
            <a:off x="522576" y="2468951"/>
            <a:ext cx="3837025" cy="1147953"/>
          </a:xfrm>
          <a:prstGeom prst="rect">
            <a:avLst/>
          </a:prstGeom>
          <a:noFill/>
          <a:ln>
            <a:noFill/>
          </a:ln>
        </p:spPr>
      </p:pic>
      <p:pic>
        <p:nvPicPr>
          <p:cNvPr id="134" name="Google Shape;134;p21"/>
          <p:cNvPicPr preferRelativeResize="0"/>
          <p:nvPr/>
        </p:nvPicPr>
        <p:blipFill>
          <a:blip r:embed="rId4">
            <a:alphaModFix/>
          </a:blip>
          <a:stretch>
            <a:fillRect/>
          </a:stretch>
        </p:blipFill>
        <p:spPr>
          <a:xfrm>
            <a:off x="5172602" y="2468961"/>
            <a:ext cx="3517975" cy="1567240"/>
          </a:xfrm>
          <a:prstGeom prst="rect">
            <a:avLst/>
          </a:prstGeom>
          <a:noFill/>
          <a:ln>
            <a:noFill/>
          </a:ln>
        </p:spPr>
      </p:pic>
      <p:pic>
        <p:nvPicPr>
          <p:cNvPr id="135" name="Google Shape;135;p21"/>
          <p:cNvPicPr preferRelativeResize="0"/>
          <p:nvPr/>
        </p:nvPicPr>
        <p:blipFill>
          <a:blip r:embed="rId5">
            <a:alphaModFix/>
          </a:blip>
          <a:stretch>
            <a:fillRect/>
          </a:stretch>
        </p:blipFill>
        <p:spPr>
          <a:xfrm>
            <a:off x="1363951" y="3936649"/>
            <a:ext cx="2002475" cy="1874650"/>
          </a:xfrm>
          <a:prstGeom prst="rect">
            <a:avLst/>
          </a:prstGeom>
          <a:noFill/>
          <a:ln>
            <a:noFill/>
          </a:ln>
        </p:spPr>
      </p:pic>
      <p:pic>
        <p:nvPicPr>
          <p:cNvPr id="136" name="Google Shape;136;p21"/>
          <p:cNvPicPr preferRelativeResize="0"/>
          <p:nvPr/>
        </p:nvPicPr>
        <p:blipFill>
          <a:blip r:embed="rId6">
            <a:alphaModFix/>
          </a:blip>
          <a:stretch>
            <a:fillRect/>
          </a:stretch>
        </p:blipFill>
        <p:spPr>
          <a:xfrm>
            <a:off x="5521439" y="4648789"/>
            <a:ext cx="2524125" cy="904875"/>
          </a:xfrm>
          <a:prstGeom prst="rect">
            <a:avLst/>
          </a:prstGeom>
          <a:noFill/>
          <a:ln>
            <a:noFill/>
          </a:ln>
        </p:spPr>
      </p:pic>
    </p:spTree>
    <p:extLst>
      <p:ext uri="{BB962C8B-B14F-4D97-AF65-F5344CB8AC3E}">
        <p14:creationId xmlns:p14="http://schemas.microsoft.com/office/powerpoint/2010/main" val="38168713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p:nvPr/>
        </p:nvSpPr>
        <p:spPr>
          <a:xfrm>
            <a:off x="839200" y="1856351"/>
            <a:ext cx="7837200" cy="3860100"/>
          </a:xfrm>
          <a:prstGeom prst="rect">
            <a:avLst/>
          </a:prstGeom>
          <a:noFill/>
          <a:ln>
            <a:noFill/>
          </a:ln>
        </p:spPr>
        <p:txBody>
          <a:bodyPr spcFirstLastPara="1" wrap="square" lIns="68575" tIns="68575" rIns="68575" bIns="68575" anchor="t" anchorCtr="0">
            <a:noAutofit/>
          </a:bodyPr>
          <a:lstStyle/>
          <a:p>
            <a:pPr>
              <a:lnSpc>
                <a:spcPct val="115000"/>
              </a:lnSpc>
            </a:pPr>
            <a:endParaRPr sz="1700" b="1">
              <a:solidFill>
                <a:srgbClr val="0070C0"/>
              </a:solidFill>
            </a:endParaRPr>
          </a:p>
          <a:p>
            <a:pPr marL="342900" indent="-273050">
              <a:lnSpc>
                <a:spcPct val="115000"/>
              </a:lnSpc>
              <a:buClr>
                <a:schemeClr val="accent4"/>
              </a:buClr>
              <a:buSzPts val="1700"/>
              <a:buChar char="•"/>
            </a:pPr>
            <a:r>
              <a:rPr lang="en" sz="1700">
                <a:solidFill>
                  <a:srgbClr val="0070C0"/>
                </a:solidFill>
              </a:rPr>
              <a:t>Legal requirements in the GDPR</a:t>
            </a:r>
            <a:endParaRPr sz="1700">
              <a:solidFill>
                <a:srgbClr val="0070C0"/>
              </a:solidFill>
            </a:endParaRPr>
          </a:p>
          <a:p>
            <a:pPr marL="685800" lvl="1" indent="-273050">
              <a:lnSpc>
                <a:spcPct val="115000"/>
              </a:lnSpc>
              <a:buClr>
                <a:srgbClr val="0070C0"/>
              </a:buClr>
              <a:buSzPts val="1700"/>
              <a:buChar char="○"/>
            </a:pPr>
            <a:r>
              <a:rPr lang="en" sz="1700">
                <a:solidFill>
                  <a:srgbClr val="0070C0"/>
                </a:solidFill>
              </a:rPr>
              <a:t>embedded safeguards and mechanisms throughout the lifecycle of the application, service or product</a:t>
            </a:r>
            <a:endParaRPr sz="1700">
              <a:solidFill>
                <a:srgbClr val="0070C0"/>
              </a:solidFill>
            </a:endParaRPr>
          </a:p>
          <a:p>
            <a:pPr marL="685800" lvl="1" indent="-273050">
              <a:lnSpc>
                <a:spcPct val="115000"/>
              </a:lnSpc>
              <a:buClr>
                <a:srgbClr val="0070C0"/>
              </a:buClr>
              <a:buSzPts val="1700"/>
              <a:buChar char="○"/>
            </a:pPr>
            <a:r>
              <a:rPr lang="en" sz="1700">
                <a:solidFill>
                  <a:srgbClr val="0070C0"/>
                </a:solidFill>
              </a:rPr>
              <a:t>requires the Controller to implement appropriate technical and organizational measures</a:t>
            </a:r>
            <a:endParaRPr sz="1700">
              <a:solidFill>
                <a:srgbClr val="0070C0"/>
              </a:solidFill>
            </a:endParaRPr>
          </a:p>
          <a:p>
            <a:pPr marL="685800" lvl="1" indent="-273050">
              <a:lnSpc>
                <a:spcPct val="115000"/>
              </a:lnSpc>
              <a:buClr>
                <a:srgbClr val="0070C0"/>
              </a:buClr>
              <a:buSzPts val="1700"/>
              <a:buChar char="○"/>
            </a:pPr>
            <a:r>
              <a:rPr lang="en" sz="1700">
                <a:solidFill>
                  <a:srgbClr val="0070C0"/>
                </a:solidFill>
              </a:rPr>
              <a:t>a risk-based approach that is contextual and dynamic</a:t>
            </a:r>
            <a:br>
              <a:rPr lang="en" sz="1700">
                <a:solidFill>
                  <a:srgbClr val="0070C0"/>
                </a:solidFill>
              </a:rPr>
            </a:br>
            <a:endParaRPr sz="1700">
              <a:solidFill>
                <a:srgbClr val="0070C0"/>
              </a:solidFill>
            </a:endParaRPr>
          </a:p>
          <a:p>
            <a:pPr marL="342900" indent="-273050">
              <a:lnSpc>
                <a:spcPct val="115000"/>
              </a:lnSpc>
              <a:buClr>
                <a:schemeClr val="accent4"/>
              </a:buClr>
              <a:buSzPts val="1700"/>
              <a:buChar char="•"/>
            </a:pPr>
            <a:r>
              <a:rPr lang="en" sz="1700">
                <a:solidFill>
                  <a:srgbClr val="0070C0"/>
                </a:solidFill>
              </a:rPr>
              <a:t>European Data Protection Board</a:t>
            </a:r>
            <a:endParaRPr sz="1700">
              <a:solidFill>
                <a:srgbClr val="0070C0"/>
              </a:solidFill>
            </a:endParaRPr>
          </a:p>
          <a:p>
            <a:pPr marL="685800" lvl="1" indent="-273050">
              <a:lnSpc>
                <a:spcPct val="115000"/>
              </a:lnSpc>
              <a:buClr>
                <a:srgbClr val="0070C0"/>
              </a:buClr>
              <a:buSzPts val="1700"/>
              <a:buChar char="○"/>
            </a:pPr>
            <a:r>
              <a:rPr lang="en" sz="1700">
                <a:solidFill>
                  <a:srgbClr val="0070C0"/>
                </a:solidFill>
              </a:rPr>
              <a:t>Draft guidelines Guidelines 1/2020 on processing personal data in the context of connected vehicles and mobility related applications</a:t>
            </a:r>
            <a:endParaRPr sz="2250" b="1">
              <a:solidFill>
                <a:srgbClr val="1B253A"/>
              </a:solidFill>
              <a:highlight>
                <a:srgbClr val="FFFFFF"/>
              </a:highlight>
            </a:endParaRPr>
          </a:p>
          <a:p>
            <a:pPr>
              <a:lnSpc>
                <a:spcPct val="115000"/>
              </a:lnSpc>
            </a:pPr>
            <a:endParaRPr sz="1700">
              <a:solidFill>
                <a:srgbClr val="0070C0"/>
              </a:solidFill>
            </a:endParaRPr>
          </a:p>
          <a:p>
            <a:pPr marL="685800">
              <a:lnSpc>
                <a:spcPct val="115000"/>
              </a:lnSpc>
            </a:pPr>
            <a:endParaRPr sz="1700">
              <a:solidFill>
                <a:srgbClr val="0070C0"/>
              </a:solidFill>
            </a:endParaRPr>
          </a:p>
        </p:txBody>
      </p:sp>
      <p:sp>
        <p:nvSpPr>
          <p:cNvPr id="143" name="Google Shape;143;p22"/>
          <p:cNvSpPr txBox="1"/>
          <p:nvPr/>
        </p:nvSpPr>
        <p:spPr>
          <a:xfrm>
            <a:off x="1098445" y="1362137"/>
            <a:ext cx="6947100" cy="698400"/>
          </a:xfrm>
          <a:prstGeom prst="rect">
            <a:avLst/>
          </a:prstGeom>
          <a:noFill/>
          <a:ln>
            <a:noFill/>
          </a:ln>
        </p:spPr>
        <p:txBody>
          <a:bodyPr spcFirstLastPara="1" wrap="square" lIns="68575" tIns="68575" rIns="68575" bIns="68575" anchor="b" anchorCtr="0">
            <a:noAutofit/>
          </a:bodyPr>
          <a:lstStyle/>
          <a:p>
            <a:pPr algn="ctr">
              <a:lnSpc>
                <a:spcPct val="90000"/>
              </a:lnSpc>
              <a:buClr>
                <a:schemeClr val="accent1"/>
              </a:buClr>
              <a:buSzPts val="3800"/>
            </a:pPr>
            <a:r>
              <a:rPr lang="en" sz="3800" b="1">
                <a:solidFill>
                  <a:srgbClr val="00B0F0"/>
                </a:solidFill>
              </a:rPr>
              <a:t>Data Protection by Design &amp; by Default</a:t>
            </a:r>
            <a:endParaRPr sz="1100"/>
          </a:p>
        </p:txBody>
      </p:sp>
    </p:spTree>
    <p:extLst>
      <p:ext uri="{BB962C8B-B14F-4D97-AF65-F5344CB8AC3E}">
        <p14:creationId xmlns:p14="http://schemas.microsoft.com/office/powerpoint/2010/main" val="3920496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p:nvPr/>
        </p:nvSpPr>
        <p:spPr>
          <a:xfrm>
            <a:off x="354425" y="1856350"/>
            <a:ext cx="8136300" cy="3860100"/>
          </a:xfrm>
          <a:prstGeom prst="rect">
            <a:avLst/>
          </a:prstGeom>
          <a:noFill/>
          <a:ln>
            <a:noFill/>
          </a:ln>
        </p:spPr>
        <p:txBody>
          <a:bodyPr spcFirstLastPara="1" wrap="square" lIns="68575" tIns="68575" rIns="68575" bIns="68575" anchor="t" anchorCtr="0">
            <a:noAutofit/>
          </a:bodyPr>
          <a:lstStyle/>
          <a:p>
            <a:pPr marL="457200" indent="-336550">
              <a:lnSpc>
                <a:spcPct val="150000"/>
              </a:lnSpc>
              <a:buClr>
                <a:srgbClr val="0070C0"/>
              </a:buClr>
              <a:buSzPts val="1700"/>
              <a:buAutoNum type="arabicPeriod"/>
            </a:pPr>
            <a:r>
              <a:rPr lang="en" sz="1700">
                <a:solidFill>
                  <a:srgbClr val="0070C0"/>
                </a:solidFill>
              </a:rPr>
              <a:t>Proactive not reactive; Preventative not remedial</a:t>
            </a:r>
            <a:endParaRPr sz="1700">
              <a:solidFill>
                <a:srgbClr val="0070C0"/>
              </a:solidFill>
            </a:endParaRPr>
          </a:p>
          <a:p>
            <a:pPr marL="457200" indent="-336550">
              <a:lnSpc>
                <a:spcPct val="150000"/>
              </a:lnSpc>
              <a:buClr>
                <a:srgbClr val="0070C0"/>
              </a:buClr>
              <a:buSzPts val="1700"/>
              <a:buAutoNum type="arabicPeriod"/>
            </a:pPr>
            <a:r>
              <a:rPr lang="en" sz="1700">
                <a:solidFill>
                  <a:srgbClr val="0070C0"/>
                </a:solidFill>
              </a:rPr>
              <a:t>Privacy as the default setting</a:t>
            </a:r>
            <a:endParaRPr sz="1700">
              <a:solidFill>
                <a:srgbClr val="0070C0"/>
              </a:solidFill>
            </a:endParaRPr>
          </a:p>
          <a:p>
            <a:pPr marL="457200" indent="-336550">
              <a:lnSpc>
                <a:spcPct val="150000"/>
              </a:lnSpc>
              <a:buClr>
                <a:srgbClr val="0070C0"/>
              </a:buClr>
              <a:buSzPts val="1700"/>
              <a:buAutoNum type="arabicPeriod"/>
            </a:pPr>
            <a:r>
              <a:rPr lang="en" sz="1700">
                <a:solidFill>
                  <a:srgbClr val="0070C0"/>
                </a:solidFill>
              </a:rPr>
              <a:t>Privacy embedded into design</a:t>
            </a:r>
            <a:endParaRPr sz="1700">
              <a:solidFill>
                <a:srgbClr val="0070C0"/>
              </a:solidFill>
            </a:endParaRPr>
          </a:p>
          <a:p>
            <a:pPr marL="457200" indent="-336550">
              <a:lnSpc>
                <a:spcPct val="150000"/>
              </a:lnSpc>
              <a:buClr>
                <a:srgbClr val="0070C0"/>
              </a:buClr>
              <a:buSzPts val="1700"/>
              <a:buAutoNum type="arabicPeriod"/>
            </a:pPr>
            <a:r>
              <a:rPr lang="en" sz="1700">
                <a:solidFill>
                  <a:srgbClr val="0070C0"/>
                </a:solidFill>
              </a:rPr>
              <a:t>Full functionality - Positive-sum, not zero-sum</a:t>
            </a:r>
            <a:endParaRPr sz="1700">
              <a:solidFill>
                <a:srgbClr val="0070C0"/>
              </a:solidFill>
            </a:endParaRPr>
          </a:p>
          <a:p>
            <a:pPr marL="457200" indent="-336550">
              <a:lnSpc>
                <a:spcPct val="150000"/>
              </a:lnSpc>
              <a:buClr>
                <a:srgbClr val="0070C0"/>
              </a:buClr>
              <a:buSzPts val="1700"/>
              <a:buAutoNum type="arabicPeriod"/>
            </a:pPr>
            <a:r>
              <a:rPr lang="en" sz="1700">
                <a:solidFill>
                  <a:srgbClr val="0070C0"/>
                </a:solidFill>
              </a:rPr>
              <a:t>End to end security - full lifecycle protection</a:t>
            </a:r>
            <a:endParaRPr sz="1700">
              <a:solidFill>
                <a:srgbClr val="0070C0"/>
              </a:solidFill>
            </a:endParaRPr>
          </a:p>
          <a:p>
            <a:pPr marL="457200" indent="-336550">
              <a:lnSpc>
                <a:spcPct val="150000"/>
              </a:lnSpc>
              <a:buClr>
                <a:srgbClr val="0070C0"/>
              </a:buClr>
              <a:buSzPts val="1700"/>
              <a:buAutoNum type="arabicPeriod"/>
            </a:pPr>
            <a:r>
              <a:rPr lang="en" sz="1700">
                <a:solidFill>
                  <a:srgbClr val="0070C0"/>
                </a:solidFill>
              </a:rPr>
              <a:t>Visibility and transparency - keep it open</a:t>
            </a:r>
            <a:endParaRPr sz="1700">
              <a:solidFill>
                <a:srgbClr val="0070C0"/>
              </a:solidFill>
            </a:endParaRPr>
          </a:p>
          <a:p>
            <a:pPr marL="457200" indent="-336550">
              <a:lnSpc>
                <a:spcPct val="150000"/>
              </a:lnSpc>
              <a:buClr>
                <a:srgbClr val="0070C0"/>
              </a:buClr>
              <a:buSzPts val="1700"/>
              <a:buAutoNum type="arabicPeriod"/>
            </a:pPr>
            <a:r>
              <a:rPr lang="en" sz="1700">
                <a:solidFill>
                  <a:srgbClr val="0070C0"/>
                </a:solidFill>
              </a:rPr>
              <a:t>Respect for user privacy - keep it user-centric</a:t>
            </a:r>
            <a:endParaRPr sz="1700">
              <a:solidFill>
                <a:srgbClr val="0070C0"/>
              </a:solidFill>
            </a:endParaRPr>
          </a:p>
        </p:txBody>
      </p:sp>
      <p:sp>
        <p:nvSpPr>
          <p:cNvPr id="150" name="Google Shape;150;p23"/>
          <p:cNvSpPr txBox="1"/>
          <p:nvPr/>
        </p:nvSpPr>
        <p:spPr>
          <a:xfrm>
            <a:off x="1098470" y="1157962"/>
            <a:ext cx="6947100" cy="698400"/>
          </a:xfrm>
          <a:prstGeom prst="rect">
            <a:avLst/>
          </a:prstGeom>
          <a:noFill/>
          <a:ln>
            <a:noFill/>
          </a:ln>
        </p:spPr>
        <p:txBody>
          <a:bodyPr spcFirstLastPara="1" wrap="square" lIns="68575" tIns="68575" rIns="68575" bIns="68575" anchor="b" anchorCtr="0">
            <a:noAutofit/>
          </a:bodyPr>
          <a:lstStyle/>
          <a:p>
            <a:pPr algn="ctr">
              <a:lnSpc>
                <a:spcPct val="90000"/>
              </a:lnSpc>
              <a:buClr>
                <a:schemeClr val="accent1"/>
              </a:buClr>
              <a:buSzPts val="3800"/>
            </a:pPr>
            <a:r>
              <a:rPr lang="en" sz="3800" b="1">
                <a:solidFill>
                  <a:srgbClr val="00B0F0"/>
                </a:solidFill>
              </a:rPr>
              <a:t>Privacy by Design</a:t>
            </a:r>
            <a:endParaRPr sz="1100"/>
          </a:p>
        </p:txBody>
      </p:sp>
      <p:pic>
        <p:nvPicPr>
          <p:cNvPr id="151" name="Google Shape;151;p23"/>
          <p:cNvPicPr preferRelativeResize="0"/>
          <p:nvPr/>
        </p:nvPicPr>
        <p:blipFill>
          <a:blip r:embed="rId3">
            <a:alphaModFix/>
          </a:blip>
          <a:stretch>
            <a:fillRect/>
          </a:stretch>
        </p:blipFill>
        <p:spPr>
          <a:xfrm>
            <a:off x="6252351" y="1967216"/>
            <a:ext cx="2465200" cy="3065324"/>
          </a:xfrm>
          <a:prstGeom prst="rect">
            <a:avLst/>
          </a:prstGeom>
          <a:noFill/>
          <a:ln>
            <a:noFill/>
          </a:ln>
        </p:spPr>
      </p:pic>
      <p:pic>
        <p:nvPicPr>
          <p:cNvPr id="152" name="Google Shape;152;p23"/>
          <p:cNvPicPr preferRelativeResize="0"/>
          <p:nvPr/>
        </p:nvPicPr>
        <p:blipFill>
          <a:blip r:embed="rId4">
            <a:alphaModFix/>
          </a:blip>
          <a:stretch>
            <a:fillRect/>
          </a:stretch>
        </p:blipFill>
        <p:spPr>
          <a:xfrm>
            <a:off x="1782051" y="4556850"/>
            <a:ext cx="1705425" cy="1075300"/>
          </a:xfrm>
          <a:prstGeom prst="rect">
            <a:avLst/>
          </a:prstGeom>
          <a:noFill/>
          <a:ln>
            <a:noFill/>
          </a:ln>
        </p:spPr>
      </p:pic>
    </p:spTree>
    <p:extLst>
      <p:ext uri="{BB962C8B-B14F-4D97-AF65-F5344CB8AC3E}">
        <p14:creationId xmlns:p14="http://schemas.microsoft.com/office/powerpoint/2010/main" val="6575189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p:nvPr/>
        </p:nvSpPr>
        <p:spPr>
          <a:xfrm>
            <a:off x="398175" y="1305250"/>
            <a:ext cx="4065000" cy="3803400"/>
          </a:xfrm>
          <a:prstGeom prst="rect">
            <a:avLst/>
          </a:prstGeom>
          <a:noFill/>
          <a:ln>
            <a:noFill/>
          </a:ln>
        </p:spPr>
        <p:txBody>
          <a:bodyPr spcFirstLastPara="1" wrap="square" lIns="68575" tIns="68575" rIns="68575" bIns="68575" anchor="b" anchorCtr="0">
            <a:noAutofit/>
          </a:bodyPr>
          <a:lstStyle/>
          <a:p>
            <a:pPr algn="ctr">
              <a:lnSpc>
                <a:spcPct val="90000"/>
              </a:lnSpc>
              <a:buClr>
                <a:schemeClr val="accent1"/>
              </a:buClr>
              <a:buSzPts val="3800"/>
            </a:pPr>
            <a:r>
              <a:rPr lang="en" sz="3800" b="1">
                <a:solidFill>
                  <a:srgbClr val="00B0F0"/>
                </a:solidFill>
              </a:rPr>
              <a:t>Example of PbD Practices with optical sensors and computer vision </a:t>
            </a:r>
            <a:endParaRPr sz="1100"/>
          </a:p>
        </p:txBody>
      </p:sp>
      <p:pic>
        <p:nvPicPr>
          <p:cNvPr id="159" name="Google Shape;159;p24"/>
          <p:cNvPicPr preferRelativeResize="0"/>
          <p:nvPr/>
        </p:nvPicPr>
        <p:blipFill>
          <a:blip r:embed="rId3">
            <a:alphaModFix/>
          </a:blip>
          <a:stretch>
            <a:fillRect/>
          </a:stretch>
        </p:blipFill>
        <p:spPr>
          <a:xfrm>
            <a:off x="4923900" y="755762"/>
            <a:ext cx="4220100" cy="5346476"/>
          </a:xfrm>
          <a:prstGeom prst="rect">
            <a:avLst/>
          </a:prstGeom>
          <a:noFill/>
          <a:ln>
            <a:noFill/>
          </a:ln>
        </p:spPr>
      </p:pic>
    </p:spTree>
    <p:extLst>
      <p:ext uri="{BB962C8B-B14F-4D97-AF65-F5344CB8AC3E}">
        <p14:creationId xmlns:p14="http://schemas.microsoft.com/office/powerpoint/2010/main" val="2652751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p:nvPr/>
        </p:nvSpPr>
        <p:spPr>
          <a:xfrm>
            <a:off x="2590799" y="4343400"/>
            <a:ext cx="4161671" cy="1600200"/>
          </a:xfrm>
          <a:prstGeom prst="rect">
            <a:avLst/>
          </a:prstGeom>
          <a:noFill/>
          <a:ln>
            <a:noFill/>
          </a:ln>
        </p:spPr>
        <p:txBody>
          <a:bodyPr spcFirstLastPara="1" wrap="square" lIns="68575" tIns="68575" rIns="68575" bIns="68575" anchor="t" anchorCtr="0">
            <a:noAutofit/>
          </a:bodyPr>
          <a:lstStyle/>
          <a:p>
            <a:pPr algn="ctr">
              <a:lnSpc>
                <a:spcPct val="115000"/>
              </a:lnSpc>
              <a:buClr>
                <a:schemeClr val="accent1"/>
              </a:buClr>
              <a:buSzPts val="4100"/>
            </a:pPr>
            <a:r>
              <a:rPr lang="en" sz="4100" dirty="0">
                <a:solidFill>
                  <a:srgbClr val="00B0F0"/>
                </a:solidFill>
              </a:rPr>
              <a:t>Thank-you!</a:t>
            </a:r>
            <a:endParaRPr sz="4100" dirty="0">
              <a:solidFill>
                <a:srgbClr val="00B0F0"/>
              </a:solidFill>
            </a:endParaRPr>
          </a:p>
          <a:p>
            <a:pPr algn="ctr">
              <a:lnSpc>
                <a:spcPct val="115000"/>
              </a:lnSpc>
              <a:buClr>
                <a:schemeClr val="accent1"/>
              </a:buClr>
              <a:buSzPts val="4100"/>
            </a:pPr>
            <a:r>
              <a:rPr lang="en" sz="4100" dirty="0">
                <a:solidFill>
                  <a:srgbClr val="00B0F0"/>
                </a:solidFill>
              </a:rPr>
              <a:t>Questions?</a:t>
            </a:r>
            <a:endParaRPr sz="4100" dirty="0">
              <a:solidFill>
                <a:srgbClr val="00B0F0"/>
              </a:solidFill>
            </a:endParaRPr>
          </a:p>
        </p:txBody>
      </p:sp>
      <p:pic>
        <p:nvPicPr>
          <p:cNvPr id="166" name="Google Shape;166;p25"/>
          <p:cNvPicPr preferRelativeResize="0"/>
          <p:nvPr/>
        </p:nvPicPr>
        <p:blipFill rotWithShape="1">
          <a:blip r:embed="rId3">
            <a:alphaModFix/>
          </a:blip>
          <a:srcRect/>
          <a:stretch/>
        </p:blipFill>
        <p:spPr>
          <a:xfrm>
            <a:off x="88691" y="6019800"/>
            <a:ext cx="1374612" cy="479700"/>
          </a:xfrm>
          <a:prstGeom prst="rect">
            <a:avLst/>
          </a:prstGeom>
          <a:noFill/>
          <a:ln>
            <a:noFill/>
          </a:ln>
        </p:spPr>
      </p:pic>
      <p:pic>
        <p:nvPicPr>
          <p:cNvPr id="167" name="Google Shape;167;p25"/>
          <p:cNvPicPr preferRelativeResize="0"/>
          <p:nvPr/>
        </p:nvPicPr>
        <p:blipFill rotWithShape="1">
          <a:blip r:embed="rId4">
            <a:alphaModFix/>
          </a:blip>
          <a:srcRect/>
          <a:stretch/>
        </p:blipFill>
        <p:spPr>
          <a:xfrm>
            <a:off x="7312250" y="5794525"/>
            <a:ext cx="1726474" cy="606275"/>
          </a:xfrm>
          <a:prstGeom prst="rect">
            <a:avLst/>
          </a:prstGeom>
          <a:noFill/>
          <a:ln>
            <a:noFill/>
          </a:ln>
        </p:spPr>
      </p:pic>
      <p:pic>
        <p:nvPicPr>
          <p:cNvPr id="168" name="Google Shape;168;p25"/>
          <p:cNvPicPr preferRelativeResize="0"/>
          <p:nvPr/>
        </p:nvPicPr>
        <p:blipFill>
          <a:blip r:embed="rId5">
            <a:alphaModFix/>
          </a:blip>
          <a:stretch>
            <a:fillRect/>
          </a:stretch>
        </p:blipFill>
        <p:spPr>
          <a:xfrm>
            <a:off x="1295400" y="685800"/>
            <a:ext cx="6705600" cy="3657601"/>
          </a:xfrm>
          <a:prstGeom prst="rect">
            <a:avLst/>
          </a:prstGeom>
          <a:noFill/>
          <a:ln>
            <a:noFill/>
          </a:ln>
        </p:spPr>
      </p:pic>
    </p:spTree>
    <p:extLst>
      <p:ext uri="{BB962C8B-B14F-4D97-AF65-F5344CB8AC3E}">
        <p14:creationId xmlns:p14="http://schemas.microsoft.com/office/powerpoint/2010/main" val="195706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29EA31-1D32-4FBC-877E-D859E31E1370}"/>
              </a:ext>
            </a:extLst>
          </p:cNvPr>
          <p:cNvPicPr>
            <a:picLocks noChangeAspect="1"/>
          </p:cNvPicPr>
          <p:nvPr/>
        </p:nvPicPr>
        <p:blipFill rotWithShape="1">
          <a:blip r:embed="rId2"/>
          <a:srcRect t="48727" r="50547"/>
          <a:stretch/>
        </p:blipFill>
        <p:spPr>
          <a:xfrm>
            <a:off x="3499874" y="2315599"/>
            <a:ext cx="2142386" cy="1342001"/>
          </a:xfrm>
          <a:prstGeom prst="rect">
            <a:avLst/>
          </a:prstGeom>
        </p:spPr>
      </p:pic>
      <p:pic>
        <p:nvPicPr>
          <p:cNvPr id="10" name="Picture 9">
            <a:extLst>
              <a:ext uri="{FF2B5EF4-FFF2-40B4-BE49-F238E27FC236}">
                <a16:creationId xmlns:a16="http://schemas.microsoft.com/office/drawing/2014/main" id="{EAB52C21-C9DB-489E-9CF9-3EDBDF34E605}"/>
              </a:ext>
            </a:extLst>
          </p:cNvPr>
          <p:cNvPicPr>
            <a:picLocks noChangeAspect="1"/>
          </p:cNvPicPr>
          <p:nvPr/>
        </p:nvPicPr>
        <p:blipFill rotWithShape="1">
          <a:blip r:embed="rId2"/>
          <a:srcRect l="50547" t="48727"/>
          <a:stretch/>
        </p:blipFill>
        <p:spPr>
          <a:xfrm>
            <a:off x="6120999" y="2315227"/>
            <a:ext cx="2133599" cy="1336496"/>
          </a:xfrm>
          <a:prstGeom prst="rect">
            <a:avLst/>
          </a:prstGeom>
        </p:spPr>
      </p:pic>
      <p:pic>
        <p:nvPicPr>
          <p:cNvPr id="2" name="Picture 1">
            <a:extLst>
              <a:ext uri="{FF2B5EF4-FFF2-40B4-BE49-F238E27FC236}">
                <a16:creationId xmlns:a16="http://schemas.microsoft.com/office/drawing/2014/main" id="{28727114-7842-49B3-879F-276ABC2A5C07}"/>
              </a:ext>
            </a:extLst>
          </p:cNvPr>
          <p:cNvPicPr>
            <a:picLocks noChangeAspect="1"/>
          </p:cNvPicPr>
          <p:nvPr/>
        </p:nvPicPr>
        <p:blipFill>
          <a:blip r:embed="rId3"/>
          <a:stretch>
            <a:fillRect/>
          </a:stretch>
        </p:blipFill>
        <p:spPr>
          <a:xfrm>
            <a:off x="3276600" y="0"/>
            <a:ext cx="2586842" cy="1178620"/>
          </a:xfrm>
          <a:prstGeom prst="rect">
            <a:avLst/>
          </a:prstGeom>
        </p:spPr>
      </p:pic>
      <p:pic>
        <p:nvPicPr>
          <p:cNvPr id="4" name="Picture 3">
            <a:extLst>
              <a:ext uri="{FF2B5EF4-FFF2-40B4-BE49-F238E27FC236}">
                <a16:creationId xmlns:a16="http://schemas.microsoft.com/office/drawing/2014/main" id="{B14943F3-0500-4F1B-89CC-368B61443D1B}"/>
              </a:ext>
            </a:extLst>
          </p:cNvPr>
          <p:cNvPicPr>
            <a:picLocks noChangeAspect="1"/>
          </p:cNvPicPr>
          <p:nvPr/>
        </p:nvPicPr>
        <p:blipFill>
          <a:blip r:embed="rId4"/>
          <a:stretch>
            <a:fillRect/>
          </a:stretch>
        </p:blipFill>
        <p:spPr>
          <a:xfrm>
            <a:off x="898439" y="1102487"/>
            <a:ext cx="2083589" cy="1212740"/>
          </a:xfrm>
          <a:prstGeom prst="rect">
            <a:avLst/>
          </a:prstGeom>
        </p:spPr>
      </p:pic>
      <p:pic>
        <p:nvPicPr>
          <p:cNvPr id="5" name="Picture 4">
            <a:extLst>
              <a:ext uri="{FF2B5EF4-FFF2-40B4-BE49-F238E27FC236}">
                <a16:creationId xmlns:a16="http://schemas.microsoft.com/office/drawing/2014/main" id="{2D34283E-5F2D-4EE2-954B-43D70669FB19}"/>
              </a:ext>
            </a:extLst>
          </p:cNvPr>
          <p:cNvPicPr>
            <a:picLocks noChangeAspect="1"/>
          </p:cNvPicPr>
          <p:nvPr/>
        </p:nvPicPr>
        <p:blipFill>
          <a:blip r:embed="rId5"/>
          <a:stretch>
            <a:fillRect/>
          </a:stretch>
        </p:blipFill>
        <p:spPr>
          <a:xfrm>
            <a:off x="3527338" y="1111147"/>
            <a:ext cx="2089324" cy="1205876"/>
          </a:xfrm>
          <a:prstGeom prst="rect">
            <a:avLst/>
          </a:prstGeom>
        </p:spPr>
      </p:pic>
      <p:sp>
        <p:nvSpPr>
          <p:cNvPr id="6" name="Text Placeholder 5">
            <a:extLst>
              <a:ext uri="{FF2B5EF4-FFF2-40B4-BE49-F238E27FC236}">
                <a16:creationId xmlns:a16="http://schemas.microsoft.com/office/drawing/2014/main" id="{A0DF148F-FD34-41ED-A7DF-36233549F509}"/>
              </a:ext>
            </a:extLst>
          </p:cNvPr>
          <p:cNvSpPr>
            <a:spLocks noGrp="1"/>
          </p:cNvSpPr>
          <p:nvPr>
            <p:ph type="body" sz="quarter" idx="13"/>
          </p:nvPr>
        </p:nvSpPr>
        <p:spPr/>
        <p:txBody>
          <a:bodyPr>
            <a:normAutofit fontScale="85000" lnSpcReduction="10000"/>
          </a:bodyPr>
          <a:lstStyle/>
          <a:p>
            <a:r>
              <a:rPr lang="en-US" dirty="0"/>
              <a:t>euroncamp.com; nhtsa.gov/ratings</a:t>
            </a:r>
          </a:p>
        </p:txBody>
      </p:sp>
      <p:pic>
        <p:nvPicPr>
          <p:cNvPr id="7" name="Picture 6">
            <a:extLst>
              <a:ext uri="{FF2B5EF4-FFF2-40B4-BE49-F238E27FC236}">
                <a16:creationId xmlns:a16="http://schemas.microsoft.com/office/drawing/2014/main" id="{4FCF36EB-7EB4-42A8-B79D-B263EE11E13A}"/>
              </a:ext>
            </a:extLst>
          </p:cNvPr>
          <p:cNvPicPr>
            <a:picLocks noChangeAspect="1"/>
          </p:cNvPicPr>
          <p:nvPr/>
        </p:nvPicPr>
        <p:blipFill>
          <a:blip r:embed="rId6"/>
          <a:stretch>
            <a:fillRect/>
          </a:stretch>
        </p:blipFill>
        <p:spPr>
          <a:xfrm>
            <a:off x="3352800" y="4523685"/>
            <a:ext cx="5410200" cy="1414621"/>
          </a:xfrm>
          <a:prstGeom prst="rect">
            <a:avLst/>
          </a:prstGeom>
        </p:spPr>
      </p:pic>
      <p:pic>
        <p:nvPicPr>
          <p:cNvPr id="8" name="Picture 7">
            <a:extLst>
              <a:ext uri="{FF2B5EF4-FFF2-40B4-BE49-F238E27FC236}">
                <a16:creationId xmlns:a16="http://schemas.microsoft.com/office/drawing/2014/main" id="{32E5F63A-7266-456D-B29B-CC4D2C058C01}"/>
              </a:ext>
            </a:extLst>
          </p:cNvPr>
          <p:cNvPicPr>
            <a:picLocks noChangeAspect="1"/>
          </p:cNvPicPr>
          <p:nvPr/>
        </p:nvPicPr>
        <p:blipFill rotWithShape="1">
          <a:blip r:embed="rId2"/>
          <a:srcRect r="50877" b="53082"/>
          <a:stretch/>
        </p:blipFill>
        <p:spPr>
          <a:xfrm>
            <a:off x="6163474" y="1111147"/>
            <a:ext cx="2089751" cy="1205876"/>
          </a:xfrm>
          <a:prstGeom prst="rect">
            <a:avLst/>
          </a:prstGeom>
        </p:spPr>
      </p:pic>
      <p:pic>
        <p:nvPicPr>
          <p:cNvPr id="9" name="Picture 8">
            <a:extLst>
              <a:ext uri="{FF2B5EF4-FFF2-40B4-BE49-F238E27FC236}">
                <a16:creationId xmlns:a16="http://schemas.microsoft.com/office/drawing/2014/main" id="{8803A65A-DC17-44C3-88CC-46710C944955}"/>
              </a:ext>
            </a:extLst>
          </p:cNvPr>
          <p:cNvPicPr>
            <a:picLocks noChangeAspect="1"/>
          </p:cNvPicPr>
          <p:nvPr/>
        </p:nvPicPr>
        <p:blipFill rotWithShape="1">
          <a:blip r:embed="rId2"/>
          <a:srcRect l="50125" b="53970"/>
          <a:stretch/>
        </p:blipFill>
        <p:spPr>
          <a:xfrm>
            <a:off x="838200" y="2397933"/>
            <a:ext cx="2162626" cy="1205876"/>
          </a:xfrm>
          <a:prstGeom prst="rect">
            <a:avLst/>
          </a:prstGeom>
        </p:spPr>
      </p:pic>
      <p:pic>
        <p:nvPicPr>
          <p:cNvPr id="11" name="Picture 10">
            <a:extLst>
              <a:ext uri="{FF2B5EF4-FFF2-40B4-BE49-F238E27FC236}">
                <a16:creationId xmlns:a16="http://schemas.microsoft.com/office/drawing/2014/main" id="{C32F01F7-89CB-4194-91F4-B16B31A80AEC}"/>
              </a:ext>
            </a:extLst>
          </p:cNvPr>
          <p:cNvPicPr>
            <a:picLocks noChangeAspect="1"/>
          </p:cNvPicPr>
          <p:nvPr/>
        </p:nvPicPr>
        <p:blipFill>
          <a:blip r:embed="rId7"/>
          <a:stretch>
            <a:fillRect/>
          </a:stretch>
        </p:blipFill>
        <p:spPr>
          <a:xfrm>
            <a:off x="352735" y="5371494"/>
            <a:ext cx="3000065" cy="572106"/>
          </a:xfrm>
          <a:prstGeom prst="rect">
            <a:avLst/>
          </a:prstGeom>
        </p:spPr>
      </p:pic>
      <p:pic>
        <p:nvPicPr>
          <p:cNvPr id="12" name="Picture 11">
            <a:extLst>
              <a:ext uri="{FF2B5EF4-FFF2-40B4-BE49-F238E27FC236}">
                <a16:creationId xmlns:a16="http://schemas.microsoft.com/office/drawing/2014/main" id="{D9C7324B-E8AB-4BF4-8AEB-0233DBF6FF1E}"/>
              </a:ext>
            </a:extLst>
          </p:cNvPr>
          <p:cNvPicPr>
            <a:picLocks noChangeAspect="1"/>
          </p:cNvPicPr>
          <p:nvPr/>
        </p:nvPicPr>
        <p:blipFill>
          <a:blip r:embed="rId8"/>
          <a:stretch>
            <a:fillRect/>
          </a:stretch>
        </p:blipFill>
        <p:spPr>
          <a:xfrm>
            <a:off x="352735" y="4524555"/>
            <a:ext cx="3000065" cy="858993"/>
          </a:xfrm>
          <a:prstGeom prst="rect">
            <a:avLst/>
          </a:prstGeom>
        </p:spPr>
      </p:pic>
      <p:cxnSp>
        <p:nvCxnSpPr>
          <p:cNvPr id="14" name="Straight Connector 13">
            <a:extLst>
              <a:ext uri="{FF2B5EF4-FFF2-40B4-BE49-F238E27FC236}">
                <a16:creationId xmlns:a16="http://schemas.microsoft.com/office/drawing/2014/main" id="{66291792-B939-414C-BBA4-770081F1747F}"/>
              </a:ext>
            </a:extLst>
          </p:cNvPr>
          <p:cNvCxnSpPr/>
          <p:nvPr/>
        </p:nvCxnSpPr>
        <p:spPr>
          <a:xfrm>
            <a:off x="3276600" y="4038600"/>
            <a:ext cx="258684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35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7BB92E-9384-4B30-A6A6-4B120449EF42}"/>
              </a:ext>
            </a:extLst>
          </p:cNvPr>
          <p:cNvSpPr>
            <a:spLocks noGrp="1"/>
          </p:cNvSpPr>
          <p:nvPr>
            <p:ph type="title"/>
          </p:nvPr>
        </p:nvSpPr>
        <p:spPr/>
        <p:txBody>
          <a:bodyPr/>
          <a:lstStyle/>
          <a:p>
            <a:r>
              <a:rPr lang="en-US" dirty="0"/>
              <a:t>What do we call all these?</a:t>
            </a:r>
          </a:p>
        </p:txBody>
      </p:sp>
      <p:graphicFrame>
        <p:nvGraphicFramePr>
          <p:cNvPr id="6" name="Content Placeholder 5">
            <a:extLst>
              <a:ext uri="{FF2B5EF4-FFF2-40B4-BE49-F238E27FC236}">
                <a16:creationId xmlns:a16="http://schemas.microsoft.com/office/drawing/2014/main" id="{337D60BE-5359-4EF2-83A4-EF97E5470EB7}"/>
              </a:ext>
            </a:extLst>
          </p:cNvPr>
          <p:cNvGraphicFramePr>
            <a:graphicFrameLocks noGrp="1"/>
          </p:cNvGraphicFramePr>
          <p:nvPr>
            <p:ph idx="1"/>
            <p:extLst>
              <p:ext uri="{D42A27DB-BD31-4B8C-83A1-F6EECF244321}">
                <p14:modId xmlns:p14="http://schemas.microsoft.com/office/powerpoint/2010/main" val="549871844"/>
              </p:ext>
            </p:extLst>
          </p:nvPr>
        </p:nvGraphicFramePr>
        <p:xfrm>
          <a:off x="-571500" y="609600"/>
          <a:ext cx="10287000" cy="6026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AC498738-941A-46F9-BF77-77114B6B1A80}"/>
              </a:ext>
            </a:extLst>
          </p:cNvPr>
          <p:cNvSpPr>
            <a:spLocks noGrp="1"/>
          </p:cNvSpPr>
          <p:nvPr>
            <p:ph type="body" sz="quarter" idx="13"/>
          </p:nvPr>
        </p:nvSpPr>
        <p:spPr/>
        <p:txBody>
          <a:bodyPr>
            <a:normAutofit fontScale="85000" lnSpcReduction="10000"/>
          </a:bodyPr>
          <a:lstStyle/>
          <a:p>
            <a:endParaRPr lang="en-US"/>
          </a:p>
        </p:txBody>
      </p:sp>
      <p:sp>
        <p:nvSpPr>
          <p:cNvPr id="7" name="TextBox 6">
            <a:extLst>
              <a:ext uri="{FF2B5EF4-FFF2-40B4-BE49-F238E27FC236}">
                <a16:creationId xmlns:a16="http://schemas.microsoft.com/office/drawing/2014/main" id="{B05B74ED-F418-4B99-8A8F-224748CCB476}"/>
              </a:ext>
            </a:extLst>
          </p:cNvPr>
          <p:cNvSpPr txBox="1"/>
          <p:nvPr/>
        </p:nvSpPr>
        <p:spPr>
          <a:xfrm>
            <a:off x="3009900" y="1466756"/>
            <a:ext cx="3124200" cy="1384995"/>
          </a:xfrm>
          <a:prstGeom prst="rect">
            <a:avLst/>
          </a:prstGeom>
          <a:noFill/>
        </p:spPr>
        <p:txBody>
          <a:bodyPr wrap="square" rtlCol="0">
            <a:spAutoFit/>
          </a:bodyPr>
          <a:lstStyle/>
          <a:p>
            <a:pPr algn="ctr"/>
            <a:r>
              <a:rPr lang="en-US" sz="2800" dirty="0"/>
              <a:t>Advanced driver assistance systems (ADAS)</a:t>
            </a:r>
          </a:p>
        </p:txBody>
      </p:sp>
      <p:sp>
        <p:nvSpPr>
          <p:cNvPr id="8" name="TextBox 7">
            <a:extLst>
              <a:ext uri="{FF2B5EF4-FFF2-40B4-BE49-F238E27FC236}">
                <a16:creationId xmlns:a16="http://schemas.microsoft.com/office/drawing/2014/main" id="{338B5D60-D64A-43EA-ABEA-A05B32C80EA4}"/>
              </a:ext>
            </a:extLst>
          </p:cNvPr>
          <p:cNvSpPr txBox="1"/>
          <p:nvPr/>
        </p:nvSpPr>
        <p:spPr>
          <a:xfrm>
            <a:off x="2781300" y="4849608"/>
            <a:ext cx="3581400" cy="1384995"/>
          </a:xfrm>
          <a:prstGeom prst="rect">
            <a:avLst/>
          </a:prstGeom>
          <a:noFill/>
        </p:spPr>
        <p:txBody>
          <a:bodyPr wrap="square" rtlCol="0">
            <a:spAutoFit/>
          </a:bodyPr>
          <a:lstStyle/>
          <a:p>
            <a:pPr algn="ctr"/>
            <a:r>
              <a:rPr lang="en-US" sz="2800" dirty="0"/>
              <a:t>Automated emergency intervention systems</a:t>
            </a:r>
            <a:br>
              <a:rPr lang="en-US" sz="2800" dirty="0"/>
            </a:br>
            <a:r>
              <a:rPr lang="en-US" sz="2800" dirty="0"/>
              <a:t>(AEIS)</a:t>
            </a:r>
          </a:p>
        </p:txBody>
      </p:sp>
      <p:sp>
        <p:nvSpPr>
          <p:cNvPr id="9" name="TextBox 8">
            <a:extLst>
              <a:ext uri="{FF2B5EF4-FFF2-40B4-BE49-F238E27FC236}">
                <a16:creationId xmlns:a16="http://schemas.microsoft.com/office/drawing/2014/main" id="{BB9B6F73-F559-4F0D-9399-459326713BF5}"/>
              </a:ext>
            </a:extLst>
          </p:cNvPr>
          <p:cNvSpPr txBox="1"/>
          <p:nvPr/>
        </p:nvSpPr>
        <p:spPr>
          <a:xfrm>
            <a:off x="5257800" y="3145552"/>
            <a:ext cx="3124200" cy="954107"/>
          </a:xfrm>
          <a:prstGeom prst="rect">
            <a:avLst/>
          </a:prstGeom>
          <a:noFill/>
        </p:spPr>
        <p:txBody>
          <a:bodyPr wrap="square" rtlCol="0">
            <a:spAutoFit/>
          </a:bodyPr>
          <a:lstStyle/>
          <a:p>
            <a:pPr algn="ctr"/>
            <a:r>
              <a:rPr lang="en-US" sz="2800" dirty="0"/>
              <a:t>Driver support features</a:t>
            </a:r>
          </a:p>
        </p:txBody>
      </p:sp>
      <p:sp>
        <p:nvSpPr>
          <p:cNvPr id="10" name="TextBox 9">
            <a:extLst>
              <a:ext uri="{FF2B5EF4-FFF2-40B4-BE49-F238E27FC236}">
                <a16:creationId xmlns:a16="http://schemas.microsoft.com/office/drawing/2014/main" id="{50B506CD-B1CA-4B93-BFD5-4F76ED5E7E89}"/>
              </a:ext>
            </a:extLst>
          </p:cNvPr>
          <p:cNvSpPr txBox="1"/>
          <p:nvPr/>
        </p:nvSpPr>
        <p:spPr>
          <a:xfrm>
            <a:off x="914400" y="3203917"/>
            <a:ext cx="3124200" cy="954107"/>
          </a:xfrm>
          <a:prstGeom prst="rect">
            <a:avLst/>
          </a:prstGeom>
          <a:noFill/>
        </p:spPr>
        <p:txBody>
          <a:bodyPr wrap="square" rtlCol="0">
            <a:spAutoFit/>
          </a:bodyPr>
          <a:lstStyle/>
          <a:p>
            <a:pPr algn="ctr"/>
            <a:r>
              <a:rPr lang="en-US" sz="2800" dirty="0"/>
              <a:t>Active safety systems</a:t>
            </a:r>
          </a:p>
        </p:txBody>
      </p:sp>
    </p:spTree>
    <p:extLst>
      <p:ext uri="{BB962C8B-B14F-4D97-AF65-F5344CB8AC3E}">
        <p14:creationId xmlns:p14="http://schemas.microsoft.com/office/powerpoint/2010/main" val="1227212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B53A-14DD-41FE-8CD0-CD03193403DD}"/>
              </a:ext>
            </a:extLst>
          </p:cNvPr>
          <p:cNvSpPr>
            <a:spLocks noGrp="1"/>
          </p:cNvSpPr>
          <p:nvPr>
            <p:ph type="title"/>
          </p:nvPr>
        </p:nvSpPr>
        <p:spPr/>
        <p:txBody>
          <a:bodyPr>
            <a:normAutofit/>
          </a:bodyPr>
          <a:lstStyle/>
          <a:p>
            <a:r>
              <a:rPr lang="en-US" dirty="0"/>
              <a:t>Driving</a:t>
            </a:r>
            <a:br>
              <a:rPr lang="en-US" dirty="0"/>
            </a:br>
            <a:r>
              <a:rPr lang="en-US" sz="2400" i="1" dirty="0"/>
              <a:t>(“performing the dynamic driving task”)*</a:t>
            </a:r>
            <a:endParaRPr lang="en-US" i="1" dirty="0"/>
          </a:p>
        </p:txBody>
      </p:sp>
      <p:sp>
        <p:nvSpPr>
          <p:cNvPr id="3" name="Content Placeholder 2">
            <a:extLst>
              <a:ext uri="{FF2B5EF4-FFF2-40B4-BE49-F238E27FC236}">
                <a16:creationId xmlns:a16="http://schemas.microsoft.com/office/drawing/2014/main" id="{C79F5A98-56D8-484C-8B8D-EE8E334862D3}"/>
              </a:ext>
            </a:extLst>
          </p:cNvPr>
          <p:cNvSpPr>
            <a:spLocks noGrp="1"/>
          </p:cNvSpPr>
          <p:nvPr>
            <p:ph idx="1"/>
          </p:nvPr>
        </p:nvSpPr>
        <p:spPr>
          <a:xfrm>
            <a:off x="457200" y="1600201"/>
            <a:ext cx="8534400" cy="4419600"/>
          </a:xfrm>
        </p:spPr>
        <p:txBody>
          <a:bodyPr>
            <a:normAutofit fontScale="92500" lnSpcReduction="20000"/>
          </a:bodyPr>
          <a:lstStyle/>
          <a:p>
            <a:r>
              <a:rPr lang="en-US" b="1" dirty="0"/>
              <a:t>Driving</a:t>
            </a:r>
            <a:r>
              <a:rPr lang="en-US" dirty="0"/>
              <a:t> involves paying attention to the vehicle, the road, and the environment so you can steer, brake, accelerate, and communicate as needed</a:t>
            </a:r>
          </a:p>
          <a:p>
            <a:endParaRPr lang="en-US" dirty="0"/>
          </a:p>
          <a:p>
            <a:r>
              <a:rPr lang="en-US" dirty="0"/>
              <a:t>If you’re expected to pay attention, </a:t>
            </a:r>
            <a:r>
              <a:rPr lang="en-US" b="1" dirty="0"/>
              <a:t>you’re still driving </a:t>
            </a:r>
            <a:r>
              <a:rPr lang="en-US" dirty="0"/>
              <a:t>— even when a feature is assisting you with steering, braking, accelerating, and/or communicating</a:t>
            </a:r>
          </a:p>
          <a:p>
            <a:endParaRPr lang="en-US" dirty="0"/>
          </a:p>
          <a:p>
            <a:r>
              <a:rPr lang="en-US" dirty="0"/>
              <a:t>Driving may have an even broader legal meaning</a:t>
            </a:r>
          </a:p>
        </p:txBody>
      </p:sp>
      <p:sp>
        <p:nvSpPr>
          <p:cNvPr id="4" name="Text Placeholder 3">
            <a:extLst>
              <a:ext uri="{FF2B5EF4-FFF2-40B4-BE49-F238E27FC236}">
                <a16:creationId xmlns:a16="http://schemas.microsoft.com/office/drawing/2014/main" id="{E70FE8B1-2417-4115-8016-0024BB830115}"/>
              </a:ext>
            </a:extLst>
          </p:cNvPr>
          <p:cNvSpPr>
            <a:spLocks noGrp="1"/>
          </p:cNvSpPr>
          <p:nvPr>
            <p:ph type="body" sz="quarter" idx="13"/>
          </p:nvPr>
        </p:nvSpPr>
        <p:spPr>
          <a:xfrm>
            <a:off x="0" y="6248399"/>
            <a:ext cx="7848600" cy="609601"/>
          </a:xfrm>
        </p:spPr>
        <p:txBody>
          <a:bodyPr>
            <a:normAutofit/>
          </a:bodyPr>
          <a:lstStyle/>
          <a:p>
            <a:r>
              <a:rPr lang="en-US" sz="1000" dirty="0"/>
              <a:t>*SAE J3016</a:t>
            </a:r>
          </a:p>
          <a:p>
            <a:r>
              <a:rPr lang="en-US" sz="1000" dirty="0"/>
              <a:t>newlypossible.org/wiki/index.php?title=</a:t>
            </a:r>
            <a:r>
              <a:rPr lang="en-US" sz="1000" dirty="0" err="1"/>
              <a:t>Automated_Driving_Definitions</a:t>
            </a:r>
            <a:endParaRPr lang="en-US" sz="1000" dirty="0"/>
          </a:p>
          <a:p>
            <a:r>
              <a:rPr lang="en-US" sz="1000" dirty="0"/>
              <a:t>futurist.law.umich.edu/how-reporters-can-evaluate-automated-driving-announcements</a:t>
            </a:r>
          </a:p>
        </p:txBody>
      </p:sp>
    </p:spTree>
    <p:extLst>
      <p:ext uri="{BB962C8B-B14F-4D97-AF65-F5344CB8AC3E}">
        <p14:creationId xmlns:p14="http://schemas.microsoft.com/office/powerpoint/2010/main" val="1584902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9A94-7465-45FE-8EFB-3856E03D86AD}"/>
              </a:ext>
            </a:extLst>
          </p:cNvPr>
          <p:cNvSpPr>
            <a:spLocks noGrp="1"/>
          </p:cNvSpPr>
          <p:nvPr>
            <p:ph type="title"/>
          </p:nvPr>
        </p:nvSpPr>
        <p:spPr>
          <a:xfrm>
            <a:off x="457200" y="76200"/>
            <a:ext cx="8229600" cy="1325562"/>
          </a:xfrm>
        </p:spPr>
        <p:txBody>
          <a:bodyPr>
            <a:normAutofit/>
          </a:bodyPr>
          <a:lstStyle/>
          <a:p>
            <a:r>
              <a:rPr lang="en-US" dirty="0"/>
              <a:t>SAE J3016</a:t>
            </a:r>
            <a:br>
              <a:rPr lang="en-US" dirty="0"/>
            </a:br>
            <a:r>
              <a:rPr lang="en-US" sz="2400" i="1" dirty="0"/>
              <a:t>(and soon-to-be ISO PAS 22736)</a:t>
            </a:r>
            <a:endParaRPr lang="en-US" i="1" dirty="0"/>
          </a:p>
        </p:txBody>
      </p:sp>
      <p:sp>
        <p:nvSpPr>
          <p:cNvPr id="8" name="Content Placeholder 7">
            <a:extLst>
              <a:ext uri="{FF2B5EF4-FFF2-40B4-BE49-F238E27FC236}">
                <a16:creationId xmlns:a16="http://schemas.microsoft.com/office/drawing/2014/main" id="{53AFA743-8AE0-4617-AEB9-135F890A17ED}"/>
              </a:ext>
            </a:extLst>
          </p:cNvPr>
          <p:cNvSpPr>
            <a:spLocks noGrp="1"/>
          </p:cNvSpPr>
          <p:nvPr>
            <p:ph idx="1"/>
          </p:nvPr>
        </p:nvSpPr>
        <p:spPr/>
        <p:txBody>
          <a:bodyPr>
            <a:normAutofit/>
          </a:bodyPr>
          <a:lstStyle/>
          <a:p>
            <a:r>
              <a:rPr lang="en-US" dirty="0"/>
              <a:t>Widely adopted industry document</a:t>
            </a:r>
          </a:p>
          <a:p>
            <a:endParaRPr lang="en-US" dirty="0"/>
          </a:p>
          <a:p>
            <a:r>
              <a:rPr lang="en-US" dirty="0"/>
              <a:t>Key definitions for driving automation</a:t>
            </a:r>
          </a:p>
          <a:p>
            <a:endParaRPr lang="en-US" dirty="0"/>
          </a:p>
          <a:p>
            <a:r>
              <a:rPr lang="en-US" dirty="0"/>
              <a:t>Levels of driving automation (L0 - L5)</a:t>
            </a:r>
          </a:p>
          <a:p>
            <a:pPr lvl="1"/>
            <a:r>
              <a:rPr lang="en-US" dirty="0"/>
              <a:t>Driver assistance / driver support (L0 - L2)</a:t>
            </a:r>
          </a:p>
          <a:p>
            <a:pPr lvl="1"/>
            <a:r>
              <a:rPr lang="en-US" dirty="0"/>
              <a:t>Automated driving (L3 - L5)</a:t>
            </a:r>
          </a:p>
        </p:txBody>
      </p:sp>
      <p:sp>
        <p:nvSpPr>
          <p:cNvPr id="9" name="Text Placeholder 8">
            <a:extLst>
              <a:ext uri="{FF2B5EF4-FFF2-40B4-BE49-F238E27FC236}">
                <a16:creationId xmlns:a16="http://schemas.microsoft.com/office/drawing/2014/main" id="{2D05CFD9-069A-4192-8575-E65D634A1189}"/>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234216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28756-3A2F-4694-A02B-7D6C06CFA081}"/>
              </a:ext>
            </a:extLst>
          </p:cNvPr>
          <p:cNvSpPr>
            <a:spLocks noGrp="1"/>
          </p:cNvSpPr>
          <p:nvPr>
            <p:ph type="title"/>
          </p:nvPr>
        </p:nvSpPr>
        <p:spPr/>
        <p:txBody>
          <a:bodyPr/>
          <a:lstStyle/>
          <a:p>
            <a:r>
              <a:rPr lang="en-US" dirty="0"/>
              <a:t>Assisted driving features</a:t>
            </a:r>
          </a:p>
        </p:txBody>
      </p:sp>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457200" y="1600201"/>
            <a:ext cx="8229600" cy="5029199"/>
          </a:xfrm>
        </p:spPr>
        <p:txBody>
          <a:bodyPr>
            <a:normAutofit lnSpcReduction="10000"/>
          </a:bodyPr>
          <a:lstStyle/>
          <a:p>
            <a:pPr marL="0" indent="0">
              <a:buNone/>
            </a:pPr>
            <a:r>
              <a:rPr lang="en-US" b="1" dirty="0"/>
              <a:t>L0</a:t>
            </a:r>
            <a:r>
              <a:rPr lang="en-US" dirty="0"/>
              <a:t>: You’re driving</a:t>
            </a:r>
          </a:p>
          <a:p>
            <a:pPr marL="0" indent="0">
              <a:buNone/>
            </a:pPr>
            <a:endParaRPr lang="en-US" dirty="0"/>
          </a:p>
          <a:p>
            <a:pPr marL="0" indent="0">
              <a:buNone/>
            </a:pPr>
            <a:endParaRPr lang="en-US" dirty="0"/>
          </a:p>
          <a:p>
            <a:pPr marL="0" indent="0">
              <a:buNone/>
            </a:pPr>
            <a:r>
              <a:rPr lang="en-US" b="1" dirty="0"/>
              <a:t>L1</a:t>
            </a:r>
            <a:r>
              <a:rPr lang="en-US" dirty="0"/>
              <a:t>: You’re driving, but you’re assisted with </a:t>
            </a:r>
            <a:r>
              <a:rPr lang="en-US" b="1" dirty="0"/>
              <a:t>either</a:t>
            </a:r>
            <a:r>
              <a:rPr lang="en-US" dirty="0"/>
              <a:t> steering or speed</a:t>
            </a:r>
          </a:p>
          <a:p>
            <a:pPr marL="0" indent="0">
              <a:buNone/>
            </a:pPr>
            <a:endParaRPr lang="en-US" dirty="0"/>
          </a:p>
          <a:p>
            <a:pPr marL="0" indent="0">
              <a:buNone/>
            </a:pPr>
            <a:endParaRPr lang="en-US" dirty="0"/>
          </a:p>
          <a:p>
            <a:pPr marL="0" indent="0">
              <a:buNone/>
            </a:pPr>
            <a:r>
              <a:rPr lang="en-US" b="1" dirty="0"/>
              <a:t>L2</a:t>
            </a:r>
            <a:r>
              <a:rPr lang="en-US" dirty="0"/>
              <a:t>: You’re driving, but you’re assisted with </a:t>
            </a:r>
            <a:r>
              <a:rPr lang="en-US" b="1" dirty="0"/>
              <a:t>both</a:t>
            </a:r>
            <a:r>
              <a:rPr lang="en-US" dirty="0"/>
              <a:t> steering and speed</a:t>
            </a:r>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400800"/>
            <a:ext cx="7543800" cy="457200"/>
          </a:xfrm>
        </p:spPr>
        <p:txBody>
          <a:bodyPr>
            <a:noAutofit/>
          </a:bodyPr>
          <a:lstStyle/>
          <a:p>
            <a:r>
              <a:rPr lang="en-US" sz="1000" dirty="0"/>
              <a:t>newlypossible.org/wiki/</a:t>
            </a:r>
            <a:r>
              <a:rPr lang="en-US" sz="1000" dirty="0" err="1"/>
              <a:t>index.php?title</a:t>
            </a:r>
            <a:r>
              <a:rPr lang="en-US" sz="1000" dirty="0"/>
              <a:t>=</a:t>
            </a:r>
            <a:r>
              <a:rPr lang="en-US" sz="1000" dirty="0" err="1"/>
              <a:t>Automated_Driving_Definitions</a:t>
            </a:r>
            <a:endParaRPr lang="en-US" sz="1000" dirty="0"/>
          </a:p>
          <a:p>
            <a:r>
              <a:rPr lang="en-US" sz="1000" dirty="0"/>
              <a:t>futurist.law.umich.edu/how-reporters-can-evaluate-automated-driving-announcements</a:t>
            </a:r>
          </a:p>
        </p:txBody>
      </p:sp>
    </p:spTree>
    <p:extLst>
      <p:ext uri="{BB962C8B-B14F-4D97-AF65-F5344CB8AC3E}">
        <p14:creationId xmlns:p14="http://schemas.microsoft.com/office/powerpoint/2010/main" val="3062025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457200" y="152400"/>
            <a:ext cx="8229600" cy="5029199"/>
          </a:xfrm>
        </p:spPr>
        <p:txBody>
          <a:bodyPr>
            <a:normAutofit/>
          </a:bodyPr>
          <a:lstStyle/>
          <a:p>
            <a:pPr marL="0" indent="0">
              <a:buNone/>
            </a:pPr>
            <a:r>
              <a:rPr lang="en-US" b="1" dirty="0"/>
              <a:t>L2</a:t>
            </a:r>
            <a:r>
              <a:rPr lang="en-US" dirty="0"/>
              <a:t>: You’re driving, but you’re assisted with </a:t>
            </a:r>
            <a:r>
              <a:rPr lang="en-US" b="1" dirty="0"/>
              <a:t>both</a:t>
            </a:r>
            <a:r>
              <a:rPr lang="en-US" dirty="0"/>
              <a:t> steering and speed</a:t>
            </a:r>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p:txBody>
          <a:bodyPr>
            <a:normAutofit fontScale="85000" lnSpcReduction="10000"/>
          </a:bodyPr>
          <a:lstStyle/>
          <a:p>
            <a:r>
              <a:rPr lang="en-US" dirty="0"/>
              <a:t>cadillac.com/world-of-cadillac/innovation/super-cruise</a:t>
            </a:r>
          </a:p>
        </p:txBody>
      </p:sp>
      <p:sp>
        <p:nvSpPr>
          <p:cNvPr id="10" name="TextBox 9">
            <a:extLst>
              <a:ext uri="{FF2B5EF4-FFF2-40B4-BE49-F238E27FC236}">
                <a16:creationId xmlns:a16="http://schemas.microsoft.com/office/drawing/2014/main" id="{B53D4671-0572-4C5D-803A-5884C3D88C9D}"/>
              </a:ext>
            </a:extLst>
          </p:cNvPr>
          <p:cNvSpPr txBox="1"/>
          <p:nvPr/>
        </p:nvSpPr>
        <p:spPr>
          <a:xfrm>
            <a:off x="381000" y="1629106"/>
            <a:ext cx="861060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Adaptive cruise control </a:t>
            </a:r>
            <a:r>
              <a:rPr lang="en-US" sz="2800" i="1" dirty="0"/>
              <a:t>plus</a:t>
            </a:r>
            <a:r>
              <a:rPr lang="en-US" sz="2800" dirty="0"/>
              <a:t> lane-keeping assist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Automatic parking (speed and steering)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GM’s “Super Cruise”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Tesla’s “““Autopilot and Full Self-Driving Capability”””</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742737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17A992-5481-462C-99AE-D398493B887E}"/>
              </a:ext>
            </a:extLst>
          </p:cNvPr>
          <p:cNvSpPr>
            <a:spLocks noGrp="1"/>
          </p:cNvSpPr>
          <p:nvPr>
            <p:ph type="title"/>
          </p:nvPr>
        </p:nvSpPr>
        <p:spPr/>
        <p:txBody>
          <a:bodyPr/>
          <a:lstStyle/>
          <a:p>
            <a:r>
              <a:rPr lang="en-US" dirty="0"/>
              <a:t>Tesla’s “Smart Summon”</a:t>
            </a:r>
          </a:p>
        </p:txBody>
      </p:sp>
      <p:pic>
        <p:nvPicPr>
          <p:cNvPr id="5" name="tesla-self-park-8-cousin-pedestrian-almost-hit">
            <a:hlinkClick r:id="" action="ppaction://media"/>
            <a:extLst>
              <a:ext uri="{FF2B5EF4-FFF2-40B4-BE49-F238E27FC236}">
                <a16:creationId xmlns:a16="http://schemas.microsoft.com/office/drawing/2014/main" id="{5BB37D6B-A3EA-4832-84ED-354E451B08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1295400"/>
            <a:ext cx="8991600" cy="5058219"/>
          </a:xfrm>
        </p:spPr>
      </p:pic>
      <p:sp>
        <p:nvSpPr>
          <p:cNvPr id="4" name="Text Placeholder 3">
            <a:extLst>
              <a:ext uri="{FF2B5EF4-FFF2-40B4-BE49-F238E27FC236}">
                <a16:creationId xmlns:a16="http://schemas.microsoft.com/office/drawing/2014/main" id="{DD0B9C35-B240-4CD9-BCED-A27F70BFBAD2}"/>
              </a:ext>
            </a:extLst>
          </p:cNvPr>
          <p:cNvSpPr>
            <a:spLocks noGrp="1"/>
          </p:cNvSpPr>
          <p:nvPr>
            <p:ph type="body" sz="quarter" idx="13"/>
          </p:nvPr>
        </p:nvSpPr>
        <p:spPr/>
        <p:txBody>
          <a:bodyPr>
            <a:normAutofit fontScale="85000" lnSpcReduction="10000"/>
          </a:bodyPr>
          <a:lstStyle/>
          <a:p>
            <a:r>
              <a:rPr lang="en-US" dirty="0"/>
              <a:t>youtu.be/enkRALcdPb0?t=364</a:t>
            </a:r>
          </a:p>
        </p:txBody>
      </p:sp>
    </p:spTree>
    <p:extLst>
      <p:ext uri="{BB962C8B-B14F-4D97-AF65-F5344CB8AC3E}">
        <p14:creationId xmlns:p14="http://schemas.microsoft.com/office/powerpoint/2010/main" val="10937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3256000-3EE5-486E-8CDE-2B34963BC001}"/>
              </a:ext>
            </a:extLst>
          </p:cNvPr>
          <p:cNvSpPr>
            <a:spLocks noGrp="1"/>
          </p:cNvSpPr>
          <p:nvPr>
            <p:ph type="title"/>
          </p:nvPr>
        </p:nvSpPr>
        <p:spPr/>
        <p:txBody>
          <a:bodyPr/>
          <a:lstStyle/>
          <a:p>
            <a:r>
              <a:rPr lang="en-US" dirty="0"/>
              <a:t>Why is this still level 2?</a:t>
            </a:r>
          </a:p>
        </p:txBody>
      </p:sp>
      <p:sp>
        <p:nvSpPr>
          <p:cNvPr id="7" name="Content Placeholder 2">
            <a:extLst>
              <a:ext uri="{FF2B5EF4-FFF2-40B4-BE49-F238E27FC236}">
                <a16:creationId xmlns:a16="http://schemas.microsoft.com/office/drawing/2014/main" id="{72D26A3D-AC2F-483F-B331-DC3FB2540CDC}"/>
              </a:ext>
            </a:extLst>
          </p:cNvPr>
          <p:cNvSpPr>
            <a:spLocks noGrp="1"/>
          </p:cNvSpPr>
          <p:nvPr>
            <p:ph idx="1"/>
          </p:nvPr>
        </p:nvSpPr>
        <p:spPr/>
        <p:txBody>
          <a:bodyPr>
            <a:normAutofit/>
          </a:bodyPr>
          <a:lstStyle/>
          <a:p>
            <a:pPr marL="0" indent="0" algn="ctr">
              <a:buNone/>
            </a:pPr>
            <a:r>
              <a:rPr lang="en-US" dirty="0"/>
              <a:t>If you’re expected to pay attention, </a:t>
            </a:r>
            <a:r>
              <a:rPr lang="en-US" b="1" dirty="0"/>
              <a:t>you’re still driving </a:t>
            </a:r>
            <a:r>
              <a:rPr lang="en-US" dirty="0"/>
              <a:t>— even when a feature is assisting you with steering, braking, accelerating, and/or communicating</a:t>
            </a:r>
          </a:p>
        </p:txBody>
      </p:sp>
      <p:sp>
        <p:nvSpPr>
          <p:cNvPr id="9" name="Text Placeholder 8">
            <a:extLst>
              <a:ext uri="{FF2B5EF4-FFF2-40B4-BE49-F238E27FC236}">
                <a16:creationId xmlns:a16="http://schemas.microsoft.com/office/drawing/2014/main" id="{906A7029-C31B-441C-886F-BC6B940E7F78}"/>
              </a:ext>
            </a:extLst>
          </p:cNvPr>
          <p:cNvSpPr>
            <a:spLocks noGrp="1"/>
          </p:cNvSpPr>
          <p:nvPr>
            <p:ph type="body" sz="quarter" idx="13"/>
          </p:nvPr>
        </p:nvSpPr>
        <p:spPr>
          <a:xfrm>
            <a:off x="0" y="6248400"/>
            <a:ext cx="7543800" cy="609600"/>
          </a:xfrm>
        </p:spPr>
        <p:txBody>
          <a:bodyPr>
            <a:normAutofit lnSpcReduction="10000"/>
          </a:bodyPr>
          <a:lstStyle/>
          <a:p>
            <a:r>
              <a:rPr lang="en-US" sz="1050" dirty="0"/>
              <a:t>youtu.be/enkRALcdPb0?t=364</a:t>
            </a:r>
          </a:p>
          <a:p>
            <a:r>
              <a:rPr lang="en-US" sz="1050" dirty="0"/>
              <a:t>newlypossible.org/wiki/</a:t>
            </a:r>
            <a:r>
              <a:rPr lang="en-US" sz="1050" dirty="0" err="1"/>
              <a:t>index.php?title</a:t>
            </a:r>
            <a:r>
              <a:rPr lang="en-US" sz="1050" dirty="0"/>
              <a:t>=</a:t>
            </a:r>
            <a:r>
              <a:rPr lang="en-US" sz="1050" dirty="0" err="1"/>
              <a:t>Automated_Driving_Definitions</a:t>
            </a:r>
            <a:endParaRPr lang="en-US" sz="1050" dirty="0"/>
          </a:p>
          <a:p>
            <a:r>
              <a:rPr lang="en-US" sz="1050" dirty="0"/>
              <a:t>futurist.law.umich.edu/how-reporters-can-evaluate-automated-driving-announcements</a:t>
            </a:r>
          </a:p>
          <a:p>
            <a:endParaRPr lang="en-US" sz="1050" dirty="0"/>
          </a:p>
        </p:txBody>
      </p:sp>
      <p:pic>
        <p:nvPicPr>
          <p:cNvPr id="10" name="Picture 9">
            <a:extLst>
              <a:ext uri="{FF2B5EF4-FFF2-40B4-BE49-F238E27FC236}">
                <a16:creationId xmlns:a16="http://schemas.microsoft.com/office/drawing/2014/main" id="{9722E7F7-5856-4B29-A846-A9C3480941EB}"/>
              </a:ext>
            </a:extLst>
          </p:cNvPr>
          <p:cNvPicPr>
            <a:picLocks noChangeAspect="1"/>
          </p:cNvPicPr>
          <p:nvPr/>
        </p:nvPicPr>
        <p:blipFill>
          <a:blip r:embed="rId2"/>
          <a:stretch>
            <a:fillRect/>
          </a:stretch>
        </p:blipFill>
        <p:spPr>
          <a:xfrm>
            <a:off x="1657350" y="3879668"/>
            <a:ext cx="5829300" cy="1371600"/>
          </a:xfrm>
          <a:prstGeom prst="rect">
            <a:avLst/>
          </a:prstGeom>
        </p:spPr>
      </p:pic>
    </p:spTree>
    <p:extLst>
      <p:ext uri="{BB962C8B-B14F-4D97-AF65-F5344CB8AC3E}">
        <p14:creationId xmlns:p14="http://schemas.microsoft.com/office/powerpoint/2010/main" val="2404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A5B2-6796-4A0A-8C19-CEF4953D1E68}"/>
              </a:ext>
            </a:extLst>
          </p:cNvPr>
          <p:cNvSpPr>
            <a:spLocks noGrp="1"/>
          </p:cNvSpPr>
          <p:nvPr>
            <p:ph type="title"/>
          </p:nvPr>
        </p:nvSpPr>
        <p:spPr/>
        <p:txBody>
          <a:bodyPr>
            <a:noAutofit/>
          </a:bodyPr>
          <a:lstStyle/>
          <a:p>
            <a:r>
              <a:rPr lang="en-US" sz="4400" dirty="0"/>
              <a:t>Driver assistance features work</a:t>
            </a:r>
            <a:br>
              <a:rPr lang="en-US" sz="4400" dirty="0"/>
            </a:br>
            <a:r>
              <a:rPr lang="en-US" sz="4400" i="1" dirty="0"/>
              <a:t>unless and until they don’t</a:t>
            </a:r>
          </a:p>
        </p:txBody>
      </p:sp>
      <p:sp>
        <p:nvSpPr>
          <p:cNvPr id="4" name="Text Placeholder 3">
            <a:extLst>
              <a:ext uri="{FF2B5EF4-FFF2-40B4-BE49-F238E27FC236}">
                <a16:creationId xmlns:a16="http://schemas.microsoft.com/office/drawing/2014/main" id="{AE4BAC06-FB42-4316-9FAF-8ACBB2D90D05}"/>
              </a:ext>
            </a:extLst>
          </p:cNvPr>
          <p:cNvSpPr>
            <a:spLocks noGrp="1"/>
          </p:cNvSpPr>
          <p:nvPr>
            <p:ph type="body" sz="quarter" idx="13"/>
          </p:nvPr>
        </p:nvSpPr>
        <p:spPr>
          <a:xfrm>
            <a:off x="0" y="6477000"/>
            <a:ext cx="7543800" cy="381000"/>
          </a:xfrm>
        </p:spPr>
        <p:txBody>
          <a:bodyPr>
            <a:normAutofit fontScale="85000" lnSpcReduction="20000"/>
          </a:bodyPr>
          <a:lstStyle/>
          <a:p>
            <a:r>
              <a:rPr lang="en-US" dirty="0"/>
              <a:t>Culver City Firefighters Local 1927 (via Associated Press)</a:t>
            </a:r>
          </a:p>
          <a:p>
            <a:r>
              <a:rPr lang="en-US" dirty="0"/>
              <a:t>NTSB Accident ID: HWY18FH004</a:t>
            </a:r>
          </a:p>
        </p:txBody>
      </p:sp>
      <p:pic>
        <p:nvPicPr>
          <p:cNvPr id="5" name="Picture 4">
            <a:extLst>
              <a:ext uri="{FF2B5EF4-FFF2-40B4-BE49-F238E27FC236}">
                <a16:creationId xmlns:a16="http://schemas.microsoft.com/office/drawing/2014/main" id="{41A7CCCE-20BF-43F6-89A0-8B4730E64BEB}"/>
              </a:ext>
            </a:extLst>
          </p:cNvPr>
          <p:cNvPicPr>
            <a:picLocks noChangeAspect="1"/>
          </p:cNvPicPr>
          <p:nvPr/>
        </p:nvPicPr>
        <p:blipFill>
          <a:blip r:embed="rId2"/>
          <a:stretch>
            <a:fillRect/>
          </a:stretch>
        </p:blipFill>
        <p:spPr>
          <a:xfrm>
            <a:off x="800100" y="1600200"/>
            <a:ext cx="7543800" cy="4247878"/>
          </a:xfrm>
          <a:prstGeom prst="rect">
            <a:avLst/>
          </a:prstGeom>
        </p:spPr>
      </p:pic>
    </p:spTree>
    <p:extLst>
      <p:ext uri="{BB962C8B-B14F-4D97-AF65-F5344CB8AC3E}">
        <p14:creationId xmlns:p14="http://schemas.microsoft.com/office/powerpoint/2010/main" val="51004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descr="Displaying AVG-LOGO-Hi-Res-JPG1-e1435069318377.jpg"/>
          <p:cNvSpPr/>
          <p:nvPr/>
        </p:nvSpPr>
        <p:spPr>
          <a:xfrm>
            <a:off x="116681" y="748903"/>
            <a:ext cx="228600" cy="228600"/>
          </a:xfrm>
          <a:prstGeom prst="rect">
            <a:avLst/>
          </a:prstGeom>
          <a:noFill/>
          <a:ln>
            <a:noFill/>
          </a:ln>
        </p:spPr>
        <p:txBody>
          <a:bodyPr spcFirstLastPara="1" wrap="square" lIns="68575" tIns="34275" rIns="68575" bIns="34275" anchor="t" anchorCtr="0">
            <a:noAutofit/>
          </a:bodyPr>
          <a:lstStyle/>
          <a:p>
            <a:pPr>
              <a:buClr>
                <a:schemeClr val="dk1"/>
              </a:buClr>
              <a:buSzPts val="1400"/>
            </a:pPr>
            <a:endParaRPr sz="1400">
              <a:solidFill>
                <a:schemeClr val="dk1"/>
              </a:solidFill>
              <a:latin typeface="Trebuchet MS"/>
              <a:ea typeface="Trebuchet MS"/>
              <a:cs typeface="Trebuchet MS"/>
              <a:sym typeface="Trebuchet MS"/>
            </a:endParaRPr>
          </a:p>
        </p:txBody>
      </p:sp>
      <p:sp>
        <p:nvSpPr>
          <p:cNvPr id="79" name="Google Shape;79;p16" descr="Displaying EY.gif"/>
          <p:cNvSpPr/>
          <p:nvPr/>
        </p:nvSpPr>
        <p:spPr>
          <a:xfrm>
            <a:off x="230981" y="863203"/>
            <a:ext cx="228600" cy="228600"/>
          </a:xfrm>
          <a:prstGeom prst="rect">
            <a:avLst/>
          </a:prstGeom>
          <a:noFill/>
          <a:ln>
            <a:noFill/>
          </a:ln>
        </p:spPr>
        <p:txBody>
          <a:bodyPr spcFirstLastPara="1" wrap="square" lIns="68575" tIns="34275" rIns="68575" bIns="34275" anchor="t" anchorCtr="0">
            <a:noAutofit/>
          </a:bodyPr>
          <a:lstStyle/>
          <a:p>
            <a:pPr>
              <a:buClr>
                <a:schemeClr val="dk1"/>
              </a:buClr>
              <a:buSzPts val="1400"/>
            </a:pPr>
            <a:endParaRPr sz="1400">
              <a:solidFill>
                <a:schemeClr val="dk1"/>
              </a:solidFill>
              <a:latin typeface="Calibri"/>
              <a:ea typeface="Calibri"/>
              <a:cs typeface="Calibri"/>
              <a:sym typeface="Calibri"/>
            </a:endParaRPr>
          </a:p>
        </p:txBody>
      </p:sp>
      <p:sp>
        <p:nvSpPr>
          <p:cNvPr id="80" name="Google Shape;80;p16"/>
          <p:cNvSpPr txBox="1"/>
          <p:nvPr/>
        </p:nvSpPr>
        <p:spPr>
          <a:xfrm>
            <a:off x="1715207" y="855898"/>
            <a:ext cx="5778600" cy="553800"/>
          </a:xfrm>
          <a:prstGeom prst="rect">
            <a:avLst/>
          </a:prstGeom>
          <a:noFill/>
          <a:ln>
            <a:noFill/>
          </a:ln>
        </p:spPr>
        <p:txBody>
          <a:bodyPr spcFirstLastPara="1" wrap="square" lIns="68575" tIns="68575" rIns="68575" bIns="68575" anchor="b" anchorCtr="0">
            <a:noAutofit/>
          </a:bodyPr>
          <a:lstStyle/>
          <a:p>
            <a:pPr algn="ctr">
              <a:buClr>
                <a:schemeClr val="accent1"/>
              </a:buClr>
              <a:buSzPts val="3600"/>
            </a:pPr>
            <a:r>
              <a:rPr lang="en" sz="3600" b="1" dirty="0">
                <a:solidFill>
                  <a:schemeClr val="accent1"/>
                </a:solidFill>
                <a:latin typeface="Arial"/>
                <a:ea typeface="Arial"/>
                <a:cs typeface="Arial"/>
                <a:sym typeface="Arial"/>
              </a:rPr>
              <a:t>Future of Privacy Forum</a:t>
            </a:r>
            <a:endParaRPr sz="1100" dirty="0"/>
          </a:p>
        </p:txBody>
      </p:sp>
      <p:sp>
        <p:nvSpPr>
          <p:cNvPr id="81" name="Google Shape;81;p16"/>
          <p:cNvSpPr txBox="1"/>
          <p:nvPr/>
        </p:nvSpPr>
        <p:spPr>
          <a:xfrm>
            <a:off x="1740419" y="1449595"/>
            <a:ext cx="5416500" cy="323100"/>
          </a:xfrm>
          <a:prstGeom prst="rect">
            <a:avLst/>
          </a:prstGeom>
          <a:noFill/>
          <a:ln>
            <a:noFill/>
          </a:ln>
        </p:spPr>
        <p:txBody>
          <a:bodyPr spcFirstLastPara="1" wrap="square" lIns="68575" tIns="34275" rIns="68575" bIns="34275" anchor="t" anchorCtr="0">
            <a:noAutofit/>
          </a:bodyPr>
          <a:lstStyle/>
          <a:p>
            <a:pPr algn="ctr"/>
            <a:r>
              <a:rPr lang="en" sz="1700" b="1" dirty="0">
                <a:solidFill>
                  <a:schemeClr val="dk1"/>
                </a:solidFill>
              </a:rPr>
              <a:t>Our</a:t>
            </a:r>
            <a:r>
              <a:rPr lang="en" sz="1700" b="1" dirty="0">
                <a:solidFill>
                  <a:schemeClr val="dk1"/>
                </a:solidFill>
                <a:latin typeface="Arial"/>
                <a:ea typeface="Arial"/>
                <a:cs typeface="Arial"/>
                <a:sym typeface="Arial"/>
              </a:rPr>
              <a:t> Mission</a:t>
            </a:r>
            <a:endParaRPr sz="1100" dirty="0"/>
          </a:p>
        </p:txBody>
      </p:sp>
      <p:sp>
        <p:nvSpPr>
          <p:cNvPr id="82" name="Google Shape;82;p16"/>
          <p:cNvSpPr txBox="1"/>
          <p:nvPr/>
        </p:nvSpPr>
        <p:spPr>
          <a:xfrm>
            <a:off x="1808577" y="1855995"/>
            <a:ext cx="5574000" cy="484500"/>
          </a:xfrm>
          <a:prstGeom prst="rect">
            <a:avLst/>
          </a:prstGeom>
          <a:noFill/>
          <a:ln>
            <a:noFill/>
          </a:ln>
        </p:spPr>
        <p:txBody>
          <a:bodyPr spcFirstLastPara="1" wrap="square" lIns="68575" tIns="34275" rIns="68575" bIns="34275" anchor="t" anchorCtr="0">
            <a:noAutofit/>
          </a:bodyPr>
          <a:lstStyle/>
          <a:p>
            <a:pPr algn="ctr"/>
            <a:r>
              <a:rPr lang="en" dirty="0">
                <a:solidFill>
                  <a:schemeClr val="dk1"/>
                </a:solidFill>
                <a:latin typeface="Arial"/>
                <a:ea typeface="Arial"/>
                <a:cs typeface="Arial"/>
                <a:sym typeface="Arial"/>
              </a:rPr>
              <a:t>Bridging the policymaker-industry-academic gap in privacy policy</a:t>
            </a:r>
            <a:endParaRPr sz="1300" dirty="0"/>
          </a:p>
          <a:p>
            <a:pPr algn="ctr"/>
            <a:endParaRPr sz="500" b="1" dirty="0">
              <a:solidFill>
                <a:schemeClr val="dk1"/>
              </a:solidFill>
              <a:latin typeface="Arial"/>
              <a:ea typeface="Arial"/>
              <a:cs typeface="Arial"/>
              <a:sym typeface="Arial"/>
            </a:endParaRPr>
          </a:p>
          <a:p>
            <a:pPr algn="ctr"/>
            <a:r>
              <a:rPr lang="en" dirty="0">
                <a:solidFill>
                  <a:schemeClr val="dk1"/>
                </a:solidFill>
                <a:latin typeface="Arial"/>
                <a:ea typeface="Arial"/>
                <a:cs typeface="Arial"/>
                <a:sym typeface="Arial"/>
              </a:rPr>
              <a:t>Developing privacy protections, ethical norms, &amp; responsible business practices.</a:t>
            </a:r>
            <a:endParaRPr b="1" dirty="0">
              <a:solidFill>
                <a:schemeClr val="dk1"/>
              </a:solidFill>
              <a:latin typeface="Arial"/>
              <a:ea typeface="Arial"/>
              <a:cs typeface="Arial"/>
              <a:sym typeface="Arial"/>
            </a:endParaRPr>
          </a:p>
        </p:txBody>
      </p:sp>
      <p:cxnSp>
        <p:nvCxnSpPr>
          <p:cNvPr id="83" name="Google Shape;83;p16"/>
          <p:cNvCxnSpPr/>
          <p:nvPr/>
        </p:nvCxnSpPr>
        <p:spPr>
          <a:xfrm>
            <a:off x="1666500" y="1844928"/>
            <a:ext cx="5811000" cy="6900"/>
          </a:xfrm>
          <a:prstGeom prst="straightConnector1">
            <a:avLst/>
          </a:prstGeom>
          <a:noFill/>
          <a:ln w="28575" cap="flat" cmpd="sng">
            <a:solidFill>
              <a:schemeClr val="accent1"/>
            </a:solidFill>
            <a:prstDash val="solid"/>
            <a:round/>
            <a:headEnd type="none" w="sm" len="sm"/>
            <a:tailEnd type="none" w="sm" len="sm"/>
          </a:ln>
        </p:spPr>
      </p:cxnSp>
      <p:sp>
        <p:nvSpPr>
          <p:cNvPr id="84" name="Google Shape;84;p16"/>
          <p:cNvSpPr txBox="1"/>
          <p:nvPr/>
        </p:nvSpPr>
        <p:spPr>
          <a:xfrm>
            <a:off x="1890927" y="3200400"/>
            <a:ext cx="5409300" cy="323100"/>
          </a:xfrm>
          <a:prstGeom prst="rect">
            <a:avLst/>
          </a:prstGeom>
          <a:noFill/>
          <a:ln>
            <a:noFill/>
          </a:ln>
        </p:spPr>
        <p:txBody>
          <a:bodyPr spcFirstLastPara="1" wrap="square" lIns="68575" tIns="34275" rIns="68575" bIns="34275" anchor="t" anchorCtr="0">
            <a:noAutofit/>
          </a:bodyPr>
          <a:lstStyle/>
          <a:p>
            <a:pPr algn="ctr"/>
            <a:r>
              <a:rPr lang="en" sz="1700" b="1" dirty="0">
                <a:solidFill>
                  <a:schemeClr val="dk1"/>
                </a:solidFill>
              </a:rPr>
              <a:t>Our</a:t>
            </a:r>
            <a:r>
              <a:rPr lang="en" sz="1700" b="1" dirty="0">
                <a:solidFill>
                  <a:schemeClr val="dk1"/>
                </a:solidFill>
                <a:latin typeface="Arial"/>
                <a:ea typeface="Arial"/>
                <a:cs typeface="Arial"/>
                <a:sym typeface="Arial"/>
              </a:rPr>
              <a:t> Workstreams</a:t>
            </a:r>
            <a:endParaRPr sz="1100" dirty="0"/>
          </a:p>
        </p:txBody>
      </p:sp>
      <p:sp>
        <p:nvSpPr>
          <p:cNvPr id="85" name="Google Shape;85;p16"/>
          <p:cNvSpPr txBox="1"/>
          <p:nvPr/>
        </p:nvSpPr>
        <p:spPr>
          <a:xfrm>
            <a:off x="5438375" y="3666200"/>
            <a:ext cx="1891800" cy="484500"/>
          </a:xfrm>
          <a:prstGeom prst="rect">
            <a:avLst/>
          </a:prstGeom>
          <a:noFill/>
          <a:ln>
            <a:noFill/>
          </a:ln>
        </p:spPr>
        <p:txBody>
          <a:bodyPr spcFirstLastPara="1" wrap="square" lIns="68575" tIns="34275" rIns="68575" bIns="34275" anchor="t" anchorCtr="0">
            <a:noAutofit/>
          </a:bodyPr>
          <a:lstStyle/>
          <a:p>
            <a:pPr algn="ctr"/>
            <a:r>
              <a:rPr lang="en" sz="1200">
                <a:solidFill>
                  <a:schemeClr val="dk1"/>
                </a:solidFill>
                <a:latin typeface="Arial"/>
                <a:ea typeface="Arial"/>
                <a:cs typeface="Arial"/>
                <a:sym typeface="Arial"/>
              </a:rPr>
              <a:t>De-identification</a:t>
            </a:r>
            <a:endParaRPr sz="1100"/>
          </a:p>
          <a:p>
            <a:pPr algn="ctr"/>
            <a:endParaRPr sz="300">
              <a:solidFill>
                <a:schemeClr val="dk1"/>
              </a:solidFill>
              <a:latin typeface="Arial"/>
              <a:ea typeface="Arial"/>
              <a:cs typeface="Arial"/>
              <a:sym typeface="Arial"/>
            </a:endParaRPr>
          </a:p>
          <a:p>
            <a:pPr algn="ctr"/>
            <a:r>
              <a:rPr lang="en" sz="1200">
                <a:solidFill>
                  <a:schemeClr val="dk1"/>
                </a:solidFill>
                <a:latin typeface="Arial"/>
                <a:ea typeface="Arial"/>
                <a:cs typeface="Arial"/>
                <a:sym typeface="Arial"/>
              </a:rPr>
              <a:t>Smart </a:t>
            </a:r>
            <a:r>
              <a:rPr lang="en" sz="1200">
                <a:solidFill>
                  <a:schemeClr val="dk1"/>
                </a:solidFill>
              </a:rPr>
              <a:t>Communities</a:t>
            </a:r>
            <a:endParaRPr sz="1200">
              <a:solidFill>
                <a:schemeClr val="dk1"/>
              </a:solidFill>
              <a:latin typeface="Arial"/>
              <a:ea typeface="Arial"/>
              <a:cs typeface="Arial"/>
              <a:sym typeface="Arial"/>
            </a:endParaRPr>
          </a:p>
          <a:p>
            <a:pPr algn="ctr"/>
            <a:endParaRPr sz="1200">
              <a:solidFill>
                <a:schemeClr val="dk1"/>
              </a:solidFill>
            </a:endParaRPr>
          </a:p>
        </p:txBody>
      </p:sp>
      <p:sp>
        <p:nvSpPr>
          <p:cNvPr id="86" name="Google Shape;86;p16"/>
          <p:cNvSpPr txBox="1"/>
          <p:nvPr/>
        </p:nvSpPr>
        <p:spPr>
          <a:xfrm>
            <a:off x="2236100" y="3669366"/>
            <a:ext cx="1240500" cy="484500"/>
          </a:xfrm>
          <a:prstGeom prst="rect">
            <a:avLst/>
          </a:prstGeom>
          <a:noFill/>
          <a:ln>
            <a:noFill/>
          </a:ln>
        </p:spPr>
        <p:txBody>
          <a:bodyPr spcFirstLastPara="1" wrap="square" lIns="68575" tIns="34275" rIns="68575" bIns="34275" anchor="t" anchorCtr="0">
            <a:noAutofit/>
          </a:bodyPr>
          <a:lstStyle/>
          <a:p>
            <a:pPr algn="ctr">
              <a:lnSpc>
                <a:spcPct val="115000"/>
              </a:lnSpc>
            </a:pPr>
            <a:r>
              <a:rPr lang="en" sz="1200" b="1" dirty="0">
                <a:solidFill>
                  <a:schemeClr val="dk1"/>
                </a:solidFill>
              </a:rPr>
              <a:t>Mobility &amp; Data</a:t>
            </a:r>
            <a:endParaRPr sz="1200" b="1" dirty="0">
              <a:solidFill>
                <a:schemeClr val="dk1"/>
              </a:solidFill>
            </a:endParaRPr>
          </a:p>
          <a:p>
            <a:pPr algn="ctr">
              <a:lnSpc>
                <a:spcPct val="115000"/>
              </a:lnSpc>
            </a:pPr>
            <a:r>
              <a:rPr lang="en" sz="1200" dirty="0">
                <a:solidFill>
                  <a:schemeClr val="dk1"/>
                </a:solidFill>
              </a:rPr>
              <a:t>Youth Privacy</a:t>
            </a:r>
            <a:endParaRPr sz="1200" dirty="0">
              <a:solidFill>
                <a:schemeClr val="dk1"/>
              </a:solidFill>
            </a:endParaRPr>
          </a:p>
          <a:p>
            <a:pPr algn="ctr">
              <a:lnSpc>
                <a:spcPct val="115000"/>
              </a:lnSpc>
            </a:pPr>
            <a:r>
              <a:rPr lang="en" sz="1200" dirty="0">
                <a:solidFill>
                  <a:schemeClr val="dk1"/>
                </a:solidFill>
              </a:rPr>
              <a:t>AI &amp; Machine Learning</a:t>
            </a:r>
            <a:endParaRPr sz="1200" dirty="0">
              <a:solidFill>
                <a:schemeClr val="dk1"/>
              </a:solidFill>
            </a:endParaRPr>
          </a:p>
        </p:txBody>
      </p:sp>
      <p:sp>
        <p:nvSpPr>
          <p:cNvPr id="87" name="Google Shape;87;p16"/>
          <p:cNvSpPr txBox="1"/>
          <p:nvPr/>
        </p:nvSpPr>
        <p:spPr>
          <a:xfrm>
            <a:off x="3780557" y="3657600"/>
            <a:ext cx="1647900" cy="484500"/>
          </a:xfrm>
          <a:prstGeom prst="rect">
            <a:avLst/>
          </a:prstGeom>
          <a:noFill/>
          <a:ln>
            <a:noFill/>
          </a:ln>
        </p:spPr>
        <p:txBody>
          <a:bodyPr spcFirstLastPara="1" wrap="square" lIns="68575" tIns="34275" rIns="68575" bIns="34275" anchor="t" anchorCtr="0">
            <a:noAutofit/>
          </a:bodyPr>
          <a:lstStyle/>
          <a:p>
            <a:pPr algn="ctr">
              <a:lnSpc>
                <a:spcPct val="115000"/>
              </a:lnSpc>
            </a:pPr>
            <a:r>
              <a:rPr lang="en" sz="1200" dirty="0">
                <a:solidFill>
                  <a:schemeClr val="dk1"/>
                </a:solidFill>
                <a:latin typeface="Arial"/>
                <a:ea typeface="Arial"/>
                <a:cs typeface="Arial"/>
                <a:sym typeface="Arial"/>
              </a:rPr>
              <a:t>Location &amp; Ad Tech</a:t>
            </a:r>
            <a:endParaRPr sz="1100" dirty="0"/>
          </a:p>
          <a:p>
            <a:pPr algn="ctr">
              <a:lnSpc>
                <a:spcPct val="115000"/>
              </a:lnSpc>
            </a:pPr>
            <a:endParaRPr sz="300" b="1" dirty="0">
              <a:solidFill>
                <a:schemeClr val="dk1"/>
              </a:solidFill>
              <a:latin typeface="Arial"/>
              <a:ea typeface="Arial"/>
              <a:cs typeface="Arial"/>
              <a:sym typeface="Arial"/>
            </a:endParaRPr>
          </a:p>
          <a:p>
            <a:pPr algn="ctr">
              <a:lnSpc>
                <a:spcPct val="115000"/>
              </a:lnSpc>
            </a:pPr>
            <a:r>
              <a:rPr lang="en" sz="1200" dirty="0">
                <a:solidFill>
                  <a:schemeClr val="dk1"/>
                </a:solidFill>
                <a:latin typeface="Arial"/>
                <a:ea typeface="Arial"/>
                <a:cs typeface="Arial"/>
                <a:sym typeface="Arial"/>
              </a:rPr>
              <a:t>Internet of Things</a:t>
            </a:r>
            <a:endParaRPr sz="1200" dirty="0">
              <a:solidFill>
                <a:schemeClr val="dk1"/>
              </a:solidFill>
              <a:latin typeface="Arial"/>
              <a:ea typeface="Arial"/>
              <a:cs typeface="Arial"/>
              <a:sym typeface="Arial"/>
            </a:endParaRPr>
          </a:p>
          <a:p>
            <a:pPr algn="ctr">
              <a:lnSpc>
                <a:spcPct val="115000"/>
              </a:lnSpc>
            </a:pPr>
            <a:r>
              <a:rPr lang="en" sz="1200" dirty="0">
                <a:solidFill>
                  <a:schemeClr val="dk1"/>
                </a:solidFill>
              </a:rPr>
              <a:t>Biometrics</a:t>
            </a:r>
            <a:endParaRPr sz="1200" dirty="0">
              <a:solidFill>
                <a:schemeClr val="dk1"/>
              </a:solidFill>
            </a:endParaRPr>
          </a:p>
          <a:p>
            <a:pPr algn="ctr"/>
            <a:endParaRPr sz="1200" dirty="0">
              <a:solidFill>
                <a:schemeClr val="dk1"/>
              </a:solidFill>
            </a:endParaRPr>
          </a:p>
        </p:txBody>
      </p:sp>
      <p:cxnSp>
        <p:nvCxnSpPr>
          <p:cNvPr id="88" name="Google Shape;88;p16"/>
          <p:cNvCxnSpPr/>
          <p:nvPr/>
        </p:nvCxnSpPr>
        <p:spPr>
          <a:xfrm>
            <a:off x="1666500" y="3574500"/>
            <a:ext cx="5811000" cy="6900"/>
          </a:xfrm>
          <a:prstGeom prst="straightConnector1">
            <a:avLst/>
          </a:prstGeom>
          <a:noFill/>
          <a:ln w="28575" cap="flat" cmpd="sng">
            <a:solidFill>
              <a:schemeClr val="accent1"/>
            </a:solidFill>
            <a:prstDash val="solid"/>
            <a:round/>
            <a:headEnd type="none" w="sm" len="sm"/>
            <a:tailEnd type="none" w="sm" len="sm"/>
          </a:ln>
        </p:spPr>
      </p:cxnSp>
      <p:sp>
        <p:nvSpPr>
          <p:cNvPr id="89" name="Google Shape;89;p16"/>
          <p:cNvSpPr txBox="1"/>
          <p:nvPr/>
        </p:nvSpPr>
        <p:spPr>
          <a:xfrm>
            <a:off x="1924126" y="4572000"/>
            <a:ext cx="5416500" cy="323100"/>
          </a:xfrm>
          <a:prstGeom prst="rect">
            <a:avLst/>
          </a:prstGeom>
          <a:noFill/>
          <a:ln>
            <a:noFill/>
          </a:ln>
        </p:spPr>
        <p:txBody>
          <a:bodyPr spcFirstLastPara="1" wrap="square" lIns="68575" tIns="34275" rIns="68575" bIns="34275" anchor="t" anchorCtr="0">
            <a:noAutofit/>
          </a:bodyPr>
          <a:lstStyle/>
          <a:p>
            <a:pPr algn="ctr"/>
            <a:r>
              <a:rPr lang="en" sz="1700" b="1" dirty="0">
                <a:solidFill>
                  <a:schemeClr val="dk1"/>
                </a:solidFill>
              </a:rPr>
              <a:t>Our</a:t>
            </a:r>
            <a:r>
              <a:rPr lang="en" sz="1700" b="1" dirty="0">
                <a:solidFill>
                  <a:schemeClr val="dk1"/>
                </a:solidFill>
                <a:latin typeface="Arial"/>
                <a:ea typeface="Arial"/>
                <a:cs typeface="Arial"/>
                <a:sym typeface="Arial"/>
              </a:rPr>
              <a:t> Supporters</a:t>
            </a:r>
            <a:endParaRPr sz="1100" dirty="0"/>
          </a:p>
        </p:txBody>
      </p:sp>
      <p:sp>
        <p:nvSpPr>
          <p:cNvPr id="90" name="Google Shape;90;p16"/>
          <p:cNvSpPr txBox="1"/>
          <p:nvPr/>
        </p:nvSpPr>
        <p:spPr>
          <a:xfrm>
            <a:off x="1868201" y="5080054"/>
            <a:ext cx="1803300" cy="738600"/>
          </a:xfrm>
          <a:prstGeom prst="rect">
            <a:avLst/>
          </a:prstGeom>
          <a:noFill/>
          <a:ln>
            <a:noFill/>
          </a:ln>
        </p:spPr>
        <p:txBody>
          <a:bodyPr spcFirstLastPara="1" wrap="square" lIns="68575" tIns="34275" rIns="68575" bIns="34275" anchor="t" anchorCtr="0">
            <a:noAutofit/>
          </a:bodyPr>
          <a:lstStyle/>
          <a:p>
            <a:pPr algn="ctr"/>
            <a:r>
              <a:rPr lang="en" sz="3000" b="1" dirty="0">
                <a:solidFill>
                  <a:schemeClr val="accent1"/>
                </a:solidFill>
                <a:latin typeface="Arial"/>
                <a:ea typeface="Arial"/>
                <a:cs typeface="Arial"/>
                <a:sym typeface="Arial"/>
              </a:rPr>
              <a:t>150+ </a:t>
            </a:r>
            <a:endParaRPr sz="1100" dirty="0"/>
          </a:p>
          <a:p>
            <a:pPr algn="ctr"/>
            <a:r>
              <a:rPr lang="en" sz="1400" dirty="0">
                <a:solidFill>
                  <a:schemeClr val="dk1"/>
                </a:solidFill>
                <a:latin typeface="Arial"/>
                <a:ea typeface="Arial"/>
                <a:cs typeface="Arial"/>
                <a:sym typeface="Arial"/>
              </a:rPr>
              <a:t>Companies</a:t>
            </a:r>
            <a:endParaRPr sz="1100" dirty="0"/>
          </a:p>
        </p:txBody>
      </p:sp>
      <p:sp>
        <p:nvSpPr>
          <p:cNvPr id="91" name="Google Shape;91;p16"/>
          <p:cNvSpPr txBox="1"/>
          <p:nvPr/>
        </p:nvSpPr>
        <p:spPr>
          <a:xfrm>
            <a:off x="3512969" y="5065435"/>
            <a:ext cx="1116900" cy="946500"/>
          </a:xfrm>
          <a:prstGeom prst="rect">
            <a:avLst/>
          </a:prstGeom>
          <a:noFill/>
          <a:ln>
            <a:noFill/>
          </a:ln>
        </p:spPr>
        <p:txBody>
          <a:bodyPr spcFirstLastPara="1" wrap="square" lIns="68575" tIns="34275" rIns="68575" bIns="34275" anchor="t" anchorCtr="0">
            <a:noAutofit/>
          </a:bodyPr>
          <a:lstStyle/>
          <a:p>
            <a:pPr algn="ctr"/>
            <a:r>
              <a:rPr lang="en" sz="3000" b="1" dirty="0">
                <a:solidFill>
                  <a:schemeClr val="accent1"/>
                </a:solidFill>
                <a:latin typeface="Arial"/>
                <a:ea typeface="Arial"/>
                <a:cs typeface="Arial"/>
                <a:sym typeface="Arial"/>
              </a:rPr>
              <a:t>25+ </a:t>
            </a:r>
            <a:endParaRPr sz="1100" dirty="0"/>
          </a:p>
          <a:p>
            <a:pPr algn="ctr"/>
            <a:r>
              <a:rPr lang="en" sz="1400" dirty="0">
                <a:solidFill>
                  <a:schemeClr val="dk1"/>
                </a:solidFill>
                <a:latin typeface="Arial"/>
                <a:ea typeface="Arial"/>
                <a:cs typeface="Arial"/>
                <a:sym typeface="Arial"/>
              </a:rPr>
              <a:t>Leading Academics</a:t>
            </a:r>
            <a:endParaRPr sz="1100" dirty="0"/>
          </a:p>
        </p:txBody>
      </p:sp>
      <p:sp>
        <p:nvSpPr>
          <p:cNvPr id="92" name="Google Shape;92;p16"/>
          <p:cNvSpPr txBox="1"/>
          <p:nvPr/>
        </p:nvSpPr>
        <p:spPr>
          <a:xfrm>
            <a:off x="4680505" y="5073300"/>
            <a:ext cx="1324200" cy="946500"/>
          </a:xfrm>
          <a:prstGeom prst="rect">
            <a:avLst/>
          </a:prstGeom>
          <a:noFill/>
          <a:ln>
            <a:noFill/>
          </a:ln>
        </p:spPr>
        <p:txBody>
          <a:bodyPr spcFirstLastPara="1" wrap="square" lIns="68575" tIns="34275" rIns="68575" bIns="34275" anchor="t" anchorCtr="0">
            <a:noAutofit/>
          </a:bodyPr>
          <a:lstStyle/>
          <a:p>
            <a:pPr algn="ctr"/>
            <a:r>
              <a:rPr lang="en" sz="3000" b="1">
                <a:solidFill>
                  <a:schemeClr val="accent1"/>
                </a:solidFill>
                <a:latin typeface="Arial"/>
                <a:ea typeface="Arial"/>
                <a:cs typeface="Arial"/>
                <a:sym typeface="Arial"/>
              </a:rPr>
              <a:t>15+ </a:t>
            </a:r>
            <a:r>
              <a:rPr lang="en" sz="1400">
                <a:solidFill>
                  <a:schemeClr val="dk1"/>
                </a:solidFill>
                <a:latin typeface="Arial"/>
                <a:ea typeface="Arial"/>
                <a:cs typeface="Arial"/>
                <a:sym typeface="Arial"/>
              </a:rPr>
              <a:t> </a:t>
            </a:r>
            <a:endParaRPr sz="1100"/>
          </a:p>
          <a:p>
            <a:pPr algn="ctr"/>
            <a:r>
              <a:rPr lang="en" sz="1400">
                <a:solidFill>
                  <a:schemeClr val="dk1"/>
                </a:solidFill>
                <a:latin typeface="Arial"/>
                <a:ea typeface="Arial"/>
                <a:cs typeface="Arial"/>
                <a:sym typeface="Arial"/>
              </a:rPr>
              <a:t>Advocates and </a:t>
            </a:r>
            <a:endParaRPr sz="1100"/>
          </a:p>
          <a:p>
            <a:pPr algn="ctr"/>
            <a:r>
              <a:rPr lang="en" sz="1400">
                <a:solidFill>
                  <a:schemeClr val="dk1"/>
                </a:solidFill>
                <a:latin typeface="Arial"/>
                <a:ea typeface="Arial"/>
                <a:cs typeface="Arial"/>
                <a:sym typeface="Arial"/>
              </a:rPr>
              <a:t>Civil Society</a:t>
            </a:r>
            <a:endParaRPr sz="1100"/>
          </a:p>
        </p:txBody>
      </p:sp>
      <p:sp>
        <p:nvSpPr>
          <p:cNvPr id="93" name="Google Shape;93;p16"/>
          <p:cNvSpPr txBox="1"/>
          <p:nvPr/>
        </p:nvSpPr>
        <p:spPr>
          <a:xfrm>
            <a:off x="5995253" y="5085106"/>
            <a:ext cx="1142700" cy="692400"/>
          </a:xfrm>
          <a:prstGeom prst="rect">
            <a:avLst/>
          </a:prstGeom>
          <a:noFill/>
          <a:ln>
            <a:noFill/>
          </a:ln>
        </p:spPr>
        <p:txBody>
          <a:bodyPr spcFirstLastPara="1" wrap="square" lIns="68575" tIns="34275" rIns="68575" bIns="34275" anchor="t" anchorCtr="0">
            <a:noAutofit/>
          </a:bodyPr>
          <a:lstStyle/>
          <a:p>
            <a:pPr algn="ctr"/>
            <a:r>
              <a:rPr lang="en" sz="2700" b="1">
                <a:solidFill>
                  <a:schemeClr val="accent1"/>
                </a:solidFill>
                <a:latin typeface="Arial"/>
                <a:ea typeface="Arial"/>
                <a:cs typeface="Arial"/>
                <a:sym typeface="Arial"/>
              </a:rPr>
              <a:t>5</a:t>
            </a:r>
            <a:endParaRPr sz="1100"/>
          </a:p>
          <a:p>
            <a:pPr algn="ctr"/>
            <a:r>
              <a:rPr lang="en" sz="1400">
                <a:solidFill>
                  <a:schemeClr val="dk1"/>
                </a:solidFill>
                <a:latin typeface="Arial"/>
                <a:ea typeface="Arial"/>
                <a:cs typeface="Arial"/>
                <a:sym typeface="Arial"/>
              </a:rPr>
              <a:t>Foundations</a:t>
            </a:r>
            <a:endParaRPr sz="1100"/>
          </a:p>
        </p:txBody>
      </p:sp>
      <p:cxnSp>
        <p:nvCxnSpPr>
          <p:cNvPr id="94" name="Google Shape;94;p16"/>
          <p:cNvCxnSpPr/>
          <p:nvPr/>
        </p:nvCxnSpPr>
        <p:spPr>
          <a:xfrm>
            <a:off x="1702950" y="4953000"/>
            <a:ext cx="5811000" cy="6900"/>
          </a:xfrm>
          <a:prstGeom prst="straightConnector1">
            <a:avLst/>
          </a:prstGeom>
          <a:noFill/>
          <a:ln w="28575" cap="flat" cmpd="sng">
            <a:solidFill>
              <a:schemeClr val="accent1"/>
            </a:solidFill>
            <a:prstDash val="solid"/>
            <a:round/>
            <a:headEnd type="none" w="sm" len="sm"/>
            <a:tailEnd type="none" w="sm" len="sm"/>
          </a:ln>
        </p:spPr>
      </p:cxnSp>
      <p:pic>
        <p:nvPicPr>
          <p:cNvPr id="19" name="Google Shape;70;p15">
            <a:extLst>
              <a:ext uri="{FF2B5EF4-FFF2-40B4-BE49-F238E27FC236}">
                <a16:creationId xmlns:a16="http://schemas.microsoft.com/office/drawing/2014/main" id="{BDCE9FCA-40C2-D349-9C08-D1DA9B0ED1E3}"/>
              </a:ext>
            </a:extLst>
          </p:cNvPr>
          <p:cNvPicPr preferRelativeResize="0"/>
          <p:nvPr/>
        </p:nvPicPr>
        <p:blipFill rotWithShape="1">
          <a:blip r:embed="rId3">
            <a:alphaModFix/>
          </a:blip>
          <a:srcRect/>
          <a:stretch/>
        </p:blipFill>
        <p:spPr>
          <a:xfrm>
            <a:off x="116681" y="6172200"/>
            <a:ext cx="1374612" cy="479700"/>
          </a:xfrm>
          <a:prstGeom prst="rect">
            <a:avLst/>
          </a:prstGeom>
          <a:noFill/>
          <a:ln>
            <a:noFill/>
          </a:ln>
        </p:spPr>
      </p:pic>
      <p:pic>
        <p:nvPicPr>
          <p:cNvPr id="20" name="Google Shape;71;p15">
            <a:extLst>
              <a:ext uri="{FF2B5EF4-FFF2-40B4-BE49-F238E27FC236}">
                <a16:creationId xmlns:a16="http://schemas.microsoft.com/office/drawing/2014/main" id="{17A2E3C1-BF1D-3A44-B487-2447851F1DAA}"/>
              </a:ext>
            </a:extLst>
          </p:cNvPr>
          <p:cNvPicPr preferRelativeResize="0"/>
          <p:nvPr/>
        </p:nvPicPr>
        <p:blipFill rotWithShape="1">
          <a:blip r:embed="rId4">
            <a:alphaModFix/>
          </a:blip>
          <a:srcRect/>
          <a:stretch/>
        </p:blipFill>
        <p:spPr>
          <a:xfrm>
            <a:off x="7300227" y="6108912"/>
            <a:ext cx="1726474" cy="606275"/>
          </a:xfrm>
          <a:prstGeom prst="rect">
            <a:avLst/>
          </a:prstGeom>
          <a:noFill/>
          <a:ln>
            <a:noFill/>
          </a:ln>
        </p:spPr>
      </p:pic>
    </p:spTree>
    <p:extLst>
      <p:ext uri="{BB962C8B-B14F-4D97-AF65-F5344CB8AC3E}">
        <p14:creationId xmlns:p14="http://schemas.microsoft.com/office/powerpoint/2010/main" val="104878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1D41-AD93-4F15-A8E5-79A6C23CEE85}"/>
              </a:ext>
            </a:extLst>
          </p:cNvPr>
          <p:cNvSpPr>
            <a:spLocks noGrp="1"/>
          </p:cNvSpPr>
          <p:nvPr>
            <p:ph type="title"/>
          </p:nvPr>
        </p:nvSpPr>
        <p:spPr/>
        <p:txBody>
          <a:bodyPr>
            <a:normAutofit/>
          </a:bodyPr>
          <a:lstStyle/>
          <a:p>
            <a:r>
              <a:rPr lang="en-US" dirty="0"/>
              <a:t>Complemented by interior sensors</a:t>
            </a:r>
          </a:p>
        </p:txBody>
      </p:sp>
      <p:sp>
        <p:nvSpPr>
          <p:cNvPr id="3" name="Content Placeholder 2">
            <a:extLst>
              <a:ext uri="{FF2B5EF4-FFF2-40B4-BE49-F238E27FC236}">
                <a16:creationId xmlns:a16="http://schemas.microsoft.com/office/drawing/2014/main" id="{E12B9C1B-0E25-4C49-888D-A1BD9054BAFD}"/>
              </a:ext>
            </a:extLst>
          </p:cNvPr>
          <p:cNvSpPr>
            <a:spLocks noGrp="1"/>
          </p:cNvSpPr>
          <p:nvPr>
            <p:ph idx="1"/>
          </p:nvPr>
        </p:nvSpPr>
        <p:spPr>
          <a:xfrm>
            <a:off x="381000" y="1600201"/>
            <a:ext cx="8534400" cy="4983160"/>
          </a:xfrm>
        </p:spPr>
        <p:txBody>
          <a:bodyPr>
            <a:normAutofit fontScale="85000" lnSpcReduction="10000"/>
          </a:bodyPr>
          <a:lstStyle/>
          <a:p>
            <a:pPr>
              <a:spcBef>
                <a:spcPts val="1200"/>
              </a:spcBef>
            </a:pPr>
            <a:r>
              <a:rPr lang="en-US" dirty="0"/>
              <a:t>Occupancy/weight/seatbelt use: Many kinds (in all cars)</a:t>
            </a:r>
          </a:p>
          <a:p>
            <a:pPr>
              <a:spcBef>
                <a:spcPts val="1200"/>
              </a:spcBef>
            </a:pPr>
            <a:r>
              <a:rPr lang="en-US" dirty="0"/>
              <a:t>Inattention: Camera (GM Super Cruise)</a:t>
            </a:r>
          </a:p>
          <a:p>
            <a:pPr>
              <a:spcBef>
                <a:spcPts val="1200"/>
              </a:spcBef>
            </a:pPr>
            <a:r>
              <a:rPr lang="en-US" dirty="0"/>
              <a:t>Hands-on-wheel: Presence and torque (many cars)</a:t>
            </a:r>
          </a:p>
          <a:p>
            <a:pPr>
              <a:spcBef>
                <a:spcPts val="1200"/>
              </a:spcBef>
            </a:pPr>
            <a:r>
              <a:rPr lang="en-US" dirty="0"/>
              <a:t>Drowsiness: Steering angle and torque (many cars)</a:t>
            </a:r>
          </a:p>
          <a:p>
            <a:pPr>
              <a:spcBef>
                <a:spcPts val="1200"/>
              </a:spcBef>
            </a:pPr>
            <a:r>
              <a:rPr lang="en-US" dirty="0"/>
              <a:t>Intoxication: Alcohol detectors (aftermarket)</a:t>
            </a:r>
          </a:p>
          <a:p>
            <a:pPr>
              <a:spcBef>
                <a:spcPts val="1200"/>
              </a:spcBef>
            </a:pPr>
            <a:r>
              <a:rPr lang="en-US" dirty="0"/>
              <a:t>Break-ins: Camera (Tesla?)</a:t>
            </a:r>
          </a:p>
          <a:p>
            <a:pPr>
              <a:spcBef>
                <a:spcPts val="1200"/>
              </a:spcBef>
            </a:pPr>
            <a:r>
              <a:rPr lang="en-US" dirty="0"/>
              <a:t>Gestures: Camera (Bosch)</a:t>
            </a:r>
          </a:p>
          <a:p>
            <a:pPr>
              <a:spcBef>
                <a:spcPts val="1200"/>
              </a:spcBef>
            </a:pPr>
            <a:r>
              <a:rPr lang="en-US" dirty="0"/>
              <a:t>Crash assessment: Microphone (OnStar)</a:t>
            </a:r>
          </a:p>
          <a:p>
            <a:pPr>
              <a:spcBef>
                <a:spcPts val="1200"/>
              </a:spcBef>
            </a:pPr>
            <a:r>
              <a:rPr lang="en-US" dirty="0"/>
              <a:t>And more!</a:t>
            </a:r>
          </a:p>
          <a:p>
            <a:pPr>
              <a:spcBef>
                <a:spcPts val="1200"/>
              </a:spcBef>
            </a:pPr>
            <a:endParaRPr lang="en-US" dirty="0"/>
          </a:p>
          <a:p>
            <a:pPr>
              <a:spcBef>
                <a:spcPts val="1200"/>
              </a:spcBef>
            </a:pPr>
            <a:endParaRPr lang="en-US" dirty="0"/>
          </a:p>
          <a:p>
            <a:pPr>
              <a:spcBef>
                <a:spcPts val="1200"/>
              </a:spcBef>
            </a:pPr>
            <a:endParaRPr lang="en-US" dirty="0"/>
          </a:p>
        </p:txBody>
      </p:sp>
      <p:sp>
        <p:nvSpPr>
          <p:cNvPr id="8" name="Text Placeholder 7">
            <a:extLst>
              <a:ext uri="{FF2B5EF4-FFF2-40B4-BE49-F238E27FC236}">
                <a16:creationId xmlns:a16="http://schemas.microsoft.com/office/drawing/2014/main" id="{889DD235-858A-4D4E-B3C1-775EBD317798}"/>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2741699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b="1" dirty="0"/>
              <a:t>Driver assistance</a:t>
            </a:r>
          </a:p>
          <a:p>
            <a:endParaRPr lang="en-US" dirty="0"/>
          </a:p>
          <a:p>
            <a:r>
              <a:rPr lang="en-US" dirty="0">
                <a:solidFill>
                  <a:schemeClr val="tx2">
                    <a:lumMod val="20000"/>
                    <a:lumOff val="80000"/>
                  </a:schemeClr>
                </a:solidFill>
              </a:rPr>
              <a:t>Automated driving</a:t>
            </a:r>
          </a:p>
          <a:p>
            <a:endParaRPr lang="en-US" dirty="0">
              <a:solidFill>
                <a:schemeClr val="tx2">
                  <a:lumMod val="20000"/>
                  <a:lumOff val="80000"/>
                </a:schemeClr>
              </a:solidFill>
            </a:endParaRPr>
          </a:p>
          <a:p>
            <a:r>
              <a:rPr lang="en-US" dirty="0">
                <a:solidFill>
                  <a:schemeClr val="tx2">
                    <a:lumMod val="20000"/>
                    <a:lumOff val="80000"/>
                  </a:schemeClr>
                </a:solidFill>
              </a:rPr>
              <a:t>Remote driving</a:t>
            </a:r>
          </a:p>
          <a:p>
            <a:endParaRPr lang="en-US" dirty="0">
              <a:solidFill>
                <a:schemeClr val="tx2">
                  <a:lumMod val="20000"/>
                  <a:lumOff val="80000"/>
                </a:schemeClr>
              </a:solidFill>
            </a:endParaRPr>
          </a:p>
          <a:p>
            <a:r>
              <a:rPr lang="en-US" dirty="0">
                <a:solidFill>
                  <a:schemeClr val="tx2">
                    <a:lumMod val="20000"/>
                    <a:lumOff val="80000"/>
                  </a:schemeClr>
                </a:solidFill>
              </a:rPr>
              <a:t>Connected driving</a:t>
            </a:r>
          </a:p>
        </p:txBody>
      </p:sp>
    </p:spTree>
    <p:extLst>
      <p:ext uri="{BB962C8B-B14F-4D97-AF65-F5344CB8AC3E}">
        <p14:creationId xmlns:p14="http://schemas.microsoft.com/office/powerpoint/2010/main" val="379887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solidFill>
                  <a:schemeClr val="tx2">
                    <a:lumMod val="20000"/>
                    <a:lumOff val="80000"/>
                  </a:schemeClr>
                </a:solidFill>
              </a:rPr>
              <a:t>Driver assistance</a:t>
            </a:r>
          </a:p>
          <a:p>
            <a:endParaRPr lang="en-US" dirty="0"/>
          </a:p>
          <a:p>
            <a:r>
              <a:rPr lang="en-US" b="1" dirty="0"/>
              <a:t>Automated driving</a:t>
            </a:r>
          </a:p>
          <a:p>
            <a:endParaRPr lang="en-US" dirty="0">
              <a:solidFill>
                <a:schemeClr val="tx2">
                  <a:lumMod val="20000"/>
                  <a:lumOff val="80000"/>
                </a:schemeClr>
              </a:solidFill>
            </a:endParaRPr>
          </a:p>
          <a:p>
            <a:r>
              <a:rPr lang="en-US" dirty="0">
                <a:solidFill>
                  <a:schemeClr val="tx2">
                    <a:lumMod val="20000"/>
                    <a:lumOff val="80000"/>
                  </a:schemeClr>
                </a:solidFill>
              </a:rPr>
              <a:t>Remote driving</a:t>
            </a:r>
          </a:p>
          <a:p>
            <a:endParaRPr lang="en-US" dirty="0">
              <a:solidFill>
                <a:schemeClr val="tx2">
                  <a:lumMod val="20000"/>
                  <a:lumOff val="80000"/>
                </a:schemeClr>
              </a:solidFill>
            </a:endParaRPr>
          </a:p>
          <a:p>
            <a:r>
              <a:rPr lang="en-US" dirty="0">
                <a:solidFill>
                  <a:schemeClr val="tx2">
                    <a:lumMod val="20000"/>
                    <a:lumOff val="80000"/>
                  </a:schemeClr>
                </a:solidFill>
              </a:rPr>
              <a:t>Connected driving</a:t>
            </a:r>
          </a:p>
        </p:txBody>
      </p:sp>
    </p:spTree>
    <p:extLst>
      <p:ext uri="{BB962C8B-B14F-4D97-AF65-F5344CB8AC3E}">
        <p14:creationId xmlns:p14="http://schemas.microsoft.com/office/powerpoint/2010/main" val="2941288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04BF-7A3D-486F-995B-7104A1186F47}"/>
              </a:ext>
            </a:extLst>
          </p:cNvPr>
          <p:cNvSpPr>
            <a:spLocks noGrp="1"/>
          </p:cNvSpPr>
          <p:nvPr>
            <p:ph type="title"/>
          </p:nvPr>
        </p:nvSpPr>
        <p:spPr/>
        <p:txBody>
          <a:bodyPr/>
          <a:lstStyle/>
          <a:p>
            <a:r>
              <a:rPr lang="en-US" i="1" dirty="0"/>
              <a:t>Automated</a:t>
            </a:r>
            <a:r>
              <a:rPr lang="en-US" dirty="0"/>
              <a:t> driving (SAE L3 - L5)</a:t>
            </a:r>
          </a:p>
        </p:txBody>
      </p:sp>
      <p:sp>
        <p:nvSpPr>
          <p:cNvPr id="3" name="Content Placeholder 2">
            <a:extLst>
              <a:ext uri="{FF2B5EF4-FFF2-40B4-BE49-F238E27FC236}">
                <a16:creationId xmlns:a16="http://schemas.microsoft.com/office/drawing/2014/main" id="{81D7EC7E-8305-4E01-BE14-5F22E5BCC64B}"/>
              </a:ext>
            </a:extLst>
          </p:cNvPr>
          <p:cNvSpPr>
            <a:spLocks noGrp="1"/>
          </p:cNvSpPr>
          <p:nvPr>
            <p:ph idx="1"/>
          </p:nvPr>
        </p:nvSpPr>
        <p:spPr>
          <a:xfrm>
            <a:off x="457200" y="1600201"/>
            <a:ext cx="8229600" cy="4800599"/>
          </a:xfrm>
        </p:spPr>
        <p:txBody>
          <a:bodyPr>
            <a:normAutofit fontScale="92500" lnSpcReduction="10000"/>
          </a:bodyPr>
          <a:lstStyle/>
          <a:p>
            <a:r>
              <a:rPr lang="en-US" strike="sngStrike" dirty="0"/>
              <a:t>Autonomous</a:t>
            </a:r>
            <a:endParaRPr lang="en-US" dirty="0"/>
          </a:p>
          <a:p>
            <a:endParaRPr lang="en-US" dirty="0"/>
          </a:p>
          <a:p>
            <a:r>
              <a:rPr lang="en-US" strike="sngStrike" dirty="0"/>
              <a:t>Driverless</a:t>
            </a:r>
          </a:p>
          <a:p>
            <a:endParaRPr lang="en-US" dirty="0"/>
          </a:p>
          <a:p>
            <a:r>
              <a:rPr lang="en-US" strike="sngStrike" dirty="0"/>
              <a:t>Self-driving</a:t>
            </a:r>
          </a:p>
          <a:p>
            <a:endParaRPr lang="en-US" dirty="0"/>
          </a:p>
          <a:p>
            <a:r>
              <a:rPr lang="en-US" dirty="0"/>
              <a:t>A shibboleth in the technical world</a:t>
            </a:r>
          </a:p>
          <a:p>
            <a:endParaRPr lang="en-US" dirty="0"/>
          </a:p>
          <a:p>
            <a:r>
              <a:rPr lang="en-US" dirty="0"/>
              <a:t>A (mostly) neutral and inclusive term</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8CECD1DB-DA72-43FD-BF5C-B29CC4C54396}"/>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1126794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70601-CC1D-4ED2-8949-5C5BB4A10550}"/>
              </a:ext>
            </a:extLst>
          </p:cNvPr>
          <p:cNvPicPr>
            <a:picLocks noChangeAspect="1"/>
          </p:cNvPicPr>
          <p:nvPr/>
        </p:nvPicPr>
        <p:blipFill>
          <a:blip r:embed="rId2"/>
          <a:stretch>
            <a:fillRect/>
          </a:stretch>
        </p:blipFill>
        <p:spPr>
          <a:xfrm>
            <a:off x="1457325" y="442912"/>
            <a:ext cx="6229350" cy="5972175"/>
          </a:xfrm>
          <a:prstGeom prst="rect">
            <a:avLst/>
          </a:prstGeom>
        </p:spPr>
      </p:pic>
    </p:spTree>
    <p:extLst>
      <p:ext uri="{BB962C8B-B14F-4D97-AF65-F5344CB8AC3E}">
        <p14:creationId xmlns:p14="http://schemas.microsoft.com/office/powerpoint/2010/main" val="3430305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70601-CC1D-4ED2-8949-5C5BB4A10550}"/>
              </a:ext>
            </a:extLst>
          </p:cNvPr>
          <p:cNvPicPr>
            <a:picLocks noChangeAspect="1"/>
          </p:cNvPicPr>
          <p:nvPr/>
        </p:nvPicPr>
        <p:blipFill>
          <a:blip r:embed="rId2"/>
          <a:stretch>
            <a:fillRect/>
          </a:stretch>
        </p:blipFill>
        <p:spPr>
          <a:xfrm>
            <a:off x="1457325" y="442912"/>
            <a:ext cx="6229350" cy="5972175"/>
          </a:xfrm>
          <a:prstGeom prst="rect">
            <a:avLst/>
          </a:prstGeom>
        </p:spPr>
      </p:pic>
      <p:pic>
        <p:nvPicPr>
          <p:cNvPr id="3" name="Picture 2">
            <a:extLst>
              <a:ext uri="{FF2B5EF4-FFF2-40B4-BE49-F238E27FC236}">
                <a16:creationId xmlns:a16="http://schemas.microsoft.com/office/drawing/2014/main" id="{8CE63B67-1482-4625-8928-7198648BF33A}"/>
              </a:ext>
            </a:extLst>
          </p:cNvPr>
          <p:cNvPicPr>
            <a:picLocks noChangeAspect="1"/>
          </p:cNvPicPr>
          <p:nvPr/>
        </p:nvPicPr>
        <p:blipFill>
          <a:blip r:embed="rId3"/>
          <a:stretch>
            <a:fillRect/>
          </a:stretch>
        </p:blipFill>
        <p:spPr>
          <a:xfrm>
            <a:off x="609600" y="442912"/>
            <a:ext cx="5972175" cy="3267075"/>
          </a:xfrm>
          <a:prstGeom prst="rect">
            <a:avLst/>
          </a:prstGeom>
        </p:spPr>
      </p:pic>
    </p:spTree>
    <p:extLst>
      <p:ext uri="{BB962C8B-B14F-4D97-AF65-F5344CB8AC3E}">
        <p14:creationId xmlns:p14="http://schemas.microsoft.com/office/powerpoint/2010/main" val="428610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70601-CC1D-4ED2-8949-5C5BB4A10550}"/>
              </a:ext>
            </a:extLst>
          </p:cNvPr>
          <p:cNvPicPr>
            <a:picLocks noChangeAspect="1"/>
          </p:cNvPicPr>
          <p:nvPr/>
        </p:nvPicPr>
        <p:blipFill>
          <a:blip r:embed="rId2"/>
          <a:stretch>
            <a:fillRect/>
          </a:stretch>
        </p:blipFill>
        <p:spPr>
          <a:xfrm>
            <a:off x="1457325" y="442912"/>
            <a:ext cx="6229350" cy="5972175"/>
          </a:xfrm>
          <a:prstGeom prst="rect">
            <a:avLst/>
          </a:prstGeom>
        </p:spPr>
      </p:pic>
      <p:pic>
        <p:nvPicPr>
          <p:cNvPr id="3" name="Picture 2">
            <a:extLst>
              <a:ext uri="{FF2B5EF4-FFF2-40B4-BE49-F238E27FC236}">
                <a16:creationId xmlns:a16="http://schemas.microsoft.com/office/drawing/2014/main" id="{8CE63B67-1482-4625-8928-7198648BF33A}"/>
              </a:ext>
            </a:extLst>
          </p:cNvPr>
          <p:cNvPicPr>
            <a:picLocks noChangeAspect="1"/>
          </p:cNvPicPr>
          <p:nvPr/>
        </p:nvPicPr>
        <p:blipFill>
          <a:blip r:embed="rId3"/>
          <a:stretch>
            <a:fillRect/>
          </a:stretch>
        </p:blipFill>
        <p:spPr>
          <a:xfrm>
            <a:off x="609600" y="442912"/>
            <a:ext cx="5972175" cy="3267075"/>
          </a:xfrm>
          <a:prstGeom prst="rect">
            <a:avLst/>
          </a:prstGeom>
        </p:spPr>
      </p:pic>
      <p:pic>
        <p:nvPicPr>
          <p:cNvPr id="4" name="Picture 3">
            <a:extLst>
              <a:ext uri="{FF2B5EF4-FFF2-40B4-BE49-F238E27FC236}">
                <a16:creationId xmlns:a16="http://schemas.microsoft.com/office/drawing/2014/main" id="{2E2329EB-82B2-4FFA-950C-2CEAB8086ACB}"/>
              </a:ext>
            </a:extLst>
          </p:cNvPr>
          <p:cNvPicPr/>
          <p:nvPr/>
        </p:nvPicPr>
        <p:blipFill>
          <a:blip r:embed="rId4"/>
          <a:stretch>
            <a:fillRect/>
          </a:stretch>
        </p:blipFill>
        <p:spPr>
          <a:xfrm>
            <a:off x="2895600" y="2362200"/>
            <a:ext cx="5943600" cy="3472180"/>
          </a:xfrm>
          <a:prstGeom prst="rect">
            <a:avLst/>
          </a:prstGeom>
        </p:spPr>
      </p:pic>
    </p:spTree>
    <p:extLst>
      <p:ext uri="{BB962C8B-B14F-4D97-AF65-F5344CB8AC3E}">
        <p14:creationId xmlns:p14="http://schemas.microsoft.com/office/powerpoint/2010/main" val="954623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70601-CC1D-4ED2-8949-5C5BB4A10550}"/>
              </a:ext>
            </a:extLst>
          </p:cNvPr>
          <p:cNvPicPr>
            <a:picLocks noChangeAspect="1"/>
          </p:cNvPicPr>
          <p:nvPr/>
        </p:nvPicPr>
        <p:blipFill>
          <a:blip r:embed="rId2"/>
          <a:stretch>
            <a:fillRect/>
          </a:stretch>
        </p:blipFill>
        <p:spPr>
          <a:xfrm>
            <a:off x="1457325" y="442912"/>
            <a:ext cx="6229350" cy="5972175"/>
          </a:xfrm>
          <a:prstGeom prst="rect">
            <a:avLst/>
          </a:prstGeom>
        </p:spPr>
      </p:pic>
      <p:pic>
        <p:nvPicPr>
          <p:cNvPr id="3" name="Picture 2">
            <a:extLst>
              <a:ext uri="{FF2B5EF4-FFF2-40B4-BE49-F238E27FC236}">
                <a16:creationId xmlns:a16="http://schemas.microsoft.com/office/drawing/2014/main" id="{8CE63B67-1482-4625-8928-7198648BF33A}"/>
              </a:ext>
            </a:extLst>
          </p:cNvPr>
          <p:cNvPicPr>
            <a:picLocks noChangeAspect="1"/>
          </p:cNvPicPr>
          <p:nvPr/>
        </p:nvPicPr>
        <p:blipFill>
          <a:blip r:embed="rId3"/>
          <a:stretch>
            <a:fillRect/>
          </a:stretch>
        </p:blipFill>
        <p:spPr>
          <a:xfrm>
            <a:off x="609600" y="442912"/>
            <a:ext cx="5972175" cy="3267075"/>
          </a:xfrm>
          <a:prstGeom prst="rect">
            <a:avLst/>
          </a:prstGeom>
        </p:spPr>
      </p:pic>
      <p:pic>
        <p:nvPicPr>
          <p:cNvPr id="4" name="Picture 3">
            <a:extLst>
              <a:ext uri="{FF2B5EF4-FFF2-40B4-BE49-F238E27FC236}">
                <a16:creationId xmlns:a16="http://schemas.microsoft.com/office/drawing/2014/main" id="{2E2329EB-82B2-4FFA-950C-2CEAB8086ACB}"/>
              </a:ext>
            </a:extLst>
          </p:cNvPr>
          <p:cNvPicPr/>
          <p:nvPr/>
        </p:nvPicPr>
        <p:blipFill>
          <a:blip r:embed="rId4"/>
          <a:stretch>
            <a:fillRect/>
          </a:stretch>
        </p:blipFill>
        <p:spPr>
          <a:xfrm>
            <a:off x="2895600" y="2362200"/>
            <a:ext cx="5943600" cy="3472180"/>
          </a:xfrm>
          <a:prstGeom prst="rect">
            <a:avLst/>
          </a:prstGeom>
        </p:spPr>
      </p:pic>
      <p:pic>
        <p:nvPicPr>
          <p:cNvPr id="6" name="Picture 5">
            <a:extLst>
              <a:ext uri="{FF2B5EF4-FFF2-40B4-BE49-F238E27FC236}">
                <a16:creationId xmlns:a16="http://schemas.microsoft.com/office/drawing/2014/main" id="{F2C49B62-7690-43C9-BE47-031C3F6DF84B}"/>
              </a:ext>
            </a:extLst>
          </p:cNvPr>
          <p:cNvPicPr>
            <a:picLocks noChangeAspect="1"/>
          </p:cNvPicPr>
          <p:nvPr/>
        </p:nvPicPr>
        <p:blipFill>
          <a:blip r:embed="rId5"/>
          <a:stretch>
            <a:fillRect/>
          </a:stretch>
        </p:blipFill>
        <p:spPr>
          <a:xfrm>
            <a:off x="685800" y="4223754"/>
            <a:ext cx="6667500" cy="2219325"/>
          </a:xfrm>
          <a:prstGeom prst="rect">
            <a:avLst/>
          </a:prstGeom>
        </p:spPr>
      </p:pic>
    </p:spTree>
    <p:extLst>
      <p:ext uri="{BB962C8B-B14F-4D97-AF65-F5344CB8AC3E}">
        <p14:creationId xmlns:p14="http://schemas.microsoft.com/office/powerpoint/2010/main" val="1026934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70601-CC1D-4ED2-8949-5C5BB4A10550}"/>
              </a:ext>
            </a:extLst>
          </p:cNvPr>
          <p:cNvPicPr>
            <a:picLocks noChangeAspect="1"/>
          </p:cNvPicPr>
          <p:nvPr/>
        </p:nvPicPr>
        <p:blipFill>
          <a:blip r:embed="rId2"/>
          <a:stretch>
            <a:fillRect/>
          </a:stretch>
        </p:blipFill>
        <p:spPr>
          <a:xfrm>
            <a:off x="1457325" y="442912"/>
            <a:ext cx="6229350" cy="5972175"/>
          </a:xfrm>
          <a:prstGeom prst="rect">
            <a:avLst/>
          </a:prstGeom>
        </p:spPr>
      </p:pic>
      <p:pic>
        <p:nvPicPr>
          <p:cNvPr id="3" name="Picture 2">
            <a:extLst>
              <a:ext uri="{FF2B5EF4-FFF2-40B4-BE49-F238E27FC236}">
                <a16:creationId xmlns:a16="http://schemas.microsoft.com/office/drawing/2014/main" id="{8CE63B67-1482-4625-8928-7198648BF33A}"/>
              </a:ext>
            </a:extLst>
          </p:cNvPr>
          <p:cNvPicPr>
            <a:picLocks noChangeAspect="1"/>
          </p:cNvPicPr>
          <p:nvPr/>
        </p:nvPicPr>
        <p:blipFill>
          <a:blip r:embed="rId3"/>
          <a:stretch>
            <a:fillRect/>
          </a:stretch>
        </p:blipFill>
        <p:spPr>
          <a:xfrm>
            <a:off x="609600" y="442912"/>
            <a:ext cx="5972175" cy="3267075"/>
          </a:xfrm>
          <a:prstGeom prst="rect">
            <a:avLst/>
          </a:prstGeom>
        </p:spPr>
      </p:pic>
      <p:pic>
        <p:nvPicPr>
          <p:cNvPr id="4" name="Picture 3">
            <a:extLst>
              <a:ext uri="{FF2B5EF4-FFF2-40B4-BE49-F238E27FC236}">
                <a16:creationId xmlns:a16="http://schemas.microsoft.com/office/drawing/2014/main" id="{2E2329EB-82B2-4FFA-950C-2CEAB8086ACB}"/>
              </a:ext>
            </a:extLst>
          </p:cNvPr>
          <p:cNvPicPr/>
          <p:nvPr/>
        </p:nvPicPr>
        <p:blipFill>
          <a:blip r:embed="rId4"/>
          <a:stretch>
            <a:fillRect/>
          </a:stretch>
        </p:blipFill>
        <p:spPr>
          <a:xfrm>
            <a:off x="2895600" y="2362200"/>
            <a:ext cx="5943600" cy="3472180"/>
          </a:xfrm>
          <a:prstGeom prst="rect">
            <a:avLst/>
          </a:prstGeom>
        </p:spPr>
      </p:pic>
      <p:pic>
        <p:nvPicPr>
          <p:cNvPr id="6" name="Picture 5">
            <a:extLst>
              <a:ext uri="{FF2B5EF4-FFF2-40B4-BE49-F238E27FC236}">
                <a16:creationId xmlns:a16="http://schemas.microsoft.com/office/drawing/2014/main" id="{F2C49B62-7690-43C9-BE47-031C3F6DF84B}"/>
              </a:ext>
            </a:extLst>
          </p:cNvPr>
          <p:cNvPicPr>
            <a:picLocks noChangeAspect="1"/>
          </p:cNvPicPr>
          <p:nvPr/>
        </p:nvPicPr>
        <p:blipFill>
          <a:blip r:embed="rId5"/>
          <a:stretch>
            <a:fillRect/>
          </a:stretch>
        </p:blipFill>
        <p:spPr>
          <a:xfrm>
            <a:off x="685800" y="4223754"/>
            <a:ext cx="6667500" cy="2219325"/>
          </a:xfrm>
          <a:prstGeom prst="rect">
            <a:avLst/>
          </a:prstGeom>
        </p:spPr>
      </p:pic>
      <p:pic>
        <p:nvPicPr>
          <p:cNvPr id="2" name="Picture 1">
            <a:extLst>
              <a:ext uri="{FF2B5EF4-FFF2-40B4-BE49-F238E27FC236}">
                <a16:creationId xmlns:a16="http://schemas.microsoft.com/office/drawing/2014/main" id="{20DAA51A-FC03-47A8-A308-3A79EF3FDFA9}"/>
              </a:ext>
            </a:extLst>
          </p:cNvPr>
          <p:cNvPicPr>
            <a:picLocks noChangeAspect="1"/>
          </p:cNvPicPr>
          <p:nvPr/>
        </p:nvPicPr>
        <p:blipFill>
          <a:blip r:embed="rId6"/>
          <a:stretch>
            <a:fillRect/>
          </a:stretch>
        </p:blipFill>
        <p:spPr>
          <a:xfrm>
            <a:off x="1609725" y="1262062"/>
            <a:ext cx="5924550" cy="4333875"/>
          </a:xfrm>
          <a:prstGeom prst="rect">
            <a:avLst/>
          </a:prstGeom>
        </p:spPr>
      </p:pic>
    </p:spTree>
    <p:extLst>
      <p:ext uri="{BB962C8B-B14F-4D97-AF65-F5344CB8AC3E}">
        <p14:creationId xmlns:p14="http://schemas.microsoft.com/office/powerpoint/2010/main" val="2165292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70601-CC1D-4ED2-8949-5C5BB4A10550}"/>
              </a:ext>
            </a:extLst>
          </p:cNvPr>
          <p:cNvPicPr>
            <a:picLocks noChangeAspect="1"/>
          </p:cNvPicPr>
          <p:nvPr/>
        </p:nvPicPr>
        <p:blipFill>
          <a:blip r:embed="rId2"/>
          <a:stretch>
            <a:fillRect/>
          </a:stretch>
        </p:blipFill>
        <p:spPr>
          <a:xfrm>
            <a:off x="1457325" y="442912"/>
            <a:ext cx="6229350" cy="5972175"/>
          </a:xfrm>
          <a:prstGeom prst="rect">
            <a:avLst/>
          </a:prstGeom>
        </p:spPr>
      </p:pic>
      <p:pic>
        <p:nvPicPr>
          <p:cNvPr id="3" name="Picture 2">
            <a:extLst>
              <a:ext uri="{FF2B5EF4-FFF2-40B4-BE49-F238E27FC236}">
                <a16:creationId xmlns:a16="http://schemas.microsoft.com/office/drawing/2014/main" id="{8CE63B67-1482-4625-8928-7198648BF33A}"/>
              </a:ext>
            </a:extLst>
          </p:cNvPr>
          <p:cNvPicPr>
            <a:picLocks noChangeAspect="1"/>
          </p:cNvPicPr>
          <p:nvPr/>
        </p:nvPicPr>
        <p:blipFill>
          <a:blip r:embed="rId3"/>
          <a:stretch>
            <a:fillRect/>
          </a:stretch>
        </p:blipFill>
        <p:spPr>
          <a:xfrm>
            <a:off x="609600" y="442912"/>
            <a:ext cx="5972175" cy="3267075"/>
          </a:xfrm>
          <a:prstGeom prst="rect">
            <a:avLst/>
          </a:prstGeom>
        </p:spPr>
      </p:pic>
      <p:pic>
        <p:nvPicPr>
          <p:cNvPr id="4" name="Picture 3">
            <a:extLst>
              <a:ext uri="{FF2B5EF4-FFF2-40B4-BE49-F238E27FC236}">
                <a16:creationId xmlns:a16="http://schemas.microsoft.com/office/drawing/2014/main" id="{2E2329EB-82B2-4FFA-950C-2CEAB8086ACB}"/>
              </a:ext>
            </a:extLst>
          </p:cNvPr>
          <p:cNvPicPr/>
          <p:nvPr/>
        </p:nvPicPr>
        <p:blipFill>
          <a:blip r:embed="rId4"/>
          <a:stretch>
            <a:fillRect/>
          </a:stretch>
        </p:blipFill>
        <p:spPr>
          <a:xfrm>
            <a:off x="2895600" y="2362200"/>
            <a:ext cx="5943600" cy="3472180"/>
          </a:xfrm>
          <a:prstGeom prst="rect">
            <a:avLst/>
          </a:prstGeom>
        </p:spPr>
      </p:pic>
      <p:pic>
        <p:nvPicPr>
          <p:cNvPr id="6" name="Picture 5">
            <a:extLst>
              <a:ext uri="{FF2B5EF4-FFF2-40B4-BE49-F238E27FC236}">
                <a16:creationId xmlns:a16="http://schemas.microsoft.com/office/drawing/2014/main" id="{F2C49B62-7690-43C9-BE47-031C3F6DF84B}"/>
              </a:ext>
            </a:extLst>
          </p:cNvPr>
          <p:cNvPicPr>
            <a:picLocks noChangeAspect="1"/>
          </p:cNvPicPr>
          <p:nvPr/>
        </p:nvPicPr>
        <p:blipFill>
          <a:blip r:embed="rId5"/>
          <a:stretch>
            <a:fillRect/>
          </a:stretch>
        </p:blipFill>
        <p:spPr>
          <a:xfrm>
            <a:off x="685800" y="4223754"/>
            <a:ext cx="6667500" cy="2219325"/>
          </a:xfrm>
          <a:prstGeom prst="rect">
            <a:avLst/>
          </a:prstGeom>
        </p:spPr>
      </p:pic>
      <p:pic>
        <p:nvPicPr>
          <p:cNvPr id="2" name="Picture 1">
            <a:extLst>
              <a:ext uri="{FF2B5EF4-FFF2-40B4-BE49-F238E27FC236}">
                <a16:creationId xmlns:a16="http://schemas.microsoft.com/office/drawing/2014/main" id="{20DAA51A-FC03-47A8-A308-3A79EF3FDFA9}"/>
              </a:ext>
            </a:extLst>
          </p:cNvPr>
          <p:cNvPicPr>
            <a:picLocks noChangeAspect="1"/>
          </p:cNvPicPr>
          <p:nvPr/>
        </p:nvPicPr>
        <p:blipFill>
          <a:blip r:embed="rId6"/>
          <a:stretch>
            <a:fillRect/>
          </a:stretch>
        </p:blipFill>
        <p:spPr>
          <a:xfrm>
            <a:off x="1609725" y="1262062"/>
            <a:ext cx="5924550" cy="4333875"/>
          </a:xfrm>
          <a:prstGeom prst="rect">
            <a:avLst/>
          </a:prstGeom>
        </p:spPr>
      </p:pic>
      <p:pic>
        <p:nvPicPr>
          <p:cNvPr id="8" name="Picture 7">
            <a:extLst>
              <a:ext uri="{FF2B5EF4-FFF2-40B4-BE49-F238E27FC236}">
                <a16:creationId xmlns:a16="http://schemas.microsoft.com/office/drawing/2014/main" id="{BE5A96BB-0D0A-471C-B605-91BAE549E119}"/>
              </a:ext>
            </a:extLst>
          </p:cNvPr>
          <p:cNvPicPr>
            <a:picLocks noChangeAspect="1"/>
          </p:cNvPicPr>
          <p:nvPr/>
        </p:nvPicPr>
        <p:blipFill rotWithShape="1">
          <a:blip r:embed="rId6"/>
          <a:srcRect t="92198" r="55145" b="13"/>
          <a:stretch/>
        </p:blipFill>
        <p:spPr>
          <a:xfrm>
            <a:off x="76200" y="2843815"/>
            <a:ext cx="8829869" cy="1121578"/>
          </a:xfrm>
          <a:prstGeom prst="rect">
            <a:avLst/>
          </a:prstGeom>
        </p:spPr>
      </p:pic>
      <p:cxnSp>
        <p:nvCxnSpPr>
          <p:cNvPr id="10" name="Straight Connector 9">
            <a:extLst>
              <a:ext uri="{FF2B5EF4-FFF2-40B4-BE49-F238E27FC236}">
                <a16:creationId xmlns:a16="http://schemas.microsoft.com/office/drawing/2014/main" id="{60C9408B-CA81-4808-A9F2-FE680ACC4C12}"/>
              </a:ext>
            </a:extLst>
          </p:cNvPr>
          <p:cNvCxnSpPr/>
          <p:nvPr/>
        </p:nvCxnSpPr>
        <p:spPr>
          <a:xfrm>
            <a:off x="3018455" y="37338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504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p:nvPr/>
        </p:nvSpPr>
        <p:spPr>
          <a:xfrm>
            <a:off x="6004716" y="4050044"/>
            <a:ext cx="2524500" cy="1588800"/>
          </a:xfrm>
          <a:prstGeom prst="rect">
            <a:avLst/>
          </a:prstGeom>
          <a:noFill/>
          <a:ln>
            <a:noFill/>
          </a:ln>
        </p:spPr>
        <p:txBody>
          <a:bodyPr spcFirstLastPara="1" wrap="square" lIns="68575" tIns="68575" rIns="68575" bIns="68575" anchor="b" anchorCtr="0">
            <a:noAutofit/>
          </a:bodyPr>
          <a:lstStyle/>
          <a:p>
            <a:pPr marL="685800"/>
            <a:endParaRPr sz="1100"/>
          </a:p>
          <a:p>
            <a:pPr algn="ctr">
              <a:spcBef>
                <a:spcPts val="800"/>
              </a:spcBef>
            </a:pPr>
            <a:r>
              <a:rPr lang="en" b="1" i="1">
                <a:solidFill>
                  <a:srgbClr val="00B0F0"/>
                </a:solidFill>
              </a:rPr>
              <a:t>Archived videos and slides available at www.fpf.org/classes.</a:t>
            </a:r>
            <a:endParaRPr sz="300" i="1"/>
          </a:p>
          <a:p>
            <a:pPr marL="685800">
              <a:spcBef>
                <a:spcPts val="800"/>
              </a:spcBef>
            </a:pPr>
            <a:endParaRPr sz="1100"/>
          </a:p>
        </p:txBody>
      </p:sp>
      <p:sp>
        <p:nvSpPr>
          <p:cNvPr id="101" name="Google Shape;101;p17"/>
          <p:cNvSpPr txBox="1"/>
          <p:nvPr/>
        </p:nvSpPr>
        <p:spPr>
          <a:xfrm>
            <a:off x="330450" y="1063775"/>
            <a:ext cx="7441950" cy="3660625"/>
          </a:xfrm>
          <a:prstGeom prst="rect">
            <a:avLst/>
          </a:prstGeom>
          <a:noFill/>
          <a:ln>
            <a:noFill/>
          </a:ln>
        </p:spPr>
        <p:txBody>
          <a:bodyPr spcFirstLastPara="1" wrap="square" lIns="68575" tIns="68575" rIns="68575" bIns="68575" anchor="b" anchorCtr="0">
            <a:noAutofit/>
          </a:bodyPr>
          <a:lstStyle/>
          <a:p>
            <a:pPr>
              <a:buClr>
                <a:schemeClr val="accent1"/>
              </a:buClr>
              <a:buSzPts val="2600"/>
            </a:pPr>
            <a:r>
              <a:rPr lang="en" sz="3600" b="1" dirty="0">
                <a:solidFill>
                  <a:srgbClr val="00B0F0"/>
                </a:solidFill>
              </a:rPr>
              <a:t>Digital Data Flows Masterclass Series:</a:t>
            </a:r>
            <a:endParaRPr sz="3600" b="1" dirty="0">
              <a:solidFill>
                <a:srgbClr val="00B0F0"/>
              </a:solidFill>
            </a:endParaRPr>
          </a:p>
          <a:p>
            <a:pPr>
              <a:spcBef>
                <a:spcPts val="800"/>
              </a:spcBef>
            </a:pPr>
            <a:endParaRPr dirty="0">
              <a:solidFill>
                <a:schemeClr val="dk1"/>
              </a:solidFill>
            </a:endParaRPr>
          </a:p>
          <a:p>
            <a:pPr marL="457200" indent="-342900">
              <a:lnSpc>
                <a:spcPct val="150000"/>
              </a:lnSpc>
              <a:spcBef>
                <a:spcPts val="800"/>
              </a:spcBef>
              <a:buClr>
                <a:schemeClr val="dk1"/>
              </a:buClr>
              <a:buSzPts val="1800"/>
              <a:buAutoNum type="arabicPeriod"/>
            </a:pPr>
            <a:r>
              <a:rPr lang="en" dirty="0">
                <a:solidFill>
                  <a:schemeClr val="dk1"/>
                </a:solidFill>
              </a:rPr>
              <a:t>Artificial Intelligence &amp; Machine Learning</a:t>
            </a:r>
            <a:endParaRPr dirty="0">
              <a:solidFill>
                <a:schemeClr val="dk1"/>
              </a:solidFill>
            </a:endParaRPr>
          </a:p>
          <a:p>
            <a:pPr marL="457200" indent="-342900">
              <a:lnSpc>
                <a:spcPct val="150000"/>
              </a:lnSpc>
              <a:buClr>
                <a:schemeClr val="dk1"/>
              </a:buClr>
              <a:buSzPts val="1800"/>
              <a:buAutoNum type="arabicPeriod"/>
            </a:pPr>
            <a:r>
              <a:rPr lang="en" sz="1700" dirty="0">
                <a:solidFill>
                  <a:srgbClr val="222222"/>
                </a:solidFill>
                <a:highlight>
                  <a:srgbClr val="FFFFFF"/>
                </a:highlight>
              </a:rPr>
              <a:t>Location Data: GPS, Wi-Fi, Spatial Analytics</a:t>
            </a:r>
            <a:endParaRPr sz="1700" dirty="0">
              <a:solidFill>
                <a:srgbClr val="222222"/>
              </a:solidFill>
              <a:highlight>
                <a:srgbClr val="FFFFFF"/>
              </a:highlight>
            </a:endParaRPr>
          </a:p>
          <a:p>
            <a:pPr marL="457200" indent="-342900">
              <a:lnSpc>
                <a:spcPct val="150000"/>
              </a:lnSpc>
              <a:buClr>
                <a:schemeClr val="dk1"/>
              </a:buClr>
              <a:buSzPts val="1800"/>
              <a:buAutoNum type="arabicPeriod"/>
            </a:pPr>
            <a:r>
              <a:rPr lang="en" sz="1700" dirty="0">
                <a:solidFill>
                  <a:srgbClr val="222222"/>
                </a:solidFill>
                <a:highlight>
                  <a:srgbClr val="FFFFFF"/>
                </a:highlight>
              </a:rPr>
              <a:t>De-Identification, Differential Privacy, and Homomorphic Encryption</a:t>
            </a:r>
            <a:endParaRPr sz="1700" dirty="0">
              <a:solidFill>
                <a:srgbClr val="222222"/>
              </a:solidFill>
              <a:highlight>
                <a:srgbClr val="FFFFFF"/>
              </a:highlight>
            </a:endParaRPr>
          </a:p>
          <a:p>
            <a:pPr marL="457200" indent="-336550">
              <a:lnSpc>
                <a:spcPct val="150000"/>
              </a:lnSpc>
              <a:buClr>
                <a:srgbClr val="222222"/>
              </a:buClr>
              <a:buSzPts val="1700"/>
              <a:buAutoNum type="arabicPeriod"/>
            </a:pPr>
            <a:r>
              <a:rPr lang="en" sz="1700" dirty="0">
                <a:solidFill>
                  <a:srgbClr val="222222"/>
                </a:solidFill>
                <a:highlight>
                  <a:srgbClr val="FFFFFF"/>
                </a:highlight>
              </a:rPr>
              <a:t>Online Advertising Technologies</a:t>
            </a:r>
            <a:endParaRPr sz="1700" dirty="0">
              <a:solidFill>
                <a:srgbClr val="222222"/>
              </a:solidFill>
              <a:highlight>
                <a:srgbClr val="FFFFFF"/>
              </a:highlight>
            </a:endParaRPr>
          </a:p>
          <a:p>
            <a:pPr marL="457200" indent="-336550">
              <a:lnSpc>
                <a:spcPct val="150000"/>
              </a:lnSpc>
              <a:buClr>
                <a:srgbClr val="222222"/>
              </a:buClr>
              <a:buSzPts val="1700"/>
              <a:buAutoNum type="arabicPeriod"/>
            </a:pPr>
            <a:r>
              <a:rPr lang="en" sz="1700" dirty="0">
                <a:solidFill>
                  <a:srgbClr val="222222"/>
                </a:solidFill>
                <a:highlight>
                  <a:srgbClr val="FFFFFF"/>
                </a:highlight>
              </a:rPr>
              <a:t>Mobile Apps</a:t>
            </a:r>
            <a:endParaRPr sz="1700" dirty="0">
              <a:solidFill>
                <a:srgbClr val="222222"/>
              </a:solidFill>
              <a:highlight>
                <a:srgbClr val="FFFFFF"/>
              </a:highlight>
            </a:endParaRPr>
          </a:p>
          <a:p>
            <a:pPr marL="457200" indent="-336550">
              <a:lnSpc>
                <a:spcPct val="150000"/>
              </a:lnSpc>
              <a:buClr>
                <a:srgbClr val="222222"/>
              </a:buClr>
              <a:buSzPts val="1700"/>
              <a:buAutoNum type="arabicPeriod"/>
            </a:pPr>
            <a:r>
              <a:rPr lang="en" sz="1700" dirty="0">
                <a:solidFill>
                  <a:srgbClr val="222222"/>
                </a:solidFill>
                <a:highlight>
                  <a:srgbClr val="FFFFFF"/>
                </a:highlight>
              </a:rPr>
              <a:t>Facial Recognition</a:t>
            </a:r>
            <a:endParaRPr sz="1700" b="1" dirty="0">
              <a:solidFill>
                <a:srgbClr val="222222"/>
              </a:solidFill>
              <a:highlight>
                <a:srgbClr val="FFFFFF"/>
              </a:highlight>
            </a:endParaRPr>
          </a:p>
        </p:txBody>
      </p:sp>
      <p:pic>
        <p:nvPicPr>
          <p:cNvPr id="4" name="Google Shape;71;p15">
            <a:extLst>
              <a:ext uri="{FF2B5EF4-FFF2-40B4-BE49-F238E27FC236}">
                <a16:creationId xmlns:a16="http://schemas.microsoft.com/office/drawing/2014/main" id="{6FAA39DB-FFCE-CB4E-983F-E2564150752F}"/>
              </a:ext>
            </a:extLst>
          </p:cNvPr>
          <p:cNvPicPr preferRelativeResize="0"/>
          <p:nvPr/>
        </p:nvPicPr>
        <p:blipFill rotWithShape="1">
          <a:blip r:embed="rId3">
            <a:alphaModFix/>
          </a:blip>
          <a:srcRect/>
          <a:stretch/>
        </p:blipFill>
        <p:spPr>
          <a:xfrm>
            <a:off x="7234309" y="6019800"/>
            <a:ext cx="1726474" cy="606275"/>
          </a:xfrm>
          <a:prstGeom prst="rect">
            <a:avLst/>
          </a:prstGeom>
          <a:noFill/>
          <a:ln>
            <a:noFill/>
          </a:ln>
        </p:spPr>
      </p:pic>
      <p:pic>
        <p:nvPicPr>
          <p:cNvPr id="5" name="Google Shape;70;p15">
            <a:extLst>
              <a:ext uri="{FF2B5EF4-FFF2-40B4-BE49-F238E27FC236}">
                <a16:creationId xmlns:a16="http://schemas.microsoft.com/office/drawing/2014/main" id="{6C3C83C9-C308-BA49-B2C0-1666DA899AFD}"/>
              </a:ext>
            </a:extLst>
          </p:cNvPr>
          <p:cNvPicPr preferRelativeResize="0"/>
          <p:nvPr/>
        </p:nvPicPr>
        <p:blipFill rotWithShape="1">
          <a:blip r:embed="rId4">
            <a:alphaModFix/>
          </a:blip>
          <a:srcRect/>
          <a:stretch/>
        </p:blipFill>
        <p:spPr>
          <a:xfrm>
            <a:off x="152400" y="6083087"/>
            <a:ext cx="1374612" cy="479700"/>
          </a:xfrm>
          <a:prstGeom prst="rect">
            <a:avLst/>
          </a:prstGeom>
          <a:noFill/>
          <a:ln>
            <a:noFill/>
          </a:ln>
        </p:spPr>
      </p:pic>
    </p:spTree>
    <p:extLst>
      <p:ext uri="{BB962C8B-B14F-4D97-AF65-F5344CB8AC3E}">
        <p14:creationId xmlns:p14="http://schemas.microsoft.com/office/powerpoint/2010/main" val="53545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3016 Levels of Driving Automation">
            <a:extLst>
              <a:ext uri="{FF2B5EF4-FFF2-40B4-BE49-F238E27FC236}">
                <a16:creationId xmlns:a16="http://schemas.microsoft.com/office/drawing/2014/main" id="{CB227289-0F69-44B7-8283-C24069AB3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7849670" cy="58340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869EE5-4D01-4CC5-8369-4CFB746FA516}"/>
              </a:ext>
            </a:extLst>
          </p:cNvPr>
          <p:cNvSpPr txBox="1"/>
          <p:nvPr/>
        </p:nvSpPr>
        <p:spPr>
          <a:xfrm>
            <a:off x="-9797" y="6611779"/>
            <a:ext cx="2433680" cy="246221"/>
          </a:xfrm>
          <a:prstGeom prst="rect">
            <a:avLst/>
          </a:prstGeom>
          <a:solidFill>
            <a:schemeClr val="bg1"/>
          </a:solidFill>
        </p:spPr>
        <p:txBody>
          <a:bodyPr wrap="none" rtlCol="0">
            <a:spAutoFit/>
          </a:bodyPr>
          <a:lstStyle/>
          <a:p>
            <a:r>
              <a:rPr lang="en-US" sz="1000" dirty="0"/>
              <a:t>sae.org/standards/content/j3016_201806/</a:t>
            </a:r>
          </a:p>
        </p:txBody>
      </p:sp>
    </p:spTree>
    <p:extLst>
      <p:ext uri="{BB962C8B-B14F-4D97-AF65-F5344CB8AC3E}">
        <p14:creationId xmlns:p14="http://schemas.microsoft.com/office/powerpoint/2010/main" val="3477279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0825C4-7DDD-4B4F-B87A-F3338E11EBD1}"/>
              </a:ext>
            </a:extLst>
          </p:cNvPr>
          <p:cNvSpPr>
            <a:spLocks noGrp="1"/>
          </p:cNvSpPr>
          <p:nvPr>
            <p:ph idx="1"/>
          </p:nvPr>
        </p:nvSpPr>
        <p:spPr>
          <a:xfrm>
            <a:off x="457200" y="990600"/>
            <a:ext cx="8229600" cy="4525963"/>
          </a:xfrm>
        </p:spPr>
        <p:txBody>
          <a:bodyPr>
            <a:normAutofit/>
          </a:bodyPr>
          <a:lstStyle/>
          <a:p>
            <a:r>
              <a:rPr lang="en-US" dirty="0"/>
              <a:t>“</a:t>
            </a:r>
            <a:r>
              <a:rPr lang="en-US" dirty="0">
                <a:solidFill>
                  <a:srgbClr val="FF0000"/>
                </a:solidFill>
              </a:rPr>
              <a:t>Drive</a:t>
            </a:r>
            <a:r>
              <a:rPr lang="en-US" dirty="0"/>
              <a:t> means to </a:t>
            </a:r>
            <a:r>
              <a:rPr lang="en-US" dirty="0">
                <a:solidFill>
                  <a:srgbClr val="FF0000"/>
                </a:solidFill>
              </a:rPr>
              <a:t>drive</a:t>
            </a:r>
            <a:r>
              <a:rPr lang="en-US" dirty="0"/>
              <a:t>, </a:t>
            </a:r>
            <a:r>
              <a:rPr lang="en-US" dirty="0">
                <a:solidFill>
                  <a:schemeClr val="tx1"/>
                </a:solidFill>
              </a:rPr>
              <a:t>operate</a:t>
            </a:r>
            <a:r>
              <a:rPr lang="en-US" dirty="0"/>
              <a:t>, move, or be in actual physical control of a vehicle…”</a:t>
            </a:r>
          </a:p>
          <a:p>
            <a:endParaRPr lang="en-US" dirty="0"/>
          </a:p>
          <a:p>
            <a:r>
              <a:rPr lang="en-US" dirty="0"/>
              <a:t>“</a:t>
            </a:r>
            <a:r>
              <a:rPr lang="en-US" dirty="0">
                <a:solidFill>
                  <a:schemeClr val="tx1"/>
                </a:solidFill>
              </a:rPr>
              <a:t>Operate</a:t>
            </a:r>
            <a:r>
              <a:rPr lang="en-US" dirty="0"/>
              <a:t> … means to </a:t>
            </a:r>
            <a:r>
              <a:rPr lang="en-US" dirty="0">
                <a:solidFill>
                  <a:srgbClr val="FF0000"/>
                </a:solidFill>
              </a:rPr>
              <a:t>drive</a:t>
            </a:r>
            <a:r>
              <a:rPr lang="en-US" dirty="0"/>
              <a:t>…”</a:t>
            </a:r>
          </a:p>
          <a:p>
            <a:endParaRPr lang="en-US" dirty="0"/>
          </a:p>
          <a:p>
            <a:r>
              <a:rPr lang="en-US" dirty="0"/>
              <a:t>“</a:t>
            </a:r>
            <a:r>
              <a:rPr lang="en-US" dirty="0">
                <a:solidFill>
                  <a:schemeClr val="tx1"/>
                </a:solidFill>
              </a:rPr>
              <a:t>Operating</a:t>
            </a:r>
            <a:r>
              <a:rPr lang="en-US" dirty="0"/>
              <a:t> … is generally given a broader meaning [than </a:t>
            </a:r>
            <a:r>
              <a:rPr lang="en-US" dirty="0">
                <a:solidFill>
                  <a:srgbClr val="FF0000"/>
                </a:solidFill>
              </a:rPr>
              <a:t>driving</a:t>
            </a:r>
            <a:r>
              <a:rPr lang="en-US" dirty="0"/>
              <a:t>]”</a:t>
            </a:r>
          </a:p>
        </p:txBody>
      </p:sp>
      <p:sp>
        <p:nvSpPr>
          <p:cNvPr id="4" name="TextBox 3">
            <a:extLst>
              <a:ext uri="{FF2B5EF4-FFF2-40B4-BE49-F238E27FC236}">
                <a16:creationId xmlns:a16="http://schemas.microsoft.com/office/drawing/2014/main" id="{FAC67784-B1A2-4D87-9B84-226A410D1C7B}"/>
              </a:ext>
            </a:extLst>
          </p:cNvPr>
          <p:cNvSpPr txBox="1"/>
          <p:nvPr/>
        </p:nvSpPr>
        <p:spPr>
          <a:xfrm>
            <a:off x="0" y="6211669"/>
            <a:ext cx="6305957" cy="646331"/>
          </a:xfrm>
          <a:prstGeom prst="rect">
            <a:avLst/>
          </a:prstGeom>
          <a:noFill/>
        </p:spPr>
        <p:txBody>
          <a:bodyPr wrap="none" rtlCol="0">
            <a:spAutoFit/>
          </a:bodyPr>
          <a:lstStyle/>
          <a:p>
            <a:r>
              <a:rPr lang="fr-FR" sz="1200" dirty="0"/>
              <a:t>Maryland </a:t>
            </a:r>
            <a:r>
              <a:rPr lang="fr-FR" sz="1200" dirty="0" err="1"/>
              <a:t>Transp</a:t>
            </a:r>
            <a:r>
              <a:rPr lang="fr-FR" sz="1200" dirty="0"/>
              <a:t> Code § 11-114, 141 (2016)</a:t>
            </a:r>
            <a:endParaRPr lang="en-US" sz="1200" dirty="0"/>
          </a:p>
          <a:p>
            <a:r>
              <a:rPr lang="it-IT" sz="1200" dirty="0"/>
              <a:t>McDuell v. State, 231 A.2d 265, 267 (Del. 1967)</a:t>
            </a:r>
            <a:endParaRPr lang="en-US" sz="1200" dirty="0"/>
          </a:p>
          <a:p>
            <a:r>
              <a:rPr lang="en-US" sz="1200" dirty="0"/>
              <a:t>Bryant Walker Smith, Automated Driving Is Probably Legal in the United States (newlypossible.org)</a:t>
            </a:r>
          </a:p>
        </p:txBody>
      </p:sp>
    </p:spTree>
    <p:extLst>
      <p:ext uri="{BB962C8B-B14F-4D97-AF65-F5344CB8AC3E}">
        <p14:creationId xmlns:p14="http://schemas.microsoft.com/office/powerpoint/2010/main" val="3486832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28756-3A2F-4694-A02B-7D6C06CFA081}"/>
              </a:ext>
            </a:extLst>
          </p:cNvPr>
          <p:cNvSpPr>
            <a:spLocks noGrp="1"/>
          </p:cNvSpPr>
          <p:nvPr>
            <p:ph type="title"/>
          </p:nvPr>
        </p:nvSpPr>
        <p:spPr/>
        <p:txBody>
          <a:bodyPr/>
          <a:lstStyle/>
          <a:p>
            <a:r>
              <a:rPr lang="en-US" i="1" dirty="0"/>
              <a:t>Assisted</a:t>
            </a:r>
            <a:r>
              <a:rPr lang="en-US" dirty="0"/>
              <a:t> driving features</a:t>
            </a:r>
          </a:p>
        </p:txBody>
      </p:sp>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457200" y="1600201"/>
            <a:ext cx="8229600" cy="5029199"/>
          </a:xfrm>
        </p:spPr>
        <p:txBody>
          <a:bodyPr>
            <a:normAutofit lnSpcReduction="10000"/>
          </a:bodyPr>
          <a:lstStyle/>
          <a:p>
            <a:pPr marL="0" indent="0">
              <a:buNone/>
            </a:pPr>
            <a:r>
              <a:rPr lang="en-US" b="1" dirty="0"/>
              <a:t>L0</a:t>
            </a:r>
            <a:r>
              <a:rPr lang="en-US" dirty="0"/>
              <a:t>: You’re driving</a:t>
            </a:r>
          </a:p>
          <a:p>
            <a:pPr marL="0" indent="0">
              <a:buNone/>
            </a:pPr>
            <a:endParaRPr lang="en-US" dirty="0"/>
          </a:p>
          <a:p>
            <a:pPr marL="0" indent="0">
              <a:buNone/>
            </a:pPr>
            <a:endParaRPr lang="en-US" dirty="0"/>
          </a:p>
          <a:p>
            <a:pPr marL="0" indent="0">
              <a:buNone/>
            </a:pPr>
            <a:r>
              <a:rPr lang="en-US" b="1" dirty="0"/>
              <a:t>L1</a:t>
            </a:r>
            <a:r>
              <a:rPr lang="en-US" dirty="0"/>
              <a:t>: You’re driving, but you’re assisted with </a:t>
            </a:r>
            <a:r>
              <a:rPr lang="en-US" b="1" dirty="0"/>
              <a:t>either</a:t>
            </a:r>
            <a:r>
              <a:rPr lang="en-US" dirty="0"/>
              <a:t> steering or speed</a:t>
            </a:r>
          </a:p>
          <a:p>
            <a:pPr marL="0" indent="0">
              <a:buNone/>
            </a:pPr>
            <a:endParaRPr lang="en-US" dirty="0"/>
          </a:p>
          <a:p>
            <a:pPr marL="0" indent="0">
              <a:buNone/>
            </a:pPr>
            <a:endParaRPr lang="en-US" dirty="0"/>
          </a:p>
          <a:p>
            <a:pPr marL="0" indent="0">
              <a:buNone/>
            </a:pPr>
            <a:r>
              <a:rPr lang="en-US" b="1" dirty="0"/>
              <a:t>L2</a:t>
            </a:r>
            <a:r>
              <a:rPr lang="en-US" dirty="0"/>
              <a:t>: You’re driving, but you’re assisted with </a:t>
            </a:r>
            <a:r>
              <a:rPr lang="en-US" b="1" dirty="0"/>
              <a:t>both</a:t>
            </a:r>
            <a:r>
              <a:rPr lang="en-US" dirty="0"/>
              <a:t> steering and speed</a:t>
            </a:r>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400800"/>
            <a:ext cx="7543800" cy="457200"/>
          </a:xfrm>
        </p:spPr>
        <p:txBody>
          <a:bodyPr>
            <a:noAutofit/>
          </a:bodyPr>
          <a:lstStyle/>
          <a:p>
            <a:r>
              <a:rPr lang="en-US" sz="1000" dirty="0"/>
              <a:t>newlypossible.org/wiki/</a:t>
            </a:r>
            <a:r>
              <a:rPr lang="en-US" sz="1000" dirty="0" err="1"/>
              <a:t>index.php?title</a:t>
            </a:r>
            <a:r>
              <a:rPr lang="en-US" sz="1000" dirty="0"/>
              <a:t>=</a:t>
            </a:r>
            <a:r>
              <a:rPr lang="en-US" sz="1000" dirty="0" err="1"/>
              <a:t>Automated_Driving_Definitions</a:t>
            </a:r>
            <a:endParaRPr lang="en-US" sz="1000" dirty="0"/>
          </a:p>
          <a:p>
            <a:r>
              <a:rPr lang="en-US" sz="1000" dirty="0"/>
              <a:t>futurist.law.umich.edu/how-reporters-can-evaluate-automated-driving-announcements</a:t>
            </a:r>
          </a:p>
        </p:txBody>
      </p:sp>
    </p:spTree>
    <p:extLst>
      <p:ext uri="{BB962C8B-B14F-4D97-AF65-F5344CB8AC3E}">
        <p14:creationId xmlns:p14="http://schemas.microsoft.com/office/powerpoint/2010/main" val="1088705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28756-3A2F-4694-A02B-7D6C06CFA081}"/>
              </a:ext>
            </a:extLst>
          </p:cNvPr>
          <p:cNvSpPr>
            <a:spLocks noGrp="1"/>
          </p:cNvSpPr>
          <p:nvPr>
            <p:ph type="title"/>
          </p:nvPr>
        </p:nvSpPr>
        <p:spPr>
          <a:xfrm>
            <a:off x="0" y="274639"/>
            <a:ext cx="9144000" cy="1143000"/>
          </a:xfrm>
        </p:spPr>
        <p:txBody>
          <a:bodyPr>
            <a:normAutofit/>
          </a:bodyPr>
          <a:lstStyle/>
          <a:p>
            <a:r>
              <a:rPr lang="en-US" b="1" dirty="0"/>
              <a:t>Automated</a:t>
            </a:r>
            <a:r>
              <a:rPr lang="en-US" dirty="0"/>
              <a:t> driving features</a:t>
            </a:r>
          </a:p>
        </p:txBody>
      </p:sp>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457200" y="1295401"/>
            <a:ext cx="8534400" cy="5029199"/>
          </a:xfrm>
        </p:spPr>
        <p:txBody>
          <a:bodyPr>
            <a:normAutofit fontScale="85000" lnSpcReduction="10000"/>
          </a:bodyPr>
          <a:lstStyle/>
          <a:p>
            <a:pPr marL="0" indent="0">
              <a:buNone/>
            </a:pPr>
            <a:r>
              <a:rPr lang="en-US" b="1" dirty="0"/>
              <a:t>L3</a:t>
            </a:r>
            <a:r>
              <a:rPr lang="en-US" dirty="0"/>
              <a:t>: You’re not driving, but you will need to drive if prompted in order to maintain safety</a:t>
            </a:r>
          </a:p>
          <a:p>
            <a:pPr marL="0" indent="0">
              <a:buNone/>
            </a:pPr>
            <a:endParaRPr lang="en-US" dirty="0"/>
          </a:p>
          <a:p>
            <a:pPr marL="0" indent="0">
              <a:buNone/>
            </a:pPr>
            <a:r>
              <a:rPr lang="en-US" b="1" dirty="0"/>
              <a:t>L4</a:t>
            </a:r>
            <a:r>
              <a:rPr lang="en-US" dirty="0"/>
              <a:t>: You’re not driving, but </a:t>
            </a:r>
            <a:r>
              <a:rPr lang="en-US" i="1" dirty="0"/>
              <a:t>either</a:t>
            </a:r>
          </a:p>
          <a:p>
            <a:pPr marL="514350" indent="-514350">
              <a:buAutoNum type="alphaLcParenR"/>
            </a:pPr>
            <a:r>
              <a:rPr lang="en-US" dirty="0"/>
              <a:t>you will need to drive if prompted in </a:t>
            </a:r>
            <a:br>
              <a:rPr lang="en-US" dirty="0"/>
            </a:br>
            <a:r>
              <a:rPr lang="en-US" dirty="0"/>
              <a:t>order to reach your destination</a:t>
            </a:r>
            <a:br>
              <a:rPr lang="en-US" dirty="0"/>
            </a:br>
            <a:r>
              <a:rPr lang="en-US" dirty="0"/>
              <a:t>(in a vehicle you can drive) </a:t>
            </a:r>
            <a:r>
              <a:rPr lang="en-US" i="1" dirty="0"/>
              <a:t>or</a:t>
            </a:r>
            <a:r>
              <a:rPr lang="en-US" dirty="0"/>
              <a:t> </a:t>
            </a:r>
          </a:p>
          <a:p>
            <a:pPr marL="514350" indent="-514350">
              <a:buAutoNum type="alphaLcParenR"/>
            </a:pPr>
            <a:r>
              <a:rPr lang="en-US" dirty="0"/>
              <a:t>you will not be able to reach every destination</a:t>
            </a:r>
            <a:br>
              <a:rPr lang="en-US" dirty="0"/>
            </a:br>
            <a:r>
              <a:rPr lang="en-US" dirty="0"/>
              <a:t>(in a vehicle you can’t drive)</a:t>
            </a:r>
          </a:p>
          <a:p>
            <a:pPr marL="0" indent="0">
              <a:buNone/>
            </a:pPr>
            <a:endParaRPr lang="en-US" dirty="0"/>
          </a:p>
          <a:p>
            <a:pPr marL="0" indent="0">
              <a:buNone/>
            </a:pPr>
            <a:r>
              <a:rPr lang="en-US" b="1" dirty="0"/>
              <a:t>L5</a:t>
            </a:r>
            <a:r>
              <a:rPr lang="en-US" dirty="0"/>
              <a:t>: You’re not driving, and you can reach any destination</a:t>
            </a:r>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400800"/>
            <a:ext cx="7543800" cy="457200"/>
          </a:xfrm>
        </p:spPr>
        <p:txBody>
          <a:bodyPr>
            <a:noAutofit/>
          </a:bodyPr>
          <a:lstStyle/>
          <a:p>
            <a:r>
              <a:rPr lang="en-US" sz="1000" dirty="0"/>
              <a:t>newlypossible.org/wiki/</a:t>
            </a:r>
            <a:r>
              <a:rPr lang="en-US" sz="1000" dirty="0" err="1"/>
              <a:t>index.php?title</a:t>
            </a:r>
            <a:r>
              <a:rPr lang="en-US" sz="1000" dirty="0"/>
              <a:t>=</a:t>
            </a:r>
            <a:r>
              <a:rPr lang="en-US" sz="1000" dirty="0" err="1"/>
              <a:t>Automated_Driving_Definitions</a:t>
            </a:r>
            <a:endParaRPr lang="en-US" sz="1000" dirty="0"/>
          </a:p>
          <a:p>
            <a:r>
              <a:rPr lang="en-US" sz="1000" dirty="0"/>
              <a:t>futurist.law.umich.edu/how-reporters-can-evaluate-automated-driving-announcements</a:t>
            </a:r>
          </a:p>
        </p:txBody>
      </p:sp>
    </p:spTree>
    <p:extLst>
      <p:ext uri="{BB962C8B-B14F-4D97-AF65-F5344CB8AC3E}">
        <p14:creationId xmlns:p14="http://schemas.microsoft.com/office/powerpoint/2010/main" val="2424154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28756-3A2F-4694-A02B-7D6C06CFA081}"/>
              </a:ext>
            </a:extLst>
          </p:cNvPr>
          <p:cNvSpPr>
            <a:spLocks noGrp="1"/>
          </p:cNvSpPr>
          <p:nvPr>
            <p:ph type="title"/>
          </p:nvPr>
        </p:nvSpPr>
        <p:spPr>
          <a:xfrm>
            <a:off x="0" y="274639"/>
            <a:ext cx="9144000" cy="1143000"/>
          </a:xfrm>
        </p:spPr>
        <p:txBody>
          <a:bodyPr>
            <a:normAutofit/>
          </a:bodyPr>
          <a:lstStyle/>
          <a:p>
            <a:r>
              <a:rPr lang="en-US" dirty="0"/>
              <a:t>ADS</a:t>
            </a:r>
          </a:p>
        </p:txBody>
      </p:sp>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457200" y="1560693"/>
            <a:ext cx="8534400" cy="5029199"/>
          </a:xfrm>
        </p:spPr>
        <p:txBody>
          <a:bodyPr>
            <a:normAutofit/>
          </a:bodyPr>
          <a:lstStyle/>
          <a:p>
            <a:r>
              <a:rPr lang="en-US" u="sng" dirty="0"/>
              <a:t>A</a:t>
            </a:r>
            <a:r>
              <a:rPr lang="en-US" dirty="0"/>
              <a:t>utomated </a:t>
            </a:r>
            <a:r>
              <a:rPr lang="en-US" u="sng" dirty="0"/>
              <a:t>D</a:t>
            </a:r>
            <a:r>
              <a:rPr lang="en-US" dirty="0"/>
              <a:t>riving </a:t>
            </a:r>
            <a:r>
              <a:rPr lang="en-US" u="sng" dirty="0"/>
              <a:t>S</a:t>
            </a:r>
            <a:r>
              <a:rPr lang="en-US" dirty="0"/>
              <a:t>ystem</a:t>
            </a:r>
          </a:p>
          <a:p>
            <a:endParaRPr lang="en-US" dirty="0"/>
          </a:p>
          <a:p>
            <a:r>
              <a:rPr lang="en-US" dirty="0"/>
              <a:t>“vehicle equipped with an (</a:t>
            </a:r>
            <a:r>
              <a:rPr lang="en-US" i="1" dirty="0"/>
              <a:t>engaged</a:t>
            </a:r>
            <a:r>
              <a:rPr lang="en-US" dirty="0"/>
              <a:t>) automated driving system”</a:t>
            </a:r>
          </a:p>
          <a:p>
            <a:endParaRPr lang="en-US" dirty="0"/>
          </a:p>
          <a:p>
            <a:r>
              <a:rPr lang="en-US" u="sng" dirty="0"/>
              <a:t>A</a:t>
            </a:r>
            <a:r>
              <a:rPr lang="en-US" dirty="0"/>
              <a:t>utomated </a:t>
            </a:r>
            <a:r>
              <a:rPr lang="en-US" u="sng" dirty="0"/>
              <a:t>V</a:t>
            </a:r>
            <a:r>
              <a:rPr lang="en-US" dirty="0"/>
              <a:t>ehicle (AV)</a:t>
            </a:r>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400800"/>
            <a:ext cx="7543800" cy="457200"/>
          </a:xfrm>
        </p:spPr>
        <p:txBody>
          <a:bodyPr>
            <a:noAutofit/>
          </a:bodyPr>
          <a:lstStyle/>
          <a:p>
            <a:endParaRPr lang="en-US" sz="1000" dirty="0"/>
          </a:p>
        </p:txBody>
      </p:sp>
    </p:spTree>
    <p:extLst>
      <p:ext uri="{BB962C8B-B14F-4D97-AF65-F5344CB8AC3E}">
        <p14:creationId xmlns:p14="http://schemas.microsoft.com/office/powerpoint/2010/main" val="1080811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381000" y="381000"/>
            <a:ext cx="8534400" cy="5029199"/>
          </a:xfrm>
        </p:spPr>
        <p:txBody>
          <a:bodyPr>
            <a:normAutofit/>
          </a:bodyPr>
          <a:lstStyle/>
          <a:p>
            <a:pPr marL="0" indent="0">
              <a:buNone/>
            </a:pPr>
            <a:r>
              <a:rPr lang="en-US" b="1" dirty="0"/>
              <a:t>L3</a:t>
            </a:r>
            <a:r>
              <a:rPr lang="en-US" dirty="0"/>
              <a:t>: You’re not driving, but you will need to drive if prompted in order to maintain safety</a:t>
            </a:r>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400800"/>
            <a:ext cx="7543800" cy="457200"/>
          </a:xfrm>
        </p:spPr>
        <p:txBody>
          <a:bodyPr>
            <a:noAutofit/>
          </a:bodyPr>
          <a:lstStyle/>
          <a:p>
            <a:r>
              <a:rPr lang="en-US" sz="1000" dirty="0"/>
              <a:t>By B137, CC BY-SA 4.0, https://commons.wikimedia.org/w/index.php?curid=48998674</a:t>
            </a:r>
          </a:p>
          <a:p>
            <a:r>
              <a:rPr lang="en-US" sz="1000" dirty="0"/>
              <a:t>Audi press release (August 2017); europe.autonews.com/automakers/audi-quits-bid-give-a8-level-3-autonomy</a:t>
            </a:r>
          </a:p>
          <a:p>
            <a:endParaRPr lang="en-US" sz="1000" dirty="0"/>
          </a:p>
        </p:txBody>
      </p:sp>
      <p:pic>
        <p:nvPicPr>
          <p:cNvPr id="2" name="Picture 1">
            <a:extLst>
              <a:ext uri="{FF2B5EF4-FFF2-40B4-BE49-F238E27FC236}">
                <a16:creationId xmlns:a16="http://schemas.microsoft.com/office/drawing/2014/main" id="{ED260191-66A5-4EA1-85D3-5A70E0340D1B}"/>
              </a:ext>
            </a:extLst>
          </p:cNvPr>
          <p:cNvPicPr>
            <a:picLocks noChangeAspect="1"/>
          </p:cNvPicPr>
          <p:nvPr/>
        </p:nvPicPr>
        <p:blipFill rotWithShape="1">
          <a:blip r:embed="rId2"/>
          <a:srcRect t="22443"/>
          <a:stretch/>
        </p:blipFill>
        <p:spPr>
          <a:xfrm>
            <a:off x="781130" y="3675162"/>
            <a:ext cx="3173347" cy="1709641"/>
          </a:xfrm>
          <a:prstGeom prst="rect">
            <a:avLst/>
          </a:prstGeom>
        </p:spPr>
      </p:pic>
      <p:pic>
        <p:nvPicPr>
          <p:cNvPr id="92" name="Picture 91">
            <a:extLst>
              <a:ext uri="{FF2B5EF4-FFF2-40B4-BE49-F238E27FC236}">
                <a16:creationId xmlns:a16="http://schemas.microsoft.com/office/drawing/2014/main" id="{69E30111-9875-4805-A2D1-8636A88EFAFB}"/>
              </a:ext>
            </a:extLst>
          </p:cNvPr>
          <p:cNvPicPr>
            <a:picLocks noChangeAspect="1"/>
          </p:cNvPicPr>
          <p:nvPr/>
        </p:nvPicPr>
        <p:blipFill rotWithShape="1">
          <a:blip r:embed="rId3"/>
          <a:srcRect b="27854"/>
          <a:stretch/>
        </p:blipFill>
        <p:spPr>
          <a:xfrm>
            <a:off x="761536" y="5410200"/>
            <a:ext cx="3208182" cy="506407"/>
          </a:xfrm>
          <a:prstGeom prst="rect">
            <a:avLst/>
          </a:prstGeom>
        </p:spPr>
      </p:pic>
      <p:grpSp>
        <p:nvGrpSpPr>
          <p:cNvPr id="15" name="Group 14">
            <a:extLst>
              <a:ext uri="{FF2B5EF4-FFF2-40B4-BE49-F238E27FC236}">
                <a16:creationId xmlns:a16="http://schemas.microsoft.com/office/drawing/2014/main" id="{224DB9AF-0C06-4F6B-9B80-6F6C324E7A7F}"/>
              </a:ext>
            </a:extLst>
          </p:cNvPr>
          <p:cNvGrpSpPr/>
          <p:nvPr/>
        </p:nvGrpSpPr>
        <p:grpSpPr>
          <a:xfrm>
            <a:off x="766354" y="1441856"/>
            <a:ext cx="3203827" cy="547148"/>
            <a:chOff x="3417843" y="1916087"/>
            <a:chExt cx="5314950" cy="514350"/>
          </a:xfrm>
        </p:grpSpPr>
        <p:pic>
          <p:nvPicPr>
            <p:cNvPr id="7" name="Picture 6">
              <a:extLst>
                <a:ext uri="{FF2B5EF4-FFF2-40B4-BE49-F238E27FC236}">
                  <a16:creationId xmlns:a16="http://schemas.microsoft.com/office/drawing/2014/main" id="{61CACBDB-8C30-4545-B51D-F5F7C9AE0BE2}"/>
                </a:ext>
              </a:extLst>
            </p:cNvPr>
            <p:cNvPicPr>
              <a:picLocks noChangeAspect="1"/>
            </p:cNvPicPr>
            <p:nvPr/>
          </p:nvPicPr>
          <p:blipFill>
            <a:blip r:embed="rId4"/>
            <a:stretch>
              <a:fillRect/>
            </a:stretch>
          </p:blipFill>
          <p:spPr>
            <a:xfrm>
              <a:off x="4856118" y="1916087"/>
              <a:ext cx="3876675" cy="514350"/>
            </a:xfrm>
            <a:prstGeom prst="rect">
              <a:avLst/>
            </a:prstGeom>
          </p:spPr>
        </p:pic>
        <p:pic>
          <p:nvPicPr>
            <p:cNvPr id="9" name="Picture 8">
              <a:extLst>
                <a:ext uri="{FF2B5EF4-FFF2-40B4-BE49-F238E27FC236}">
                  <a16:creationId xmlns:a16="http://schemas.microsoft.com/office/drawing/2014/main" id="{C6919BE7-0170-42AF-9EB5-8066A406DD0A}"/>
                </a:ext>
              </a:extLst>
            </p:cNvPr>
            <p:cNvPicPr>
              <a:picLocks noChangeAspect="1"/>
            </p:cNvPicPr>
            <p:nvPr/>
          </p:nvPicPr>
          <p:blipFill>
            <a:blip r:embed="rId5"/>
            <a:stretch>
              <a:fillRect/>
            </a:stretch>
          </p:blipFill>
          <p:spPr>
            <a:xfrm>
              <a:off x="3417843" y="1945548"/>
              <a:ext cx="1438275" cy="466725"/>
            </a:xfrm>
            <a:prstGeom prst="rect">
              <a:avLst/>
            </a:prstGeom>
          </p:spPr>
        </p:pic>
      </p:grpSp>
      <p:pic>
        <p:nvPicPr>
          <p:cNvPr id="16" name="Picture 15">
            <a:extLst>
              <a:ext uri="{FF2B5EF4-FFF2-40B4-BE49-F238E27FC236}">
                <a16:creationId xmlns:a16="http://schemas.microsoft.com/office/drawing/2014/main" id="{ED295CB4-306B-4212-8D17-3A9FFF942C7E}"/>
              </a:ext>
            </a:extLst>
          </p:cNvPr>
          <p:cNvPicPr>
            <a:picLocks noChangeAspect="1"/>
          </p:cNvPicPr>
          <p:nvPr/>
        </p:nvPicPr>
        <p:blipFill>
          <a:blip r:embed="rId6"/>
          <a:stretch>
            <a:fillRect/>
          </a:stretch>
        </p:blipFill>
        <p:spPr>
          <a:xfrm>
            <a:off x="4495800" y="1548078"/>
            <a:ext cx="3883640" cy="1392946"/>
          </a:xfrm>
          <a:prstGeom prst="rect">
            <a:avLst/>
          </a:prstGeom>
        </p:spPr>
      </p:pic>
      <p:pic>
        <p:nvPicPr>
          <p:cNvPr id="17" name="Picture 16">
            <a:extLst>
              <a:ext uri="{FF2B5EF4-FFF2-40B4-BE49-F238E27FC236}">
                <a16:creationId xmlns:a16="http://schemas.microsoft.com/office/drawing/2014/main" id="{EE417A63-FBF2-402F-B33A-1DC6CEC3B5C0}"/>
              </a:ext>
            </a:extLst>
          </p:cNvPr>
          <p:cNvPicPr>
            <a:picLocks noChangeAspect="1"/>
          </p:cNvPicPr>
          <p:nvPr/>
        </p:nvPicPr>
        <p:blipFill>
          <a:blip r:embed="rId7"/>
          <a:stretch>
            <a:fillRect/>
          </a:stretch>
        </p:blipFill>
        <p:spPr>
          <a:xfrm>
            <a:off x="4495800" y="3027994"/>
            <a:ext cx="3883640" cy="1408697"/>
          </a:xfrm>
          <a:prstGeom prst="rect">
            <a:avLst/>
          </a:prstGeom>
        </p:spPr>
      </p:pic>
      <p:pic>
        <p:nvPicPr>
          <p:cNvPr id="18" name="Picture 17">
            <a:extLst>
              <a:ext uri="{FF2B5EF4-FFF2-40B4-BE49-F238E27FC236}">
                <a16:creationId xmlns:a16="http://schemas.microsoft.com/office/drawing/2014/main" id="{0BC46D8D-A2F3-406A-94BC-3BA4FC5846DD}"/>
              </a:ext>
            </a:extLst>
          </p:cNvPr>
          <p:cNvPicPr>
            <a:picLocks noChangeAspect="1"/>
          </p:cNvPicPr>
          <p:nvPr/>
        </p:nvPicPr>
        <p:blipFill>
          <a:blip r:embed="rId8"/>
          <a:stretch>
            <a:fillRect/>
          </a:stretch>
        </p:blipFill>
        <p:spPr>
          <a:xfrm>
            <a:off x="4495802" y="4523661"/>
            <a:ext cx="3883638" cy="1392946"/>
          </a:xfrm>
          <a:prstGeom prst="rect">
            <a:avLst/>
          </a:prstGeom>
        </p:spPr>
      </p:pic>
      <p:grpSp>
        <p:nvGrpSpPr>
          <p:cNvPr id="21" name="Group 20">
            <a:extLst>
              <a:ext uri="{FF2B5EF4-FFF2-40B4-BE49-F238E27FC236}">
                <a16:creationId xmlns:a16="http://schemas.microsoft.com/office/drawing/2014/main" id="{49834D75-8CAA-4C02-A4DF-331530AD6A88}"/>
              </a:ext>
            </a:extLst>
          </p:cNvPr>
          <p:cNvGrpSpPr/>
          <p:nvPr/>
        </p:nvGrpSpPr>
        <p:grpSpPr>
          <a:xfrm>
            <a:off x="781130" y="2033499"/>
            <a:ext cx="3180342" cy="1589507"/>
            <a:chOff x="455406" y="1989004"/>
            <a:chExt cx="3180342" cy="1589507"/>
          </a:xfrm>
        </p:grpSpPr>
        <p:pic>
          <p:nvPicPr>
            <p:cNvPr id="3" name="Picture 2">
              <a:extLst>
                <a:ext uri="{FF2B5EF4-FFF2-40B4-BE49-F238E27FC236}">
                  <a16:creationId xmlns:a16="http://schemas.microsoft.com/office/drawing/2014/main" id="{6E85FC37-6F2B-4D0B-9E9A-CDF1D628E105}"/>
                </a:ext>
              </a:extLst>
            </p:cNvPr>
            <p:cNvPicPr>
              <a:picLocks noChangeAspect="1"/>
            </p:cNvPicPr>
            <p:nvPr/>
          </p:nvPicPr>
          <p:blipFill rotWithShape="1">
            <a:blip r:embed="rId9"/>
            <a:srcRect b="16809"/>
            <a:stretch/>
          </p:blipFill>
          <p:spPr>
            <a:xfrm>
              <a:off x="455406" y="1989004"/>
              <a:ext cx="3177701" cy="1581587"/>
            </a:xfrm>
            <a:prstGeom prst="rect">
              <a:avLst/>
            </a:prstGeom>
          </p:spPr>
        </p:pic>
        <p:pic>
          <p:nvPicPr>
            <p:cNvPr id="20" name="Picture 19">
              <a:extLst>
                <a:ext uri="{FF2B5EF4-FFF2-40B4-BE49-F238E27FC236}">
                  <a16:creationId xmlns:a16="http://schemas.microsoft.com/office/drawing/2014/main" id="{16091461-EF26-4148-811D-9D68D7B8E0BD}"/>
                </a:ext>
              </a:extLst>
            </p:cNvPr>
            <p:cNvPicPr>
              <a:picLocks noChangeAspect="1"/>
            </p:cNvPicPr>
            <p:nvPr/>
          </p:nvPicPr>
          <p:blipFill>
            <a:blip r:embed="rId10"/>
            <a:stretch>
              <a:fillRect/>
            </a:stretch>
          </p:blipFill>
          <p:spPr>
            <a:xfrm>
              <a:off x="2438400" y="2849217"/>
              <a:ext cx="1197348" cy="729294"/>
            </a:xfrm>
            <a:prstGeom prst="rect">
              <a:avLst/>
            </a:prstGeom>
          </p:spPr>
        </p:pic>
      </p:grpSp>
    </p:spTree>
    <p:extLst>
      <p:ext uri="{BB962C8B-B14F-4D97-AF65-F5344CB8AC3E}">
        <p14:creationId xmlns:p14="http://schemas.microsoft.com/office/powerpoint/2010/main" val="2435212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381000" y="381000"/>
            <a:ext cx="8534400" cy="5029199"/>
          </a:xfrm>
        </p:spPr>
        <p:txBody>
          <a:bodyPr>
            <a:normAutofit/>
          </a:bodyPr>
          <a:lstStyle/>
          <a:p>
            <a:pPr marL="0" indent="0">
              <a:buNone/>
            </a:pPr>
            <a:r>
              <a:rPr lang="en-US" b="1" dirty="0"/>
              <a:t>L3</a:t>
            </a:r>
            <a:r>
              <a:rPr lang="en-US" dirty="0"/>
              <a:t>: You’re not driving, but you will need to drive if prompted in order to maintain safety</a:t>
            </a:r>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400800"/>
            <a:ext cx="7543800" cy="457200"/>
          </a:xfrm>
        </p:spPr>
        <p:txBody>
          <a:bodyPr>
            <a:noAutofit/>
          </a:bodyPr>
          <a:lstStyle/>
          <a:p>
            <a:endParaRPr lang="en-US" sz="1000" dirty="0"/>
          </a:p>
        </p:txBody>
      </p:sp>
      <p:sp>
        <p:nvSpPr>
          <p:cNvPr id="8" name="Rectangle 7">
            <a:extLst>
              <a:ext uri="{FF2B5EF4-FFF2-40B4-BE49-F238E27FC236}">
                <a16:creationId xmlns:a16="http://schemas.microsoft.com/office/drawing/2014/main" id="{ADEC57CE-5619-4A44-8E91-4296E99E6DF7}"/>
              </a:ext>
            </a:extLst>
          </p:cNvPr>
          <p:cNvSpPr/>
          <p:nvPr/>
        </p:nvSpPr>
        <p:spPr>
          <a:xfrm rot="5400000">
            <a:off x="3649067" y="-13254"/>
            <a:ext cx="1828800" cy="916176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4E76F80-00BC-4339-941A-AA68E20F8BA3}"/>
              </a:ext>
            </a:extLst>
          </p:cNvPr>
          <p:cNvCxnSpPr>
            <a:cxnSpLocks/>
          </p:cNvCxnSpPr>
          <p:nvPr/>
        </p:nvCxnSpPr>
        <p:spPr>
          <a:xfrm flipH="1">
            <a:off x="1" y="4262823"/>
            <a:ext cx="9144001"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D9A27-B1BE-4E49-A49A-5B48AD12761B}"/>
              </a:ext>
            </a:extLst>
          </p:cNvPr>
          <p:cNvCxnSpPr>
            <a:cxnSpLocks/>
          </p:cNvCxnSpPr>
          <p:nvPr/>
        </p:nvCxnSpPr>
        <p:spPr>
          <a:xfrm flipH="1">
            <a:off x="0" y="4693901"/>
            <a:ext cx="91440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1D0A0C-F152-44A0-A833-C6D7EAAA81B4}"/>
              </a:ext>
            </a:extLst>
          </p:cNvPr>
          <p:cNvCxnSpPr>
            <a:cxnSpLocks/>
          </p:cNvCxnSpPr>
          <p:nvPr/>
        </p:nvCxnSpPr>
        <p:spPr>
          <a:xfrm flipH="1" flipV="1">
            <a:off x="0" y="5066204"/>
            <a:ext cx="9144352" cy="28298"/>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F591AE-7416-4FA6-AED9-B11C9480F8D4}"/>
              </a:ext>
            </a:extLst>
          </p:cNvPr>
          <p:cNvCxnSpPr>
            <a:cxnSpLocks/>
          </p:cNvCxnSpPr>
          <p:nvPr/>
        </p:nvCxnSpPr>
        <p:spPr>
          <a:xfrm flipH="1">
            <a:off x="-350" y="3892710"/>
            <a:ext cx="914435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1D83CA-A750-44A4-A665-24D966B63604}"/>
              </a:ext>
            </a:extLst>
          </p:cNvPr>
          <p:cNvCxnSpPr>
            <a:cxnSpLocks/>
          </p:cNvCxnSpPr>
          <p:nvPr/>
        </p:nvCxnSpPr>
        <p:spPr>
          <a:xfrm flipH="1">
            <a:off x="-352" y="3653230"/>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203EB16-ED11-4980-93B9-D83C85AF31A4}"/>
              </a:ext>
            </a:extLst>
          </p:cNvPr>
          <p:cNvSpPr/>
          <p:nvPr/>
        </p:nvSpPr>
        <p:spPr>
          <a:xfrm rot="5400000">
            <a:off x="612322" y="4269914"/>
            <a:ext cx="257983" cy="4158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now">
            <a:extLst>
              <a:ext uri="{FF2B5EF4-FFF2-40B4-BE49-F238E27FC236}">
                <a16:creationId xmlns:a16="http://schemas.microsoft.com/office/drawing/2014/main" id="{3C7AAC61-6247-4AC7-AB31-D7B4DB849B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5200" y="3174270"/>
            <a:ext cx="1447800" cy="1447800"/>
          </a:xfrm>
          <a:prstGeom prst="rect">
            <a:avLst/>
          </a:prstGeom>
        </p:spPr>
      </p:pic>
      <p:pic>
        <p:nvPicPr>
          <p:cNvPr id="87" name="Graphic 86" descr="Snow">
            <a:extLst>
              <a:ext uri="{FF2B5EF4-FFF2-40B4-BE49-F238E27FC236}">
                <a16:creationId xmlns:a16="http://schemas.microsoft.com/office/drawing/2014/main" id="{74E01441-416E-4E05-A945-4862FD9172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2408" y="4275891"/>
            <a:ext cx="1447800" cy="1447800"/>
          </a:xfrm>
          <a:prstGeom prst="rect">
            <a:avLst/>
          </a:prstGeom>
        </p:spPr>
      </p:pic>
      <p:pic>
        <p:nvPicPr>
          <p:cNvPr id="88" name="Graphic 87" descr="Snow">
            <a:extLst>
              <a:ext uri="{FF2B5EF4-FFF2-40B4-BE49-F238E27FC236}">
                <a16:creationId xmlns:a16="http://schemas.microsoft.com/office/drawing/2014/main" id="{40E79907-CC60-4467-B9A7-D479C01038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9397" y="3781670"/>
            <a:ext cx="1447800" cy="1447800"/>
          </a:xfrm>
          <a:prstGeom prst="rect">
            <a:avLst/>
          </a:prstGeom>
        </p:spPr>
      </p:pic>
      <p:pic>
        <p:nvPicPr>
          <p:cNvPr id="90" name="Graphic 89" descr="Warning">
            <a:extLst>
              <a:ext uri="{FF2B5EF4-FFF2-40B4-BE49-F238E27FC236}">
                <a16:creationId xmlns:a16="http://schemas.microsoft.com/office/drawing/2014/main" id="{A1C16C24-F016-4A0C-BBD0-BC8C7D0DCF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8183" y="4260645"/>
            <a:ext cx="435436" cy="435436"/>
          </a:xfrm>
          <a:prstGeom prst="rect">
            <a:avLst/>
          </a:prstGeom>
        </p:spPr>
      </p:pic>
      <p:sp>
        <p:nvSpPr>
          <p:cNvPr id="94" name="Rectangle 93">
            <a:extLst>
              <a:ext uri="{FF2B5EF4-FFF2-40B4-BE49-F238E27FC236}">
                <a16:creationId xmlns:a16="http://schemas.microsoft.com/office/drawing/2014/main" id="{250F879B-5EAF-4661-87B6-2931C5A58DAF}"/>
              </a:ext>
            </a:extLst>
          </p:cNvPr>
          <p:cNvSpPr/>
          <p:nvPr/>
        </p:nvSpPr>
        <p:spPr>
          <a:xfrm rot="5400000">
            <a:off x="1846050" y="4266635"/>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8356662-94E6-4DBE-97CB-F0954903C828}"/>
              </a:ext>
            </a:extLst>
          </p:cNvPr>
          <p:cNvSpPr/>
          <p:nvPr/>
        </p:nvSpPr>
        <p:spPr>
          <a:xfrm rot="5400000">
            <a:off x="2593522" y="3870948"/>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B107DFB-39D6-4AAB-90F5-F4D7C0B632E6}"/>
              </a:ext>
            </a:extLst>
          </p:cNvPr>
          <p:cNvSpPr/>
          <p:nvPr/>
        </p:nvSpPr>
        <p:spPr>
          <a:xfrm rot="5400000">
            <a:off x="3325590" y="4678112"/>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8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7 -0.00023 L 0.68333 -0.00023 " pathEditMode="relative" rAng="0" ptsTypes="AA">
                                      <p:cBhvr>
                                        <p:cTn id="6" dur="10000" fill="hold"/>
                                        <p:tgtEl>
                                          <p:spTgt spid="25"/>
                                        </p:tgtEl>
                                        <p:attrNameLst>
                                          <p:attrName>ppt_x</p:attrName>
                                          <p:attrName>ppt_y</p:attrName>
                                        </p:attrNameLst>
                                      </p:cBhvr>
                                      <p:rCtr x="34201" y="0"/>
                                    </p:animMotion>
                                  </p:childTnLst>
                                </p:cTn>
                              </p:par>
                              <p:par>
                                <p:cTn id="7" presetID="0" presetClass="path" presetSubtype="0" accel="50000" decel="50000" fill="hold" grpId="0" nodeType="withEffect">
                                  <p:stCondLst>
                                    <p:cond delay="0"/>
                                  </p:stCondLst>
                                  <p:childTnLst>
                                    <p:animMotion origin="layout" path="M -0.00069 -0.00024 L 0.83334 -0.00024 " pathEditMode="relative" rAng="0" ptsTypes="AA">
                                      <p:cBhvr>
                                        <p:cTn id="8" dur="10000" fill="hold"/>
                                        <p:tgtEl>
                                          <p:spTgt spid="94"/>
                                        </p:tgtEl>
                                        <p:attrNameLst>
                                          <p:attrName>ppt_x</p:attrName>
                                          <p:attrName>ppt_y</p:attrName>
                                        </p:attrNameLst>
                                      </p:cBhvr>
                                      <p:rCtr x="41701" y="0"/>
                                    </p:animMotion>
                                  </p:childTnLst>
                                </p:cTn>
                              </p:par>
                              <p:par>
                                <p:cTn id="9" presetID="0" presetClass="path" presetSubtype="0" accel="50000" decel="50000" fill="hold" grpId="0" nodeType="withEffect">
                                  <p:stCondLst>
                                    <p:cond delay="0"/>
                                  </p:stCondLst>
                                  <p:childTnLst>
                                    <p:animMotion origin="layout" path="M -0.00069 -0.00024 L 0.83334 -0.00024 " pathEditMode="relative" rAng="0" ptsTypes="AA">
                                      <p:cBhvr>
                                        <p:cTn id="10" dur="10000" fill="hold"/>
                                        <p:tgtEl>
                                          <p:spTgt spid="95"/>
                                        </p:tgtEl>
                                        <p:attrNameLst>
                                          <p:attrName>ppt_x</p:attrName>
                                          <p:attrName>ppt_y</p:attrName>
                                        </p:attrNameLst>
                                      </p:cBhvr>
                                      <p:rCtr x="41701" y="0"/>
                                    </p:animMotion>
                                  </p:childTnLst>
                                </p:cTn>
                              </p:par>
                              <p:par>
                                <p:cTn id="11" presetID="0" presetClass="path" presetSubtype="0" accel="50000" decel="50000" fill="hold" grpId="0" nodeType="withEffect">
                                  <p:stCondLst>
                                    <p:cond delay="0"/>
                                  </p:stCondLst>
                                  <p:childTnLst>
                                    <p:animMotion origin="layout" path="M -0.0007 -0.00023 L 0.83333 -0.00023 " pathEditMode="relative" rAng="0" ptsTypes="AA">
                                      <p:cBhvr>
                                        <p:cTn id="12" dur="10000" fill="hold"/>
                                        <p:tgtEl>
                                          <p:spTgt spid="96"/>
                                        </p:tgtEl>
                                        <p:attrNameLst>
                                          <p:attrName>ppt_x</p:attrName>
                                          <p:attrName>ppt_y</p:attrName>
                                        </p:attrNameLst>
                                      </p:cBhvr>
                                      <p:rCtr x="41701" y="0"/>
                                    </p:animMotion>
                                  </p:childTnLst>
                                </p:cTn>
                              </p:par>
                              <p:par>
                                <p:cTn id="13" presetID="1" presetClass="entr" presetSubtype="0" fill="hold" nodeType="withEffect">
                                  <p:stCondLst>
                                    <p:cond delay="2000"/>
                                  </p:stCondLst>
                                  <p:childTnLst>
                                    <p:set>
                                      <p:cBhvr>
                                        <p:cTn id="14" dur="1" fill="hold">
                                          <p:stCondLst>
                                            <p:cond delay="999"/>
                                          </p:stCondLst>
                                        </p:cTn>
                                        <p:tgtEl>
                                          <p:spTgt spid="90"/>
                                        </p:tgtEl>
                                        <p:attrNameLst>
                                          <p:attrName>style.visibility</p:attrName>
                                        </p:attrNameLst>
                                      </p:cBhvr>
                                      <p:to>
                                        <p:strVal val="visible"/>
                                      </p:to>
                                    </p:set>
                                  </p:childTnLst>
                                </p:cTn>
                              </p:par>
                              <p:par>
                                <p:cTn id="15" presetID="1" presetClass="exit" presetSubtype="0" fill="hold" nodeType="withEffect">
                                  <p:stCondLst>
                                    <p:cond delay="3000"/>
                                  </p:stCondLst>
                                  <p:childTnLst>
                                    <p:set>
                                      <p:cBhvr>
                                        <p:cTn id="16" dur="1" fill="hold">
                                          <p:stCondLst>
                                            <p:cond delay="999"/>
                                          </p:stCondLst>
                                        </p:cTn>
                                        <p:tgtEl>
                                          <p:spTgt spid="90"/>
                                        </p:tgtEl>
                                        <p:attrNameLst>
                                          <p:attrName>style.visibility</p:attrName>
                                        </p:attrNameLst>
                                      </p:cBhvr>
                                      <p:to>
                                        <p:strVal val="hidden"/>
                                      </p:to>
                                    </p:set>
                                  </p:childTnLst>
                                </p:cTn>
                              </p:par>
                              <p:par>
                                <p:cTn id="17" presetID="26" presetClass="emph" presetSubtype="0" repeatCount="15000" fill="remove" grpId="1" nodeType="withEffect">
                                  <p:stCondLst>
                                    <p:cond delay="6500"/>
                                  </p:stCondLst>
                                  <p:childTnLst>
                                    <p:animEffect transition="out" filter="fade">
                                      <p:cBhvr>
                                        <p:cTn id="18" dur="500" tmFilter="0, 0; .2, .5; .8, .5; 1, 0"/>
                                        <p:tgtEl>
                                          <p:spTgt spid="25"/>
                                        </p:tgtEl>
                                      </p:cBhvr>
                                    </p:animEffect>
                                    <p:animScale>
                                      <p:cBhvr>
                                        <p:cTn id="19"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94" grpId="0" animBg="1"/>
      <p:bldP spid="95" grpId="0" animBg="1"/>
      <p:bldP spid="9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381000" y="381000"/>
            <a:ext cx="8534400" cy="5029199"/>
          </a:xfrm>
        </p:spPr>
        <p:txBody>
          <a:bodyPr>
            <a:normAutofit/>
          </a:bodyPr>
          <a:lstStyle/>
          <a:p>
            <a:pPr marL="0" indent="0">
              <a:buNone/>
            </a:pPr>
            <a:r>
              <a:rPr lang="en-US" b="1" dirty="0"/>
              <a:t>L4</a:t>
            </a:r>
            <a:r>
              <a:rPr lang="en-US" dirty="0"/>
              <a:t>: You’re not driving, but </a:t>
            </a:r>
            <a:r>
              <a:rPr lang="en-US" i="1" dirty="0"/>
              <a:t>either</a:t>
            </a:r>
            <a:r>
              <a:rPr lang="en-US" dirty="0"/>
              <a:t>:</a:t>
            </a:r>
          </a:p>
          <a:p>
            <a:pPr marL="0" indent="0">
              <a:buNone/>
            </a:pPr>
            <a:r>
              <a:rPr lang="en-US" dirty="0"/>
              <a:t>a) you will need to drive if prompted in </a:t>
            </a:r>
            <a:br>
              <a:rPr lang="en-US" dirty="0"/>
            </a:br>
            <a:r>
              <a:rPr lang="en-US" dirty="0"/>
              <a:t>order to reach your destination</a:t>
            </a:r>
            <a:br>
              <a:rPr lang="en-US" dirty="0"/>
            </a:br>
            <a:r>
              <a:rPr lang="en-US" dirty="0"/>
              <a:t>(in a vehicle you can drive)…. </a:t>
            </a:r>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400800"/>
            <a:ext cx="7543800" cy="457200"/>
          </a:xfrm>
        </p:spPr>
        <p:txBody>
          <a:bodyPr>
            <a:noAutofit/>
          </a:bodyPr>
          <a:lstStyle/>
          <a:p>
            <a:endParaRPr lang="en-US" sz="1000" dirty="0"/>
          </a:p>
        </p:txBody>
      </p:sp>
      <p:sp>
        <p:nvSpPr>
          <p:cNvPr id="8" name="Rectangle 7">
            <a:extLst>
              <a:ext uri="{FF2B5EF4-FFF2-40B4-BE49-F238E27FC236}">
                <a16:creationId xmlns:a16="http://schemas.microsoft.com/office/drawing/2014/main" id="{ADEC57CE-5619-4A44-8E91-4296E99E6DF7}"/>
              </a:ext>
            </a:extLst>
          </p:cNvPr>
          <p:cNvSpPr/>
          <p:nvPr/>
        </p:nvSpPr>
        <p:spPr>
          <a:xfrm rot="5400000">
            <a:off x="3649067" y="-13254"/>
            <a:ext cx="1828800" cy="916176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4E76F80-00BC-4339-941A-AA68E20F8BA3}"/>
              </a:ext>
            </a:extLst>
          </p:cNvPr>
          <p:cNvCxnSpPr>
            <a:cxnSpLocks/>
          </p:cNvCxnSpPr>
          <p:nvPr/>
        </p:nvCxnSpPr>
        <p:spPr>
          <a:xfrm flipH="1">
            <a:off x="1" y="4262823"/>
            <a:ext cx="9144001"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D9A27-B1BE-4E49-A49A-5B48AD12761B}"/>
              </a:ext>
            </a:extLst>
          </p:cNvPr>
          <p:cNvCxnSpPr>
            <a:cxnSpLocks/>
          </p:cNvCxnSpPr>
          <p:nvPr/>
        </p:nvCxnSpPr>
        <p:spPr>
          <a:xfrm flipH="1">
            <a:off x="0" y="4693901"/>
            <a:ext cx="91440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1D0A0C-F152-44A0-A833-C6D7EAAA81B4}"/>
              </a:ext>
            </a:extLst>
          </p:cNvPr>
          <p:cNvCxnSpPr>
            <a:cxnSpLocks/>
          </p:cNvCxnSpPr>
          <p:nvPr/>
        </p:nvCxnSpPr>
        <p:spPr>
          <a:xfrm flipH="1" flipV="1">
            <a:off x="0" y="5066204"/>
            <a:ext cx="9144352" cy="28298"/>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F591AE-7416-4FA6-AED9-B11C9480F8D4}"/>
              </a:ext>
            </a:extLst>
          </p:cNvPr>
          <p:cNvCxnSpPr>
            <a:cxnSpLocks/>
          </p:cNvCxnSpPr>
          <p:nvPr/>
        </p:nvCxnSpPr>
        <p:spPr>
          <a:xfrm flipH="1">
            <a:off x="-350" y="3892710"/>
            <a:ext cx="914435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1D83CA-A750-44A4-A665-24D966B63604}"/>
              </a:ext>
            </a:extLst>
          </p:cNvPr>
          <p:cNvCxnSpPr>
            <a:cxnSpLocks/>
          </p:cNvCxnSpPr>
          <p:nvPr/>
        </p:nvCxnSpPr>
        <p:spPr>
          <a:xfrm flipH="1">
            <a:off x="-352" y="3653230"/>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203EB16-ED11-4980-93B9-D83C85AF31A4}"/>
              </a:ext>
            </a:extLst>
          </p:cNvPr>
          <p:cNvSpPr/>
          <p:nvPr/>
        </p:nvSpPr>
        <p:spPr>
          <a:xfrm rot="5400000">
            <a:off x="6167314" y="4266635"/>
            <a:ext cx="257983" cy="4158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now">
            <a:extLst>
              <a:ext uri="{FF2B5EF4-FFF2-40B4-BE49-F238E27FC236}">
                <a16:creationId xmlns:a16="http://schemas.microsoft.com/office/drawing/2014/main" id="{3C7AAC61-6247-4AC7-AB31-D7B4DB849B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5200" y="3174270"/>
            <a:ext cx="1447800" cy="1447800"/>
          </a:xfrm>
          <a:prstGeom prst="rect">
            <a:avLst/>
          </a:prstGeom>
        </p:spPr>
      </p:pic>
      <p:pic>
        <p:nvPicPr>
          <p:cNvPr id="87" name="Graphic 86" descr="Snow">
            <a:extLst>
              <a:ext uri="{FF2B5EF4-FFF2-40B4-BE49-F238E27FC236}">
                <a16:creationId xmlns:a16="http://schemas.microsoft.com/office/drawing/2014/main" id="{74E01441-416E-4E05-A945-4862FD9172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2408" y="4275891"/>
            <a:ext cx="1447800" cy="1447800"/>
          </a:xfrm>
          <a:prstGeom prst="rect">
            <a:avLst/>
          </a:prstGeom>
        </p:spPr>
      </p:pic>
      <p:pic>
        <p:nvPicPr>
          <p:cNvPr id="88" name="Graphic 87" descr="Snow">
            <a:extLst>
              <a:ext uri="{FF2B5EF4-FFF2-40B4-BE49-F238E27FC236}">
                <a16:creationId xmlns:a16="http://schemas.microsoft.com/office/drawing/2014/main" id="{40E79907-CC60-4467-B9A7-D479C01038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9397" y="3781670"/>
            <a:ext cx="1447800" cy="1447800"/>
          </a:xfrm>
          <a:prstGeom prst="rect">
            <a:avLst/>
          </a:prstGeom>
        </p:spPr>
      </p:pic>
      <p:pic>
        <p:nvPicPr>
          <p:cNvPr id="90" name="Graphic 89" descr="Warning">
            <a:extLst>
              <a:ext uri="{FF2B5EF4-FFF2-40B4-BE49-F238E27FC236}">
                <a16:creationId xmlns:a16="http://schemas.microsoft.com/office/drawing/2014/main" id="{A1C16C24-F016-4A0C-BBD0-BC8C7D0DCF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8183" y="4226899"/>
            <a:ext cx="435436" cy="435436"/>
          </a:xfrm>
          <a:prstGeom prst="rect">
            <a:avLst/>
          </a:prstGeom>
        </p:spPr>
      </p:pic>
      <p:sp>
        <p:nvSpPr>
          <p:cNvPr id="15" name="Rectangle 14">
            <a:extLst>
              <a:ext uri="{FF2B5EF4-FFF2-40B4-BE49-F238E27FC236}">
                <a16:creationId xmlns:a16="http://schemas.microsoft.com/office/drawing/2014/main" id="{270475F5-A09A-4EDE-997D-3A4EB4492357}"/>
              </a:ext>
            </a:extLst>
          </p:cNvPr>
          <p:cNvSpPr/>
          <p:nvPr/>
        </p:nvSpPr>
        <p:spPr>
          <a:xfrm rot="5400000">
            <a:off x="1846050" y="4266635"/>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6C2911-80D6-4C96-864D-B6FB08EA5B56}"/>
              </a:ext>
            </a:extLst>
          </p:cNvPr>
          <p:cNvSpPr/>
          <p:nvPr/>
        </p:nvSpPr>
        <p:spPr>
          <a:xfrm rot="5400000">
            <a:off x="2593522" y="3870948"/>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AB30BD5-5C62-462B-8323-B114281B1148}"/>
              </a:ext>
            </a:extLst>
          </p:cNvPr>
          <p:cNvSpPr/>
          <p:nvPr/>
        </p:nvSpPr>
        <p:spPr>
          <a:xfrm rot="5400000">
            <a:off x="3325590" y="4678112"/>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2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7 -0.00023 L 0.37916 -0.00023 L 0.49253 0.05671 L 0.61649 0.05555 L 0.69166 0.11134 L 0.72968 0.11898 L 0.75555 0.12037 " pathEditMode="relative" ptsTypes="AAAAAAA">
                                      <p:cBhvr>
                                        <p:cTn id="6" dur="10000" fill="hold"/>
                                        <p:tgtEl>
                                          <p:spTgt spid="2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069 -0.00024 L 0.83334 -0.00024 " pathEditMode="relative" rAng="0" ptsTypes="AA">
                                      <p:cBhvr>
                                        <p:cTn id="8" dur="10000" fill="hold"/>
                                        <p:tgtEl>
                                          <p:spTgt spid="15"/>
                                        </p:tgtEl>
                                        <p:attrNameLst>
                                          <p:attrName>ppt_x</p:attrName>
                                          <p:attrName>ppt_y</p:attrName>
                                        </p:attrNameLst>
                                      </p:cBhvr>
                                      <p:rCtr x="41701" y="0"/>
                                    </p:animMotion>
                                  </p:childTnLst>
                                </p:cTn>
                              </p:par>
                              <p:par>
                                <p:cTn id="9" presetID="0" presetClass="path" presetSubtype="0" accel="50000" decel="50000" fill="hold" grpId="0" nodeType="withEffect">
                                  <p:stCondLst>
                                    <p:cond delay="0"/>
                                  </p:stCondLst>
                                  <p:childTnLst>
                                    <p:animMotion origin="layout" path="M -0.00069 -0.00024 L 0.83334 -0.00024 " pathEditMode="relative" rAng="0" ptsTypes="AA">
                                      <p:cBhvr>
                                        <p:cTn id="10" dur="10000" fill="hold"/>
                                        <p:tgtEl>
                                          <p:spTgt spid="16"/>
                                        </p:tgtEl>
                                        <p:attrNameLst>
                                          <p:attrName>ppt_x</p:attrName>
                                          <p:attrName>ppt_y</p:attrName>
                                        </p:attrNameLst>
                                      </p:cBhvr>
                                      <p:rCtr x="41701" y="0"/>
                                    </p:animMotion>
                                  </p:childTnLst>
                                </p:cTn>
                              </p:par>
                              <p:par>
                                <p:cTn id="11" presetID="0" presetClass="path" presetSubtype="0" accel="50000" decel="50000" fill="hold" grpId="0" nodeType="withEffect">
                                  <p:stCondLst>
                                    <p:cond delay="0"/>
                                  </p:stCondLst>
                                  <p:childTnLst>
                                    <p:animMotion origin="layout" path="M -0.0007 -0.00023 L 0.83333 -0.00023 " pathEditMode="relative" rAng="0" ptsTypes="AA">
                                      <p:cBhvr>
                                        <p:cTn id="12" dur="10000" fill="hold"/>
                                        <p:tgtEl>
                                          <p:spTgt spid="17"/>
                                        </p:tgtEl>
                                        <p:attrNameLst>
                                          <p:attrName>ppt_x</p:attrName>
                                          <p:attrName>ppt_y</p:attrName>
                                        </p:attrNameLst>
                                      </p:cBhvr>
                                      <p:rCtr x="41701" y="0"/>
                                    </p:animMotion>
                                  </p:childTnLst>
                                </p:cTn>
                              </p:par>
                              <p:par>
                                <p:cTn id="13" presetID="1" presetClass="entr" presetSubtype="0" fill="hold" nodeType="withEffect">
                                  <p:stCondLst>
                                    <p:cond delay="2000"/>
                                  </p:stCondLst>
                                  <p:childTnLst>
                                    <p:set>
                                      <p:cBhvr>
                                        <p:cTn id="14" dur="1" fill="hold">
                                          <p:stCondLst>
                                            <p:cond delay="999"/>
                                          </p:stCondLst>
                                        </p:cTn>
                                        <p:tgtEl>
                                          <p:spTgt spid="90"/>
                                        </p:tgtEl>
                                        <p:attrNameLst>
                                          <p:attrName>style.visibility</p:attrName>
                                        </p:attrNameLst>
                                      </p:cBhvr>
                                      <p:to>
                                        <p:strVal val="visible"/>
                                      </p:to>
                                    </p:set>
                                  </p:childTnLst>
                                </p:cTn>
                              </p:par>
                              <p:par>
                                <p:cTn id="15" presetID="1" presetClass="exit" presetSubtype="0" fill="hold" nodeType="withEffect">
                                  <p:stCondLst>
                                    <p:cond delay="3000"/>
                                  </p:stCondLst>
                                  <p:childTnLst>
                                    <p:set>
                                      <p:cBhvr>
                                        <p:cTn id="16" dur="1" fill="hold">
                                          <p:stCondLst>
                                            <p:cond delay="999"/>
                                          </p:stCondLst>
                                        </p:cTn>
                                        <p:tgtEl>
                                          <p:spTgt spid="90"/>
                                        </p:tgtEl>
                                        <p:attrNameLst>
                                          <p:attrName>style.visibility</p:attrName>
                                        </p:attrNameLst>
                                      </p:cBhvr>
                                      <p:to>
                                        <p:strVal val="hidden"/>
                                      </p:to>
                                    </p:set>
                                  </p:childTnLst>
                                </p:cTn>
                              </p:par>
                              <p:par>
                                <p:cTn id="17" presetID="26" presetClass="emph" presetSubtype="0" repeatCount="15000" fill="remove" grpId="1" nodeType="withEffect">
                                  <p:stCondLst>
                                    <p:cond delay="4500"/>
                                  </p:stCondLst>
                                  <p:childTnLst>
                                    <p:animEffect transition="out" filter="fade">
                                      <p:cBhvr>
                                        <p:cTn id="18" dur="500" tmFilter="0, 0; .2, .5; .8, .5; 1, 0"/>
                                        <p:tgtEl>
                                          <p:spTgt spid="25"/>
                                        </p:tgtEl>
                                      </p:cBhvr>
                                    </p:animEffect>
                                    <p:animScale>
                                      <p:cBhvr>
                                        <p:cTn id="19"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381000" y="381000"/>
            <a:ext cx="8534400" cy="5029199"/>
          </a:xfrm>
        </p:spPr>
        <p:txBody>
          <a:bodyPr>
            <a:normAutofit/>
          </a:bodyPr>
          <a:lstStyle/>
          <a:p>
            <a:pPr marL="0" indent="0">
              <a:buNone/>
            </a:pPr>
            <a:r>
              <a:rPr lang="en-US" b="1" dirty="0"/>
              <a:t>L4</a:t>
            </a:r>
            <a:r>
              <a:rPr lang="en-US" dirty="0"/>
              <a:t>: You’re not driving, but </a:t>
            </a:r>
            <a:r>
              <a:rPr lang="en-US" i="1" dirty="0"/>
              <a:t>either</a:t>
            </a:r>
            <a:r>
              <a:rPr lang="en-US" dirty="0"/>
              <a:t>:</a:t>
            </a:r>
          </a:p>
          <a:p>
            <a:pPr marL="0" indent="0">
              <a:buNone/>
            </a:pPr>
            <a:r>
              <a:rPr lang="en-US" dirty="0"/>
              <a:t>a) you will need to drive if prompted in </a:t>
            </a:r>
            <a:br>
              <a:rPr lang="en-US" dirty="0"/>
            </a:br>
            <a:r>
              <a:rPr lang="en-US" dirty="0"/>
              <a:t>order to reach your destination</a:t>
            </a:r>
            <a:br>
              <a:rPr lang="en-US" dirty="0"/>
            </a:br>
            <a:r>
              <a:rPr lang="en-US" dirty="0"/>
              <a:t>(in a vehicle you can drive)…. </a:t>
            </a:r>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400800"/>
            <a:ext cx="7543800" cy="457200"/>
          </a:xfrm>
        </p:spPr>
        <p:txBody>
          <a:bodyPr>
            <a:noAutofit/>
          </a:bodyPr>
          <a:lstStyle/>
          <a:p>
            <a:endParaRPr lang="en-US" sz="1000" dirty="0"/>
          </a:p>
        </p:txBody>
      </p:sp>
      <p:sp>
        <p:nvSpPr>
          <p:cNvPr id="8" name="Rectangle 7">
            <a:extLst>
              <a:ext uri="{FF2B5EF4-FFF2-40B4-BE49-F238E27FC236}">
                <a16:creationId xmlns:a16="http://schemas.microsoft.com/office/drawing/2014/main" id="{ADEC57CE-5619-4A44-8E91-4296E99E6DF7}"/>
              </a:ext>
            </a:extLst>
          </p:cNvPr>
          <p:cNvSpPr/>
          <p:nvPr/>
        </p:nvSpPr>
        <p:spPr>
          <a:xfrm rot="5400000">
            <a:off x="3649067" y="-13254"/>
            <a:ext cx="1828800" cy="916176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4E76F80-00BC-4339-941A-AA68E20F8BA3}"/>
              </a:ext>
            </a:extLst>
          </p:cNvPr>
          <p:cNvCxnSpPr>
            <a:cxnSpLocks/>
          </p:cNvCxnSpPr>
          <p:nvPr/>
        </p:nvCxnSpPr>
        <p:spPr>
          <a:xfrm flipH="1">
            <a:off x="1" y="4262823"/>
            <a:ext cx="9144001"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D9A27-B1BE-4E49-A49A-5B48AD12761B}"/>
              </a:ext>
            </a:extLst>
          </p:cNvPr>
          <p:cNvCxnSpPr>
            <a:cxnSpLocks/>
          </p:cNvCxnSpPr>
          <p:nvPr/>
        </p:nvCxnSpPr>
        <p:spPr>
          <a:xfrm flipH="1">
            <a:off x="0" y="4693901"/>
            <a:ext cx="91440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1D0A0C-F152-44A0-A833-C6D7EAAA81B4}"/>
              </a:ext>
            </a:extLst>
          </p:cNvPr>
          <p:cNvCxnSpPr>
            <a:cxnSpLocks/>
          </p:cNvCxnSpPr>
          <p:nvPr/>
        </p:nvCxnSpPr>
        <p:spPr>
          <a:xfrm flipH="1" flipV="1">
            <a:off x="0" y="5066204"/>
            <a:ext cx="9144352" cy="28298"/>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F591AE-7416-4FA6-AED9-B11C9480F8D4}"/>
              </a:ext>
            </a:extLst>
          </p:cNvPr>
          <p:cNvCxnSpPr>
            <a:cxnSpLocks/>
          </p:cNvCxnSpPr>
          <p:nvPr/>
        </p:nvCxnSpPr>
        <p:spPr>
          <a:xfrm flipH="1">
            <a:off x="-350" y="3892710"/>
            <a:ext cx="914435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1D83CA-A750-44A4-A665-24D966B63604}"/>
              </a:ext>
            </a:extLst>
          </p:cNvPr>
          <p:cNvCxnSpPr>
            <a:cxnSpLocks/>
          </p:cNvCxnSpPr>
          <p:nvPr/>
        </p:nvCxnSpPr>
        <p:spPr>
          <a:xfrm flipH="1">
            <a:off x="-352" y="3653230"/>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203EB16-ED11-4980-93B9-D83C85AF31A4}"/>
              </a:ext>
            </a:extLst>
          </p:cNvPr>
          <p:cNvSpPr/>
          <p:nvPr/>
        </p:nvSpPr>
        <p:spPr>
          <a:xfrm rot="5400000">
            <a:off x="6878484" y="5077462"/>
            <a:ext cx="257983" cy="4158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now">
            <a:extLst>
              <a:ext uri="{FF2B5EF4-FFF2-40B4-BE49-F238E27FC236}">
                <a16:creationId xmlns:a16="http://schemas.microsoft.com/office/drawing/2014/main" id="{3C7AAC61-6247-4AC7-AB31-D7B4DB849B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5200" y="3174270"/>
            <a:ext cx="1447800" cy="1447800"/>
          </a:xfrm>
          <a:prstGeom prst="rect">
            <a:avLst/>
          </a:prstGeom>
        </p:spPr>
      </p:pic>
      <p:pic>
        <p:nvPicPr>
          <p:cNvPr id="87" name="Graphic 86" descr="Snow">
            <a:extLst>
              <a:ext uri="{FF2B5EF4-FFF2-40B4-BE49-F238E27FC236}">
                <a16:creationId xmlns:a16="http://schemas.microsoft.com/office/drawing/2014/main" id="{74E01441-416E-4E05-A945-4862FD9172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2408" y="4275891"/>
            <a:ext cx="1447800" cy="1447800"/>
          </a:xfrm>
          <a:prstGeom prst="rect">
            <a:avLst/>
          </a:prstGeom>
        </p:spPr>
      </p:pic>
      <p:pic>
        <p:nvPicPr>
          <p:cNvPr id="88" name="Graphic 87" descr="Snow">
            <a:extLst>
              <a:ext uri="{FF2B5EF4-FFF2-40B4-BE49-F238E27FC236}">
                <a16:creationId xmlns:a16="http://schemas.microsoft.com/office/drawing/2014/main" id="{40E79907-CC60-4467-B9A7-D479C01038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9397" y="3781670"/>
            <a:ext cx="1447800" cy="1447800"/>
          </a:xfrm>
          <a:prstGeom prst="rect">
            <a:avLst/>
          </a:prstGeom>
        </p:spPr>
      </p:pic>
      <p:pic>
        <p:nvPicPr>
          <p:cNvPr id="90" name="Graphic 89" descr="Warning">
            <a:extLst>
              <a:ext uri="{FF2B5EF4-FFF2-40B4-BE49-F238E27FC236}">
                <a16:creationId xmlns:a16="http://schemas.microsoft.com/office/drawing/2014/main" id="{A1C16C24-F016-4A0C-BBD0-BC8C7D0DCF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8183" y="4226899"/>
            <a:ext cx="435436" cy="435436"/>
          </a:xfrm>
          <a:prstGeom prst="rect">
            <a:avLst/>
          </a:prstGeom>
        </p:spPr>
      </p:pic>
      <p:sp>
        <p:nvSpPr>
          <p:cNvPr id="15" name="Rectangle 14">
            <a:extLst>
              <a:ext uri="{FF2B5EF4-FFF2-40B4-BE49-F238E27FC236}">
                <a16:creationId xmlns:a16="http://schemas.microsoft.com/office/drawing/2014/main" id="{270475F5-A09A-4EDE-997D-3A4EB4492357}"/>
              </a:ext>
            </a:extLst>
          </p:cNvPr>
          <p:cNvSpPr/>
          <p:nvPr/>
        </p:nvSpPr>
        <p:spPr>
          <a:xfrm rot="5400000">
            <a:off x="1846050" y="4266635"/>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6C2911-80D6-4C96-864D-B6FB08EA5B56}"/>
              </a:ext>
            </a:extLst>
          </p:cNvPr>
          <p:cNvSpPr/>
          <p:nvPr/>
        </p:nvSpPr>
        <p:spPr>
          <a:xfrm rot="5400000">
            <a:off x="2593522" y="3870948"/>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AB30BD5-5C62-462B-8323-B114281B1148}"/>
              </a:ext>
            </a:extLst>
          </p:cNvPr>
          <p:cNvSpPr/>
          <p:nvPr/>
        </p:nvSpPr>
        <p:spPr>
          <a:xfrm rot="5400000">
            <a:off x="3325590" y="4678112"/>
            <a:ext cx="257983" cy="41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A4E432E-8D3B-4CD0-B6FE-8DAC40183BC0}"/>
              </a:ext>
            </a:extLst>
          </p:cNvPr>
          <p:cNvSpPr/>
          <p:nvPr/>
        </p:nvSpPr>
        <p:spPr>
          <a:xfrm>
            <a:off x="309039" y="5482777"/>
            <a:ext cx="7770332" cy="523220"/>
          </a:xfrm>
          <a:prstGeom prst="rect">
            <a:avLst/>
          </a:prstGeom>
        </p:spPr>
        <p:txBody>
          <a:bodyPr wrap="none">
            <a:spAutoFit/>
          </a:bodyPr>
          <a:lstStyle/>
          <a:p>
            <a:r>
              <a:rPr lang="en-US" sz="2800" i="1" dirty="0">
                <a:solidFill>
                  <a:schemeClr val="tx2">
                    <a:lumMod val="60000"/>
                    <a:lumOff val="40000"/>
                  </a:schemeClr>
                </a:solidFill>
              </a:rPr>
              <a:t>Pulling over on shoulder = minimal risk condition (…)</a:t>
            </a:r>
          </a:p>
        </p:txBody>
      </p:sp>
    </p:spTree>
    <p:extLst>
      <p:ext uri="{BB962C8B-B14F-4D97-AF65-F5344CB8AC3E}">
        <p14:creationId xmlns:p14="http://schemas.microsoft.com/office/powerpoint/2010/main" val="13349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7 -0.00023 L 0.37916 -0.00023 L 0.49253 0.05671 L 0.61649 0.05555 L 0.69166 0.11134 L 0.72968 0.11898 L 0.75555 0.12037 " pathEditMode="relative" ptsTypes="AAAAAAA">
                                      <p:cBhvr>
                                        <p:cTn id="6" dur="10000" fill="hold"/>
                                        <p:tgtEl>
                                          <p:spTgt spid="2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069 -0.00024 L 0.83334 -0.00024 " pathEditMode="relative" rAng="0" ptsTypes="AA">
                                      <p:cBhvr>
                                        <p:cTn id="8" dur="10000" fill="hold"/>
                                        <p:tgtEl>
                                          <p:spTgt spid="15"/>
                                        </p:tgtEl>
                                        <p:attrNameLst>
                                          <p:attrName>ppt_x</p:attrName>
                                          <p:attrName>ppt_y</p:attrName>
                                        </p:attrNameLst>
                                      </p:cBhvr>
                                      <p:rCtr x="41701" y="0"/>
                                    </p:animMotion>
                                  </p:childTnLst>
                                </p:cTn>
                              </p:par>
                              <p:par>
                                <p:cTn id="9" presetID="0" presetClass="path" presetSubtype="0" accel="50000" decel="50000" fill="hold" grpId="0" nodeType="withEffect">
                                  <p:stCondLst>
                                    <p:cond delay="0"/>
                                  </p:stCondLst>
                                  <p:childTnLst>
                                    <p:animMotion origin="layout" path="M -0.00069 -0.00024 L 0.83334 -0.00024 " pathEditMode="relative" rAng="0" ptsTypes="AA">
                                      <p:cBhvr>
                                        <p:cTn id="10" dur="10000" fill="hold"/>
                                        <p:tgtEl>
                                          <p:spTgt spid="16"/>
                                        </p:tgtEl>
                                        <p:attrNameLst>
                                          <p:attrName>ppt_x</p:attrName>
                                          <p:attrName>ppt_y</p:attrName>
                                        </p:attrNameLst>
                                      </p:cBhvr>
                                      <p:rCtr x="41701" y="0"/>
                                    </p:animMotion>
                                  </p:childTnLst>
                                </p:cTn>
                              </p:par>
                              <p:par>
                                <p:cTn id="11" presetID="0" presetClass="path" presetSubtype="0" accel="50000" decel="50000" fill="hold" grpId="0" nodeType="withEffect">
                                  <p:stCondLst>
                                    <p:cond delay="0"/>
                                  </p:stCondLst>
                                  <p:childTnLst>
                                    <p:animMotion origin="layout" path="M -0.0007 -0.00023 L 0.83333 -0.00023 " pathEditMode="relative" rAng="0" ptsTypes="AA">
                                      <p:cBhvr>
                                        <p:cTn id="12" dur="10000" fill="hold"/>
                                        <p:tgtEl>
                                          <p:spTgt spid="17"/>
                                        </p:tgtEl>
                                        <p:attrNameLst>
                                          <p:attrName>ppt_x</p:attrName>
                                          <p:attrName>ppt_y</p:attrName>
                                        </p:attrNameLst>
                                      </p:cBhvr>
                                      <p:rCtr x="41701" y="0"/>
                                    </p:animMotion>
                                  </p:childTnLst>
                                </p:cTn>
                              </p:par>
                              <p:par>
                                <p:cTn id="13" presetID="1" presetClass="entr" presetSubtype="0" fill="hold" nodeType="withEffect">
                                  <p:stCondLst>
                                    <p:cond delay="2000"/>
                                  </p:stCondLst>
                                  <p:childTnLst>
                                    <p:set>
                                      <p:cBhvr>
                                        <p:cTn id="14" dur="1" fill="hold">
                                          <p:stCondLst>
                                            <p:cond delay="999"/>
                                          </p:stCondLst>
                                        </p:cTn>
                                        <p:tgtEl>
                                          <p:spTgt spid="90"/>
                                        </p:tgtEl>
                                        <p:attrNameLst>
                                          <p:attrName>style.visibility</p:attrName>
                                        </p:attrNameLst>
                                      </p:cBhvr>
                                      <p:to>
                                        <p:strVal val="visible"/>
                                      </p:to>
                                    </p:set>
                                  </p:childTnLst>
                                </p:cTn>
                              </p:par>
                              <p:par>
                                <p:cTn id="15" presetID="1" presetClass="exit" presetSubtype="0" fill="hold" nodeType="withEffect">
                                  <p:stCondLst>
                                    <p:cond delay="3000"/>
                                  </p:stCondLst>
                                  <p:childTnLst>
                                    <p:set>
                                      <p:cBhvr>
                                        <p:cTn id="16" dur="1" fill="hold">
                                          <p:stCondLst>
                                            <p:cond delay="999"/>
                                          </p:stCondLst>
                                        </p:cTn>
                                        <p:tgtEl>
                                          <p:spTgt spid="90"/>
                                        </p:tgtEl>
                                        <p:attrNameLst>
                                          <p:attrName>style.visibility</p:attrName>
                                        </p:attrNameLst>
                                      </p:cBhvr>
                                      <p:to>
                                        <p:strVal val="hidden"/>
                                      </p:to>
                                    </p:set>
                                  </p:childTnLst>
                                </p:cTn>
                              </p:par>
                              <p:par>
                                <p:cTn id="17" presetID="26" presetClass="emph" presetSubtype="0" repeatCount="15000" fill="remove" grpId="1" nodeType="withEffect">
                                  <p:stCondLst>
                                    <p:cond delay="4500"/>
                                  </p:stCondLst>
                                  <p:childTnLst>
                                    <p:animEffect transition="out" filter="fade">
                                      <p:cBhvr>
                                        <p:cTn id="18" dur="500" tmFilter="0, 0; .2, .5; .8, .5; 1, 0"/>
                                        <p:tgtEl>
                                          <p:spTgt spid="25"/>
                                        </p:tgtEl>
                                      </p:cBhvr>
                                    </p:animEffect>
                                    <p:animScale>
                                      <p:cBhvr>
                                        <p:cTn id="19"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15" grpId="0"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381000" y="381000"/>
            <a:ext cx="8534400" cy="5029199"/>
          </a:xfrm>
        </p:spPr>
        <p:txBody>
          <a:bodyPr>
            <a:normAutofit/>
          </a:bodyPr>
          <a:lstStyle/>
          <a:p>
            <a:pPr marL="0" indent="0">
              <a:buNone/>
            </a:pPr>
            <a:r>
              <a:rPr lang="en-US" b="1" dirty="0"/>
              <a:t>L4</a:t>
            </a:r>
            <a:r>
              <a:rPr lang="en-US" dirty="0"/>
              <a:t>: … </a:t>
            </a:r>
            <a:r>
              <a:rPr lang="en-US" i="1" dirty="0"/>
              <a:t>or</a:t>
            </a:r>
            <a:r>
              <a:rPr lang="en-US" dirty="0"/>
              <a:t> you will not be able to reach every destination (in a vehicle you can’t drive)</a:t>
            </a:r>
          </a:p>
          <a:p>
            <a:pPr marL="0" indent="0">
              <a:buNone/>
            </a:pPr>
            <a:endParaRPr lang="en-US" dirty="0"/>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553200"/>
            <a:ext cx="7543800" cy="304800"/>
          </a:xfrm>
        </p:spPr>
        <p:txBody>
          <a:bodyPr>
            <a:noAutofit/>
          </a:bodyPr>
          <a:lstStyle/>
          <a:p>
            <a:r>
              <a:rPr lang="en-US" sz="1000" dirty="0" err="1"/>
              <a:t>navya.tech</a:t>
            </a:r>
            <a:r>
              <a:rPr lang="en-US" sz="1000" dirty="0"/>
              <a:t>/wp-content/uploads/2019/01/NAVYA-Safety-Report-01.09.2019-1.pdf</a:t>
            </a:r>
          </a:p>
        </p:txBody>
      </p:sp>
      <p:pic>
        <p:nvPicPr>
          <p:cNvPr id="2" name="Picture 1">
            <a:extLst>
              <a:ext uri="{FF2B5EF4-FFF2-40B4-BE49-F238E27FC236}">
                <a16:creationId xmlns:a16="http://schemas.microsoft.com/office/drawing/2014/main" id="{7E40788E-5F96-4A37-9119-F49680C4B11D}"/>
              </a:ext>
            </a:extLst>
          </p:cNvPr>
          <p:cNvPicPr>
            <a:picLocks noChangeAspect="1"/>
          </p:cNvPicPr>
          <p:nvPr/>
        </p:nvPicPr>
        <p:blipFill>
          <a:blip r:embed="rId2"/>
          <a:stretch>
            <a:fillRect/>
          </a:stretch>
        </p:blipFill>
        <p:spPr>
          <a:xfrm>
            <a:off x="681037" y="1752600"/>
            <a:ext cx="7781925" cy="3905250"/>
          </a:xfrm>
          <a:prstGeom prst="rect">
            <a:avLst/>
          </a:prstGeom>
        </p:spPr>
      </p:pic>
    </p:spTree>
    <p:extLst>
      <p:ext uri="{BB962C8B-B14F-4D97-AF65-F5344CB8AC3E}">
        <p14:creationId xmlns:p14="http://schemas.microsoft.com/office/powerpoint/2010/main" val="18366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p:nvPr/>
        </p:nvSpPr>
        <p:spPr>
          <a:xfrm>
            <a:off x="928345" y="1194040"/>
            <a:ext cx="6947100" cy="698400"/>
          </a:xfrm>
          <a:prstGeom prst="rect">
            <a:avLst/>
          </a:prstGeom>
          <a:noFill/>
          <a:ln>
            <a:noFill/>
          </a:ln>
        </p:spPr>
        <p:txBody>
          <a:bodyPr spcFirstLastPara="1" wrap="square" lIns="68575" tIns="68575" rIns="68575" bIns="68575" anchor="b" anchorCtr="0">
            <a:noAutofit/>
          </a:bodyPr>
          <a:lstStyle/>
          <a:p>
            <a:pPr algn="ctr">
              <a:buClr>
                <a:schemeClr val="accent1"/>
              </a:buClr>
              <a:buSzPts val="2600"/>
            </a:pPr>
            <a:r>
              <a:rPr lang="en" sz="2600" b="1">
                <a:solidFill>
                  <a:srgbClr val="00B0F0"/>
                </a:solidFill>
                <a:latin typeface="Arial"/>
                <a:ea typeface="Arial"/>
                <a:cs typeface="Arial"/>
                <a:sym typeface="Arial"/>
              </a:rPr>
              <a:t>Guest Experts for Class </a:t>
            </a:r>
            <a:r>
              <a:rPr lang="en" sz="2600" b="1">
                <a:solidFill>
                  <a:srgbClr val="00B0F0"/>
                </a:solidFill>
              </a:rPr>
              <a:t>7</a:t>
            </a:r>
            <a:r>
              <a:rPr lang="en" sz="2600" b="1">
                <a:solidFill>
                  <a:srgbClr val="00B0F0"/>
                </a:solidFill>
                <a:latin typeface="Arial"/>
                <a:ea typeface="Arial"/>
                <a:cs typeface="Arial"/>
                <a:sym typeface="Arial"/>
              </a:rPr>
              <a:t>: </a:t>
            </a:r>
            <a:r>
              <a:rPr lang="en" sz="2600" b="1">
                <a:solidFill>
                  <a:srgbClr val="00B0F0"/>
                </a:solidFill>
              </a:rPr>
              <a:t>Connected and Autonomous Vehicles (CAVs)</a:t>
            </a:r>
            <a:endParaRPr sz="1100"/>
          </a:p>
        </p:txBody>
      </p:sp>
      <p:sp>
        <p:nvSpPr>
          <p:cNvPr id="108" name="Google Shape;108;p18"/>
          <p:cNvSpPr txBox="1"/>
          <p:nvPr/>
        </p:nvSpPr>
        <p:spPr>
          <a:xfrm>
            <a:off x="928348" y="4253975"/>
            <a:ext cx="2598600" cy="1169700"/>
          </a:xfrm>
          <a:prstGeom prst="rect">
            <a:avLst/>
          </a:prstGeom>
          <a:noFill/>
          <a:ln>
            <a:noFill/>
          </a:ln>
        </p:spPr>
        <p:txBody>
          <a:bodyPr spcFirstLastPara="1" wrap="square" lIns="68575" tIns="68575" rIns="68575" bIns="68575" anchor="t" anchorCtr="0">
            <a:noAutofit/>
          </a:bodyPr>
          <a:lstStyle/>
          <a:p>
            <a:pPr marL="0" lvl="1" algn="ctr">
              <a:buClr>
                <a:schemeClr val="accent1"/>
              </a:buClr>
              <a:buSzPts val="1200"/>
            </a:pPr>
            <a:r>
              <a:rPr lang="en" sz="1500" b="1">
                <a:solidFill>
                  <a:schemeClr val="dk1"/>
                </a:solidFill>
              </a:rPr>
              <a:t>Chelsey Colbert</a:t>
            </a:r>
            <a:endParaRPr sz="1100" b="1"/>
          </a:p>
          <a:p>
            <a:pPr marL="0" lvl="1" algn="ctr">
              <a:spcBef>
                <a:spcPts val="800"/>
              </a:spcBef>
              <a:buClr>
                <a:schemeClr val="accent1"/>
              </a:buClr>
              <a:buSzPts val="1200"/>
            </a:pPr>
            <a:r>
              <a:rPr lang="en" sz="1500" i="1">
                <a:solidFill>
                  <a:schemeClr val="dk1"/>
                </a:solidFill>
              </a:rPr>
              <a:t>Policy Counsel, Mobility &amp; Location Data, </a:t>
            </a:r>
            <a:br>
              <a:rPr lang="en" sz="1500" i="1">
                <a:solidFill>
                  <a:schemeClr val="dk1"/>
                </a:solidFill>
              </a:rPr>
            </a:br>
            <a:r>
              <a:rPr lang="en" sz="1500" i="1">
                <a:solidFill>
                  <a:schemeClr val="dk1"/>
                </a:solidFill>
                <a:latin typeface="Arial"/>
                <a:ea typeface="Arial"/>
                <a:cs typeface="Arial"/>
                <a:sym typeface="Arial"/>
              </a:rPr>
              <a:t>Future of Privacy Forum</a:t>
            </a:r>
            <a:endParaRPr sz="1100"/>
          </a:p>
        </p:txBody>
      </p:sp>
      <p:sp>
        <p:nvSpPr>
          <p:cNvPr id="109" name="Google Shape;109;p18"/>
          <p:cNvSpPr txBox="1"/>
          <p:nvPr/>
        </p:nvSpPr>
        <p:spPr>
          <a:xfrm>
            <a:off x="5311825" y="4162475"/>
            <a:ext cx="3338100" cy="1352700"/>
          </a:xfrm>
          <a:prstGeom prst="rect">
            <a:avLst/>
          </a:prstGeom>
          <a:noFill/>
          <a:ln>
            <a:noFill/>
          </a:ln>
        </p:spPr>
        <p:txBody>
          <a:bodyPr spcFirstLastPara="1" wrap="square" lIns="68575" tIns="68575" rIns="68575" bIns="68575" anchor="t" anchorCtr="0">
            <a:noAutofit/>
          </a:bodyPr>
          <a:lstStyle/>
          <a:p>
            <a:pPr marL="0" lvl="1" algn="ctr">
              <a:buClr>
                <a:schemeClr val="accent1"/>
              </a:buClr>
              <a:buSzPts val="1200"/>
            </a:pPr>
            <a:r>
              <a:rPr lang="en" sz="1500" b="1">
                <a:solidFill>
                  <a:schemeClr val="dk1"/>
                </a:solidFill>
              </a:rPr>
              <a:t>Bryant Walker Smith</a:t>
            </a:r>
            <a:endParaRPr sz="1500" b="1">
              <a:solidFill>
                <a:schemeClr val="dk1"/>
              </a:solidFill>
            </a:endParaRPr>
          </a:p>
          <a:p>
            <a:pPr marL="0" lvl="1" algn="ctr">
              <a:spcBef>
                <a:spcPts val="800"/>
              </a:spcBef>
              <a:buClr>
                <a:schemeClr val="accent1"/>
              </a:buClr>
              <a:buSzPts val="1200"/>
            </a:pPr>
            <a:r>
              <a:rPr lang="en" sz="1500" i="1">
                <a:solidFill>
                  <a:schemeClr val="dk1"/>
                </a:solidFill>
              </a:rPr>
              <a:t>Associate</a:t>
            </a:r>
            <a:r>
              <a:rPr lang="en" sz="1000">
                <a:solidFill>
                  <a:srgbClr val="2C2727"/>
                </a:solidFill>
                <a:highlight>
                  <a:srgbClr val="FFFFFF"/>
                </a:highlight>
                <a:latin typeface="Georgia"/>
                <a:ea typeface="Georgia"/>
                <a:cs typeface="Georgia"/>
                <a:sym typeface="Georgia"/>
              </a:rPr>
              <a:t> </a:t>
            </a:r>
            <a:r>
              <a:rPr lang="en" sz="1500" i="1">
                <a:solidFill>
                  <a:schemeClr val="dk1"/>
                </a:solidFill>
              </a:rPr>
              <a:t>Professor of Law and Engineering at the University of South Carolina and Co-Director of the Project on Law and Mobility at the University of Michigan</a:t>
            </a:r>
            <a:endParaRPr sz="1100">
              <a:highlight>
                <a:srgbClr val="00FFFF"/>
              </a:highlight>
            </a:endParaRPr>
          </a:p>
        </p:txBody>
      </p:sp>
      <p:pic>
        <p:nvPicPr>
          <p:cNvPr id="110" name="Google Shape;110;p18"/>
          <p:cNvPicPr preferRelativeResize="0"/>
          <p:nvPr/>
        </p:nvPicPr>
        <p:blipFill>
          <a:blip r:embed="rId3">
            <a:alphaModFix/>
          </a:blip>
          <a:stretch>
            <a:fillRect/>
          </a:stretch>
        </p:blipFill>
        <p:spPr>
          <a:xfrm>
            <a:off x="1207776" y="2044851"/>
            <a:ext cx="2056723" cy="2056723"/>
          </a:xfrm>
          <a:prstGeom prst="rect">
            <a:avLst/>
          </a:prstGeom>
          <a:noFill/>
          <a:ln>
            <a:noFill/>
          </a:ln>
        </p:spPr>
      </p:pic>
      <p:pic>
        <p:nvPicPr>
          <p:cNvPr id="111" name="Google Shape;111;p18"/>
          <p:cNvPicPr preferRelativeResize="0"/>
          <p:nvPr/>
        </p:nvPicPr>
        <p:blipFill>
          <a:blip r:embed="rId4">
            <a:alphaModFix/>
          </a:blip>
          <a:stretch>
            <a:fillRect/>
          </a:stretch>
        </p:blipFill>
        <p:spPr>
          <a:xfrm>
            <a:off x="6086292" y="2021001"/>
            <a:ext cx="1789158" cy="2104425"/>
          </a:xfrm>
          <a:prstGeom prst="rect">
            <a:avLst/>
          </a:prstGeom>
          <a:noFill/>
          <a:ln>
            <a:noFill/>
          </a:ln>
        </p:spPr>
      </p:pic>
      <p:pic>
        <p:nvPicPr>
          <p:cNvPr id="7" name="Google Shape;70;p15">
            <a:extLst>
              <a:ext uri="{FF2B5EF4-FFF2-40B4-BE49-F238E27FC236}">
                <a16:creationId xmlns:a16="http://schemas.microsoft.com/office/drawing/2014/main" id="{C8818461-4E1B-7A41-90A4-B466946F741C}"/>
              </a:ext>
            </a:extLst>
          </p:cNvPr>
          <p:cNvPicPr preferRelativeResize="0"/>
          <p:nvPr/>
        </p:nvPicPr>
        <p:blipFill rotWithShape="1">
          <a:blip r:embed="rId5">
            <a:alphaModFix/>
          </a:blip>
          <a:srcRect/>
          <a:stretch/>
        </p:blipFill>
        <p:spPr>
          <a:xfrm>
            <a:off x="152400" y="6223259"/>
            <a:ext cx="1374612" cy="479700"/>
          </a:xfrm>
          <a:prstGeom prst="rect">
            <a:avLst/>
          </a:prstGeom>
          <a:noFill/>
          <a:ln>
            <a:noFill/>
          </a:ln>
        </p:spPr>
      </p:pic>
      <p:pic>
        <p:nvPicPr>
          <p:cNvPr id="8" name="Google Shape;71;p15">
            <a:extLst>
              <a:ext uri="{FF2B5EF4-FFF2-40B4-BE49-F238E27FC236}">
                <a16:creationId xmlns:a16="http://schemas.microsoft.com/office/drawing/2014/main" id="{A4F45C07-392F-2E4B-8CBF-F3AA1DD4B71B}"/>
              </a:ext>
            </a:extLst>
          </p:cNvPr>
          <p:cNvPicPr preferRelativeResize="0"/>
          <p:nvPr/>
        </p:nvPicPr>
        <p:blipFill rotWithShape="1">
          <a:blip r:embed="rId6">
            <a:alphaModFix/>
          </a:blip>
          <a:srcRect/>
          <a:stretch/>
        </p:blipFill>
        <p:spPr>
          <a:xfrm>
            <a:off x="7368171" y="6092323"/>
            <a:ext cx="1726474" cy="606275"/>
          </a:xfrm>
          <a:prstGeom prst="rect">
            <a:avLst/>
          </a:prstGeom>
          <a:noFill/>
          <a:ln>
            <a:noFill/>
          </a:ln>
        </p:spPr>
      </p:pic>
    </p:spTree>
    <p:extLst>
      <p:ext uri="{BB962C8B-B14F-4D97-AF65-F5344CB8AC3E}">
        <p14:creationId xmlns:p14="http://schemas.microsoft.com/office/powerpoint/2010/main" val="2430514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6D33-0B3F-4FCE-9CE7-81A538F3F5BB}"/>
              </a:ext>
            </a:extLst>
          </p:cNvPr>
          <p:cNvSpPr>
            <a:spLocks noGrp="1"/>
          </p:cNvSpPr>
          <p:nvPr>
            <p:ph type="title"/>
          </p:nvPr>
        </p:nvSpPr>
        <p:spPr/>
        <p:txBody>
          <a:bodyPr/>
          <a:lstStyle/>
          <a:p>
            <a:r>
              <a:rPr lang="en-US" dirty="0"/>
              <a:t>Operational design domain (ODD)</a:t>
            </a:r>
          </a:p>
        </p:txBody>
      </p:sp>
      <p:sp>
        <p:nvSpPr>
          <p:cNvPr id="3" name="Content Placeholder 2">
            <a:extLst>
              <a:ext uri="{FF2B5EF4-FFF2-40B4-BE49-F238E27FC236}">
                <a16:creationId xmlns:a16="http://schemas.microsoft.com/office/drawing/2014/main" id="{5AE9D540-9178-4B05-92BF-68CC26C4B2AD}"/>
              </a:ext>
            </a:extLst>
          </p:cNvPr>
          <p:cNvSpPr>
            <a:spLocks noGrp="1"/>
          </p:cNvSpPr>
          <p:nvPr>
            <p:ph idx="1"/>
          </p:nvPr>
        </p:nvSpPr>
        <p:spPr/>
        <p:txBody>
          <a:bodyPr>
            <a:normAutofit/>
          </a:bodyPr>
          <a:lstStyle/>
          <a:p>
            <a:pPr marL="0" indent="0" algn="ctr">
              <a:buNone/>
            </a:pPr>
            <a:r>
              <a:rPr lang="en-US" sz="2800" dirty="0"/>
              <a:t>When and where a feature is specifically </a:t>
            </a:r>
            <a:br>
              <a:rPr lang="en-US" sz="2800" dirty="0"/>
            </a:br>
            <a:r>
              <a:rPr lang="en-US" sz="2800" dirty="0"/>
              <a:t>designed to function</a:t>
            </a:r>
          </a:p>
          <a:p>
            <a:pPr algn="ctr"/>
            <a:endParaRPr lang="en-US" dirty="0"/>
          </a:p>
          <a:p>
            <a:pPr marL="0" indent="0" algn="ctr">
              <a:buNone/>
            </a:pPr>
            <a:endParaRPr lang="en-US" dirty="0"/>
          </a:p>
        </p:txBody>
      </p:sp>
      <p:sp>
        <p:nvSpPr>
          <p:cNvPr id="4" name="Text Placeholder 3">
            <a:extLst>
              <a:ext uri="{FF2B5EF4-FFF2-40B4-BE49-F238E27FC236}">
                <a16:creationId xmlns:a16="http://schemas.microsoft.com/office/drawing/2014/main" id="{96D7B4A1-9557-49AA-B65D-F9916249E13B}"/>
              </a:ext>
            </a:extLst>
          </p:cNvPr>
          <p:cNvSpPr>
            <a:spLocks noGrp="1"/>
          </p:cNvSpPr>
          <p:nvPr>
            <p:ph type="body" sz="quarter" idx="13"/>
          </p:nvPr>
        </p:nvSpPr>
        <p:spPr>
          <a:xfrm>
            <a:off x="0" y="6465691"/>
            <a:ext cx="7543800" cy="392310"/>
          </a:xfrm>
        </p:spPr>
        <p:txBody>
          <a:bodyPr>
            <a:noAutofit/>
          </a:bodyPr>
          <a:lstStyle/>
          <a:p>
            <a:r>
              <a:rPr lang="en-US" sz="1000" dirty="0"/>
              <a:t>Google Maps; </a:t>
            </a:r>
            <a:r>
              <a:rPr lang="en-US" sz="1000" dirty="0" err="1"/>
              <a:t>Straßenverkehrsordnung</a:t>
            </a:r>
            <a:r>
              <a:rPr lang="en-US" sz="1000" dirty="0"/>
              <a:t>, commons.wikimedia.org/w/index.php?curid=49947;</a:t>
            </a:r>
            <a:br>
              <a:rPr lang="en-US" sz="1000" dirty="0"/>
            </a:br>
            <a:r>
              <a:rPr lang="en-US" sz="1000" dirty="0"/>
              <a:t>miro.medium.com/max/1400/0*9MQQpiBhfRaPZhra</a:t>
            </a:r>
          </a:p>
        </p:txBody>
      </p:sp>
      <p:grpSp>
        <p:nvGrpSpPr>
          <p:cNvPr id="12" name="Group 11">
            <a:extLst>
              <a:ext uri="{FF2B5EF4-FFF2-40B4-BE49-F238E27FC236}">
                <a16:creationId xmlns:a16="http://schemas.microsoft.com/office/drawing/2014/main" id="{4C2F09C0-5BC3-4B9B-AE1E-6971B25DC8F7}"/>
              </a:ext>
            </a:extLst>
          </p:cNvPr>
          <p:cNvGrpSpPr/>
          <p:nvPr/>
        </p:nvGrpSpPr>
        <p:grpSpPr>
          <a:xfrm>
            <a:off x="238397" y="2383831"/>
            <a:ext cx="2362200" cy="2362200"/>
            <a:chOff x="609600" y="2819400"/>
            <a:chExt cx="2362200" cy="2362200"/>
          </a:xfrm>
        </p:grpSpPr>
        <p:pic>
          <p:nvPicPr>
            <p:cNvPr id="5" name="Graphic 4" descr="Snow">
              <a:extLst>
                <a:ext uri="{FF2B5EF4-FFF2-40B4-BE49-F238E27FC236}">
                  <a16:creationId xmlns:a16="http://schemas.microsoft.com/office/drawing/2014/main" id="{B6281FCA-D175-41AC-A760-B86B321C5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000" y="2971800"/>
              <a:ext cx="2057400" cy="2057400"/>
            </a:xfrm>
            <a:prstGeom prst="rect">
              <a:avLst/>
            </a:prstGeom>
          </p:spPr>
        </p:pic>
        <p:pic>
          <p:nvPicPr>
            <p:cNvPr id="9" name="Graphic 8" descr="No sign">
              <a:extLst>
                <a:ext uri="{FF2B5EF4-FFF2-40B4-BE49-F238E27FC236}">
                  <a16:creationId xmlns:a16="http://schemas.microsoft.com/office/drawing/2014/main" id="{6BBAE008-3CCD-48A9-ACD4-D00DBBFA6E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 y="2819400"/>
              <a:ext cx="2362200" cy="2362200"/>
            </a:xfrm>
            <a:prstGeom prst="rect">
              <a:avLst/>
            </a:prstGeom>
          </p:spPr>
        </p:pic>
      </p:grpSp>
      <p:pic>
        <p:nvPicPr>
          <p:cNvPr id="10" name="Picture 9">
            <a:extLst>
              <a:ext uri="{FF2B5EF4-FFF2-40B4-BE49-F238E27FC236}">
                <a16:creationId xmlns:a16="http://schemas.microsoft.com/office/drawing/2014/main" id="{B3F546A7-4FA8-4842-B716-C1C314A9DAA9}"/>
              </a:ext>
            </a:extLst>
          </p:cNvPr>
          <p:cNvPicPr>
            <a:picLocks noChangeAspect="1"/>
          </p:cNvPicPr>
          <p:nvPr/>
        </p:nvPicPr>
        <p:blipFill rotWithShape="1">
          <a:blip r:embed="rId6"/>
          <a:srcRect l="71851" t="43637" r="6209" b="8730"/>
          <a:stretch/>
        </p:blipFill>
        <p:spPr>
          <a:xfrm>
            <a:off x="2470345" y="2639056"/>
            <a:ext cx="2629908" cy="1961998"/>
          </a:xfrm>
          <a:prstGeom prst="rect">
            <a:avLst/>
          </a:prstGeom>
        </p:spPr>
      </p:pic>
      <p:pic>
        <p:nvPicPr>
          <p:cNvPr id="11" name="Picture 10">
            <a:extLst>
              <a:ext uri="{FF2B5EF4-FFF2-40B4-BE49-F238E27FC236}">
                <a16:creationId xmlns:a16="http://schemas.microsoft.com/office/drawing/2014/main" id="{8CCF469D-5C98-4196-8D30-D7778095ADF9}"/>
              </a:ext>
            </a:extLst>
          </p:cNvPr>
          <p:cNvPicPr>
            <a:picLocks noChangeAspect="1"/>
          </p:cNvPicPr>
          <p:nvPr/>
        </p:nvPicPr>
        <p:blipFill>
          <a:blip r:embed="rId7"/>
          <a:stretch>
            <a:fillRect/>
          </a:stretch>
        </p:blipFill>
        <p:spPr>
          <a:xfrm>
            <a:off x="5268320" y="2625711"/>
            <a:ext cx="3461600" cy="3241689"/>
          </a:xfrm>
          <a:prstGeom prst="rect">
            <a:avLst/>
          </a:prstGeom>
        </p:spPr>
      </p:pic>
      <p:pic>
        <p:nvPicPr>
          <p:cNvPr id="14" name="Picture 13">
            <a:extLst>
              <a:ext uri="{FF2B5EF4-FFF2-40B4-BE49-F238E27FC236}">
                <a16:creationId xmlns:a16="http://schemas.microsoft.com/office/drawing/2014/main" id="{73B01EE6-F8C5-4448-995E-FC64BA4D6D09}"/>
              </a:ext>
            </a:extLst>
          </p:cNvPr>
          <p:cNvPicPr>
            <a:picLocks noChangeAspect="1"/>
          </p:cNvPicPr>
          <p:nvPr/>
        </p:nvPicPr>
        <p:blipFill>
          <a:blip r:embed="rId8"/>
          <a:stretch>
            <a:fillRect/>
          </a:stretch>
        </p:blipFill>
        <p:spPr>
          <a:xfrm>
            <a:off x="536716" y="4646880"/>
            <a:ext cx="1765562" cy="1765562"/>
          </a:xfrm>
          <a:prstGeom prst="rect">
            <a:avLst/>
          </a:prstGeom>
        </p:spPr>
      </p:pic>
      <p:pic>
        <p:nvPicPr>
          <p:cNvPr id="15" name="Picture 14">
            <a:extLst>
              <a:ext uri="{FF2B5EF4-FFF2-40B4-BE49-F238E27FC236}">
                <a16:creationId xmlns:a16="http://schemas.microsoft.com/office/drawing/2014/main" id="{24299787-5A75-4C1B-8C43-A1F222BA5B15}"/>
              </a:ext>
            </a:extLst>
          </p:cNvPr>
          <p:cNvPicPr>
            <a:picLocks noChangeAspect="1"/>
          </p:cNvPicPr>
          <p:nvPr/>
        </p:nvPicPr>
        <p:blipFill>
          <a:blip r:embed="rId9"/>
          <a:stretch>
            <a:fillRect/>
          </a:stretch>
        </p:blipFill>
        <p:spPr>
          <a:xfrm>
            <a:off x="2470345" y="4646880"/>
            <a:ext cx="2635055" cy="1757958"/>
          </a:xfrm>
          <a:prstGeom prst="rect">
            <a:avLst/>
          </a:prstGeom>
        </p:spPr>
      </p:pic>
    </p:spTree>
    <p:extLst>
      <p:ext uri="{BB962C8B-B14F-4D97-AF65-F5344CB8AC3E}">
        <p14:creationId xmlns:p14="http://schemas.microsoft.com/office/powerpoint/2010/main" val="1608202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9443C8-24AA-4741-93A9-935740FDA44D}"/>
              </a:ext>
            </a:extLst>
          </p:cNvPr>
          <p:cNvSpPr>
            <a:spLocks noGrp="1"/>
          </p:cNvSpPr>
          <p:nvPr>
            <p:ph idx="1"/>
          </p:nvPr>
        </p:nvSpPr>
        <p:spPr>
          <a:xfrm>
            <a:off x="381000" y="381000"/>
            <a:ext cx="8534400" cy="5029199"/>
          </a:xfrm>
        </p:spPr>
        <p:txBody>
          <a:bodyPr>
            <a:normAutofit/>
          </a:bodyPr>
          <a:lstStyle/>
          <a:p>
            <a:pPr marL="0" indent="0">
              <a:buNone/>
            </a:pPr>
            <a:r>
              <a:rPr lang="en-US" b="1" dirty="0"/>
              <a:t>L5: </a:t>
            </a:r>
            <a:r>
              <a:rPr lang="en-US" dirty="0"/>
              <a:t>You’re not driving, and you can reach any destination </a:t>
            </a:r>
            <a:r>
              <a:rPr lang="en-US" i="1" dirty="0"/>
              <a:t>(an “unlimited” ODD…)</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693E23FC-4701-41DA-BB17-A553C0FBBB14}"/>
              </a:ext>
            </a:extLst>
          </p:cNvPr>
          <p:cNvSpPr>
            <a:spLocks noGrp="1"/>
          </p:cNvSpPr>
          <p:nvPr>
            <p:ph type="body" sz="quarter" idx="13"/>
          </p:nvPr>
        </p:nvSpPr>
        <p:spPr>
          <a:xfrm>
            <a:off x="0" y="6629400"/>
            <a:ext cx="7543800" cy="228600"/>
          </a:xfrm>
        </p:spPr>
        <p:txBody>
          <a:bodyPr>
            <a:noAutofit/>
          </a:bodyPr>
          <a:lstStyle/>
          <a:p>
            <a:r>
              <a:rPr lang="en-US" sz="1000" dirty="0"/>
              <a:t>By Dante Gabriel Rossetti, Public Domain, https://commons.wikimedia.org/w/index.php?curid=44841386</a:t>
            </a:r>
          </a:p>
        </p:txBody>
      </p:sp>
      <p:pic>
        <p:nvPicPr>
          <p:cNvPr id="3" name="Picture 2">
            <a:extLst>
              <a:ext uri="{FF2B5EF4-FFF2-40B4-BE49-F238E27FC236}">
                <a16:creationId xmlns:a16="http://schemas.microsoft.com/office/drawing/2014/main" id="{B10645AD-8DE3-4589-828C-016A1B6F7EAD}"/>
              </a:ext>
            </a:extLst>
          </p:cNvPr>
          <p:cNvPicPr>
            <a:picLocks noChangeAspect="1"/>
          </p:cNvPicPr>
          <p:nvPr/>
        </p:nvPicPr>
        <p:blipFill>
          <a:blip r:embed="rId2"/>
          <a:stretch>
            <a:fillRect/>
          </a:stretch>
        </p:blipFill>
        <p:spPr>
          <a:xfrm>
            <a:off x="3074931" y="1600200"/>
            <a:ext cx="2994137" cy="4800600"/>
          </a:xfrm>
          <a:prstGeom prst="rect">
            <a:avLst/>
          </a:prstGeom>
        </p:spPr>
      </p:pic>
    </p:spTree>
    <p:extLst>
      <p:ext uri="{BB962C8B-B14F-4D97-AF65-F5344CB8AC3E}">
        <p14:creationId xmlns:p14="http://schemas.microsoft.com/office/powerpoint/2010/main" val="3397644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F05F-6B0F-4D91-A44E-32D30C6A23F6}"/>
              </a:ext>
            </a:extLst>
          </p:cNvPr>
          <p:cNvSpPr>
            <a:spLocks noGrp="1"/>
          </p:cNvSpPr>
          <p:nvPr>
            <p:ph type="title"/>
          </p:nvPr>
        </p:nvSpPr>
        <p:spPr/>
        <p:txBody>
          <a:bodyPr/>
          <a:lstStyle/>
          <a:p>
            <a:r>
              <a:rPr lang="en-US" dirty="0"/>
              <a:t>Vehicle types</a:t>
            </a:r>
          </a:p>
        </p:txBody>
      </p:sp>
      <p:sp>
        <p:nvSpPr>
          <p:cNvPr id="3" name="Content Placeholder 2">
            <a:extLst>
              <a:ext uri="{FF2B5EF4-FFF2-40B4-BE49-F238E27FC236}">
                <a16:creationId xmlns:a16="http://schemas.microsoft.com/office/drawing/2014/main" id="{6A225ACA-1DA9-4EEA-843B-B7C4E5C5FAEA}"/>
              </a:ext>
            </a:extLst>
          </p:cNvPr>
          <p:cNvSpPr>
            <a:spLocks noGrp="1"/>
          </p:cNvSpPr>
          <p:nvPr>
            <p:ph idx="1"/>
          </p:nvPr>
        </p:nvSpPr>
        <p:spPr/>
        <p:txBody>
          <a:bodyPr/>
          <a:lstStyle/>
          <a:p>
            <a:endParaRPr lang="en-US" dirty="0"/>
          </a:p>
          <a:p>
            <a:r>
              <a:rPr lang="en-US" dirty="0"/>
              <a:t>Vehicles you can drive:</a:t>
            </a:r>
          </a:p>
          <a:p>
            <a:endParaRPr lang="en-US" dirty="0"/>
          </a:p>
          <a:p>
            <a:endParaRPr lang="en-US" dirty="0"/>
          </a:p>
          <a:p>
            <a:r>
              <a:rPr lang="en-US" dirty="0"/>
              <a:t>Vehicles you can’t drive:</a:t>
            </a:r>
          </a:p>
        </p:txBody>
      </p:sp>
      <p:sp>
        <p:nvSpPr>
          <p:cNvPr id="4" name="Text Placeholder 3">
            <a:extLst>
              <a:ext uri="{FF2B5EF4-FFF2-40B4-BE49-F238E27FC236}">
                <a16:creationId xmlns:a16="http://schemas.microsoft.com/office/drawing/2014/main" id="{A9A62A18-C8F8-47BE-916F-D142BE8D464E}"/>
              </a:ext>
            </a:extLst>
          </p:cNvPr>
          <p:cNvSpPr>
            <a:spLocks noGrp="1"/>
          </p:cNvSpPr>
          <p:nvPr>
            <p:ph type="body" sz="quarter" idx="13"/>
          </p:nvPr>
        </p:nvSpPr>
        <p:spPr/>
        <p:txBody>
          <a:bodyPr>
            <a:normAutofit fontScale="85000" lnSpcReduction="10000"/>
          </a:bodyPr>
          <a:lstStyle/>
          <a:p>
            <a:endParaRPr lang="en-US"/>
          </a:p>
        </p:txBody>
      </p:sp>
      <p:pic>
        <p:nvPicPr>
          <p:cNvPr id="6" name="Graphic 5" descr="Steering Wheel">
            <a:extLst>
              <a:ext uri="{FF2B5EF4-FFF2-40B4-BE49-F238E27FC236}">
                <a16:creationId xmlns:a16="http://schemas.microsoft.com/office/drawing/2014/main" id="{FFFD7CB1-0006-4362-822A-1EFA12AFD6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1638405"/>
            <a:ext cx="1896957" cy="1896957"/>
          </a:xfrm>
          <a:prstGeom prst="rect">
            <a:avLst/>
          </a:prstGeom>
        </p:spPr>
      </p:pic>
      <p:pic>
        <p:nvPicPr>
          <p:cNvPr id="1026" name="Picture 2" descr="button, red button, push button, logo, help, sticker, symbol, icon, internet, email, social, communication, app, connection, google, multimedia, media, presentation, trade, Free vector graphics, Free illustrations,free pictures, free photos, free images, royalty free, free illustrations, public domain">
            <a:extLst>
              <a:ext uri="{FF2B5EF4-FFF2-40B4-BE49-F238E27FC236}">
                <a16:creationId xmlns:a16="http://schemas.microsoft.com/office/drawing/2014/main" id="{83743553-3517-4D6B-AF07-2DB17C8B01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1" y="3535362"/>
            <a:ext cx="189695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802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095C-9EF2-445D-83E7-AF51BD27B214}"/>
              </a:ext>
            </a:extLst>
          </p:cNvPr>
          <p:cNvSpPr>
            <a:spLocks noGrp="1"/>
          </p:cNvSpPr>
          <p:nvPr>
            <p:ph type="title"/>
          </p:nvPr>
        </p:nvSpPr>
        <p:spPr/>
        <p:txBody>
          <a:bodyPr/>
          <a:lstStyle/>
          <a:p>
            <a:r>
              <a:rPr lang="en-US" dirty="0"/>
              <a:t>Trip types</a:t>
            </a:r>
          </a:p>
        </p:txBody>
      </p:sp>
      <p:sp>
        <p:nvSpPr>
          <p:cNvPr id="3" name="Content Placeholder 2">
            <a:extLst>
              <a:ext uri="{FF2B5EF4-FFF2-40B4-BE49-F238E27FC236}">
                <a16:creationId xmlns:a16="http://schemas.microsoft.com/office/drawing/2014/main" id="{D7D71A10-F4FA-4067-8CDB-768DA09721CA}"/>
              </a:ext>
            </a:extLst>
          </p:cNvPr>
          <p:cNvSpPr>
            <a:spLocks noGrp="1"/>
          </p:cNvSpPr>
          <p:nvPr>
            <p:ph idx="1"/>
          </p:nvPr>
        </p:nvSpPr>
        <p:spPr>
          <a:xfrm>
            <a:off x="457200" y="1371600"/>
            <a:ext cx="8610600" cy="4800599"/>
          </a:xfrm>
        </p:spPr>
        <p:txBody>
          <a:bodyPr>
            <a:normAutofit fontScale="77500" lnSpcReduction="20000"/>
          </a:bodyPr>
          <a:lstStyle/>
          <a:p>
            <a:r>
              <a:rPr lang="en-US" dirty="0"/>
              <a:t>You must drive for the entire trip (L0 - L2)</a:t>
            </a:r>
          </a:p>
          <a:p>
            <a:endParaRPr lang="en-US" dirty="0"/>
          </a:p>
          <a:p>
            <a:r>
              <a:rPr lang="en-US" dirty="0"/>
              <a:t>You will need to drive if prompted</a:t>
            </a:r>
            <a:br>
              <a:rPr lang="en-US" dirty="0"/>
            </a:br>
            <a:r>
              <a:rPr lang="en-US" dirty="0"/>
              <a:t>in order to </a:t>
            </a:r>
            <a:r>
              <a:rPr lang="en-US" i="1" dirty="0"/>
              <a:t>maintain safety </a:t>
            </a:r>
            <a:r>
              <a:rPr lang="en-US" dirty="0"/>
              <a:t>(L3)</a:t>
            </a:r>
          </a:p>
          <a:p>
            <a:endParaRPr lang="en-US" dirty="0"/>
          </a:p>
          <a:p>
            <a:r>
              <a:rPr lang="en-US" dirty="0"/>
              <a:t>You will need to drive if prompted</a:t>
            </a:r>
            <a:br>
              <a:rPr lang="en-US" dirty="0"/>
            </a:br>
            <a:r>
              <a:rPr lang="en-US" dirty="0"/>
              <a:t>in order to </a:t>
            </a:r>
            <a:r>
              <a:rPr lang="en-US" i="1" dirty="0"/>
              <a:t>reach your destination </a:t>
            </a:r>
            <a:r>
              <a:rPr lang="en-US" dirty="0"/>
              <a:t>(L4)</a:t>
            </a:r>
            <a:endParaRPr lang="en-US" i="1" dirty="0"/>
          </a:p>
          <a:p>
            <a:endParaRPr lang="en-US" dirty="0"/>
          </a:p>
          <a:p>
            <a:r>
              <a:rPr lang="en-US" dirty="0"/>
              <a:t>You will not need to drive for any reason,</a:t>
            </a:r>
            <a:br>
              <a:rPr lang="en-US" dirty="0"/>
            </a:br>
            <a:r>
              <a:rPr lang="en-US" dirty="0"/>
              <a:t>but you may drive </a:t>
            </a:r>
            <a:r>
              <a:rPr lang="en-US" i="1" dirty="0"/>
              <a:t>if you want </a:t>
            </a:r>
            <a:r>
              <a:rPr lang="en-US" dirty="0"/>
              <a:t>(L4 - L5)</a:t>
            </a:r>
            <a:endParaRPr lang="en-US" i="1" dirty="0"/>
          </a:p>
          <a:p>
            <a:endParaRPr lang="en-US" dirty="0"/>
          </a:p>
          <a:p>
            <a:r>
              <a:rPr lang="en-US" dirty="0"/>
              <a:t>You will not need to drive for any reason,</a:t>
            </a:r>
            <a:br>
              <a:rPr lang="en-US" dirty="0"/>
            </a:br>
            <a:r>
              <a:rPr lang="en-US" dirty="0"/>
              <a:t>and </a:t>
            </a:r>
            <a:r>
              <a:rPr lang="en-US" i="1" dirty="0"/>
              <a:t>you may not drive </a:t>
            </a:r>
            <a:r>
              <a:rPr lang="en-US" dirty="0"/>
              <a:t>(L4 - L5)</a:t>
            </a:r>
          </a:p>
        </p:txBody>
      </p:sp>
      <p:sp>
        <p:nvSpPr>
          <p:cNvPr id="4" name="Text Placeholder 3">
            <a:extLst>
              <a:ext uri="{FF2B5EF4-FFF2-40B4-BE49-F238E27FC236}">
                <a16:creationId xmlns:a16="http://schemas.microsoft.com/office/drawing/2014/main" id="{1D517936-9AC7-4FE5-91C9-E316F9346F52}"/>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1346445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1ABF-B7EB-4298-A7D7-BE7E643764A9}"/>
              </a:ext>
            </a:extLst>
          </p:cNvPr>
          <p:cNvSpPr>
            <a:spLocks noGrp="1"/>
          </p:cNvSpPr>
          <p:nvPr>
            <p:ph type="title"/>
          </p:nvPr>
        </p:nvSpPr>
        <p:spPr/>
        <p:txBody>
          <a:bodyPr/>
          <a:lstStyle/>
          <a:p>
            <a:r>
              <a:rPr lang="en-US" dirty="0"/>
              <a:t>What’s driving today?</a:t>
            </a:r>
          </a:p>
        </p:txBody>
      </p:sp>
      <p:sp>
        <p:nvSpPr>
          <p:cNvPr id="3" name="Content Placeholder 2">
            <a:extLst>
              <a:ext uri="{FF2B5EF4-FFF2-40B4-BE49-F238E27FC236}">
                <a16:creationId xmlns:a16="http://schemas.microsoft.com/office/drawing/2014/main" id="{AF746E1A-0AEB-4733-BBC9-42F29AEF21E2}"/>
              </a:ext>
            </a:extLst>
          </p:cNvPr>
          <p:cNvSpPr>
            <a:spLocks noGrp="1"/>
          </p:cNvSpPr>
          <p:nvPr>
            <p:ph idx="1"/>
          </p:nvPr>
        </p:nvSpPr>
        <p:spPr>
          <a:xfrm>
            <a:off x="457200" y="1600201"/>
            <a:ext cx="8382000" cy="4525963"/>
          </a:xfrm>
        </p:spPr>
        <p:txBody>
          <a:bodyPr>
            <a:normAutofit/>
          </a:bodyPr>
          <a:lstStyle/>
          <a:p>
            <a:r>
              <a:rPr lang="en-US" dirty="0"/>
              <a:t>You cannot buy an AV</a:t>
            </a:r>
          </a:p>
          <a:p>
            <a:endParaRPr lang="en-US" dirty="0"/>
          </a:p>
          <a:p>
            <a:r>
              <a:rPr lang="en-US" dirty="0"/>
              <a:t>You </a:t>
            </a:r>
            <a:r>
              <a:rPr lang="en-US" i="1" dirty="0"/>
              <a:t>might</a:t>
            </a:r>
            <a:r>
              <a:rPr lang="en-US" dirty="0"/>
              <a:t> be able to ride in an </a:t>
            </a:r>
            <a:r>
              <a:rPr lang="en-US" i="1" dirty="0"/>
              <a:t>aspirational</a:t>
            </a:r>
            <a:r>
              <a:rPr lang="en-US" dirty="0"/>
              <a:t> AV</a:t>
            </a:r>
          </a:p>
          <a:p>
            <a:endParaRPr lang="en-US" dirty="0"/>
          </a:p>
          <a:p>
            <a:r>
              <a:rPr lang="en-US" dirty="0"/>
              <a:t>You </a:t>
            </a:r>
            <a:r>
              <a:rPr lang="en-US" i="1" dirty="0"/>
              <a:t>might</a:t>
            </a:r>
            <a:r>
              <a:rPr lang="en-US" dirty="0"/>
              <a:t> be able to use a delivery robot</a:t>
            </a:r>
          </a:p>
          <a:p>
            <a:endParaRPr lang="en-US" dirty="0"/>
          </a:p>
          <a:p>
            <a:r>
              <a:rPr lang="en-US" dirty="0"/>
              <a:t>But they will almost certainly be </a:t>
            </a:r>
            <a:r>
              <a:rPr lang="en-US" i="1" dirty="0"/>
              <a:t>supervised</a:t>
            </a:r>
            <a:endParaRPr lang="en-US" dirty="0"/>
          </a:p>
        </p:txBody>
      </p:sp>
      <p:sp>
        <p:nvSpPr>
          <p:cNvPr id="4" name="Text Placeholder 3">
            <a:extLst>
              <a:ext uri="{FF2B5EF4-FFF2-40B4-BE49-F238E27FC236}">
                <a16:creationId xmlns:a16="http://schemas.microsoft.com/office/drawing/2014/main" id="{14945990-0072-4674-8EC9-614C270F5D0C}"/>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530808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9166E9-F3AC-4630-B6A4-6539586DC249}"/>
              </a:ext>
            </a:extLst>
          </p:cNvPr>
          <p:cNvSpPr>
            <a:spLocks noGrp="1"/>
          </p:cNvSpPr>
          <p:nvPr>
            <p:ph type="body" sz="quarter" idx="13"/>
          </p:nvPr>
        </p:nvSpPr>
        <p:spPr>
          <a:xfrm>
            <a:off x="0" y="6477001"/>
            <a:ext cx="7772400" cy="381000"/>
          </a:xfrm>
        </p:spPr>
        <p:txBody>
          <a:bodyPr>
            <a:noAutofit/>
          </a:bodyPr>
          <a:lstStyle/>
          <a:p>
            <a:r>
              <a:rPr lang="en-US" sz="1000" dirty="0"/>
              <a:t>Lt. Jeanine </a:t>
            </a:r>
            <a:r>
              <a:rPr lang="en-US" sz="1000" dirty="0" err="1"/>
              <a:t>Menze</a:t>
            </a:r>
            <a:r>
              <a:rPr lang="en-US" sz="1000" dirty="0"/>
              <a:t> by PO2 Jennifer Johnson, </a:t>
            </a:r>
            <a:br>
              <a:rPr lang="en-US" sz="1000" dirty="0"/>
            </a:br>
            <a:r>
              <a:rPr lang="en-US" sz="1000" dirty="0"/>
              <a:t>alaska.coastguard.dodlive.mil/2014/03/breaking-barriers-and-becoming-the-change-for-women-in-coast-guard-aviation/</a:t>
            </a:r>
          </a:p>
        </p:txBody>
      </p:sp>
      <p:pic>
        <p:nvPicPr>
          <p:cNvPr id="8" name="Picture 7">
            <a:extLst>
              <a:ext uri="{FF2B5EF4-FFF2-40B4-BE49-F238E27FC236}">
                <a16:creationId xmlns:a16="http://schemas.microsoft.com/office/drawing/2014/main" id="{E2D08206-878E-49FA-B34A-37B3DBBE9858}"/>
              </a:ext>
            </a:extLst>
          </p:cNvPr>
          <p:cNvPicPr>
            <a:picLocks noChangeAspect="1"/>
          </p:cNvPicPr>
          <p:nvPr/>
        </p:nvPicPr>
        <p:blipFill>
          <a:blip r:embed="rId2"/>
          <a:stretch>
            <a:fillRect/>
          </a:stretch>
        </p:blipFill>
        <p:spPr>
          <a:xfrm>
            <a:off x="2571250" y="381000"/>
            <a:ext cx="4001500" cy="6019800"/>
          </a:xfrm>
          <a:prstGeom prst="rect">
            <a:avLst/>
          </a:prstGeom>
        </p:spPr>
      </p:pic>
    </p:spTree>
    <p:extLst>
      <p:ext uri="{BB962C8B-B14F-4D97-AF65-F5344CB8AC3E}">
        <p14:creationId xmlns:p14="http://schemas.microsoft.com/office/powerpoint/2010/main" val="580300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02B2D4-CBAD-4C3B-9E7D-90968084106F}"/>
              </a:ext>
            </a:extLst>
          </p:cNvPr>
          <p:cNvSpPr>
            <a:spLocks noGrp="1"/>
          </p:cNvSpPr>
          <p:nvPr>
            <p:ph type="body" sz="quarter" idx="13"/>
          </p:nvPr>
        </p:nvSpPr>
        <p:spPr/>
        <p:txBody>
          <a:bodyPr>
            <a:normAutofit fontScale="85000" lnSpcReduction="10000"/>
          </a:bodyPr>
          <a:lstStyle/>
          <a:p>
            <a:r>
              <a:rPr lang="en-US" dirty="0" err="1"/>
              <a:t>starship.xyz</a:t>
            </a:r>
            <a:r>
              <a:rPr lang="en-US" dirty="0"/>
              <a:t>; waymo.com </a:t>
            </a:r>
          </a:p>
        </p:txBody>
      </p:sp>
      <p:pic>
        <p:nvPicPr>
          <p:cNvPr id="5" name="Picture 4">
            <a:extLst>
              <a:ext uri="{FF2B5EF4-FFF2-40B4-BE49-F238E27FC236}">
                <a16:creationId xmlns:a16="http://schemas.microsoft.com/office/drawing/2014/main" id="{499FC411-3312-4590-AF92-505DC1C775AC}"/>
              </a:ext>
            </a:extLst>
          </p:cNvPr>
          <p:cNvPicPr>
            <a:picLocks noChangeAspect="1"/>
          </p:cNvPicPr>
          <p:nvPr/>
        </p:nvPicPr>
        <p:blipFill>
          <a:blip r:embed="rId2"/>
          <a:stretch>
            <a:fillRect/>
          </a:stretch>
        </p:blipFill>
        <p:spPr>
          <a:xfrm>
            <a:off x="4572000" y="242121"/>
            <a:ext cx="4262438" cy="2630723"/>
          </a:xfrm>
          <a:prstGeom prst="rect">
            <a:avLst/>
          </a:prstGeom>
        </p:spPr>
      </p:pic>
      <p:pic>
        <p:nvPicPr>
          <p:cNvPr id="8" name="Picture 7">
            <a:extLst>
              <a:ext uri="{FF2B5EF4-FFF2-40B4-BE49-F238E27FC236}">
                <a16:creationId xmlns:a16="http://schemas.microsoft.com/office/drawing/2014/main" id="{BEF34D23-6B39-4EBA-BE9B-6E445C0D4578}"/>
              </a:ext>
            </a:extLst>
          </p:cNvPr>
          <p:cNvPicPr>
            <a:picLocks noChangeAspect="1"/>
          </p:cNvPicPr>
          <p:nvPr/>
        </p:nvPicPr>
        <p:blipFill>
          <a:blip r:embed="rId3"/>
          <a:stretch>
            <a:fillRect/>
          </a:stretch>
        </p:blipFill>
        <p:spPr>
          <a:xfrm>
            <a:off x="257768" y="914400"/>
            <a:ext cx="4009432" cy="1344371"/>
          </a:xfrm>
          <a:prstGeom prst="rect">
            <a:avLst/>
          </a:prstGeom>
        </p:spPr>
      </p:pic>
      <p:pic>
        <p:nvPicPr>
          <p:cNvPr id="9" name="Picture 8">
            <a:extLst>
              <a:ext uri="{FF2B5EF4-FFF2-40B4-BE49-F238E27FC236}">
                <a16:creationId xmlns:a16="http://schemas.microsoft.com/office/drawing/2014/main" id="{319E0037-88BF-499B-A0BC-AC0D77BA8497}"/>
              </a:ext>
            </a:extLst>
          </p:cNvPr>
          <p:cNvPicPr>
            <a:picLocks noChangeAspect="1"/>
          </p:cNvPicPr>
          <p:nvPr/>
        </p:nvPicPr>
        <p:blipFill>
          <a:blip r:embed="rId4"/>
          <a:stretch>
            <a:fillRect/>
          </a:stretch>
        </p:blipFill>
        <p:spPr>
          <a:xfrm>
            <a:off x="257768" y="3790282"/>
            <a:ext cx="3991188" cy="1467518"/>
          </a:xfrm>
          <a:prstGeom prst="rect">
            <a:avLst/>
          </a:prstGeom>
        </p:spPr>
      </p:pic>
      <p:pic>
        <p:nvPicPr>
          <p:cNvPr id="11" name="Picture 10">
            <a:extLst>
              <a:ext uri="{FF2B5EF4-FFF2-40B4-BE49-F238E27FC236}">
                <a16:creationId xmlns:a16="http://schemas.microsoft.com/office/drawing/2014/main" id="{F7A1AD1B-41D3-4F4E-95FB-177786503887}"/>
              </a:ext>
            </a:extLst>
          </p:cNvPr>
          <p:cNvPicPr>
            <a:picLocks noChangeAspect="1"/>
          </p:cNvPicPr>
          <p:nvPr/>
        </p:nvPicPr>
        <p:blipFill>
          <a:blip r:embed="rId5"/>
          <a:stretch>
            <a:fillRect/>
          </a:stretch>
        </p:blipFill>
        <p:spPr>
          <a:xfrm>
            <a:off x="4572000" y="3188494"/>
            <a:ext cx="4262438" cy="2686050"/>
          </a:xfrm>
          <a:prstGeom prst="rect">
            <a:avLst/>
          </a:prstGeom>
        </p:spPr>
      </p:pic>
    </p:spTree>
    <p:extLst>
      <p:ext uri="{BB962C8B-B14F-4D97-AF65-F5344CB8AC3E}">
        <p14:creationId xmlns:p14="http://schemas.microsoft.com/office/powerpoint/2010/main" val="30688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1ABF-B7EB-4298-A7D7-BE7E643764A9}"/>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AF746E1A-0AEB-4733-BBC9-42F29AEF21E2}"/>
              </a:ext>
            </a:extLst>
          </p:cNvPr>
          <p:cNvSpPr>
            <a:spLocks noGrp="1"/>
          </p:cNvSpPr>
          <p:nvPr>
            <p:ph idx="1"/>
          </p:nvPr>
        </p:nvSpPr>
        <p:spPr/>
        <p:txBody>
          <a:bodyPr>
            <a:normAutofit/>
          </a:bodyPr>
          <a:lstStyle/>
          <a:p>
            <a:pPr marL="0" indent="0">
              <a:buNone/>
            </a:pPr>
            <a:r>
              <a:rPr lang="en-US" dirty="0"/>
              <a:t>Some combination of:</a:t>
            </a:r>
          </a:p>
          <a:p>
            <a:pPr marL="0" indent="0">
              <a:buNone/>
            </a:pPr>
            <a:endParaRPr lang="en-US" dirty="0"/>
          </a:p>
          <a:p>
            <a:r>
              <a:rPr lang="en-US" b="1" u="sng" dirty="0"/>
              <a:t>S</a:t>
            </a:r>
            <a:r>
              <a:rPr lang="en-US" dirty="0"/>
              <a:t>low speeds</a:t>
            </a:r>
          </a:p>
          <a:p>
            <a:endParaRPr lang="en-US" dirty="0"/>
          </a:p>
          <a:p>
            <a:r>
              <a:rPr lang="en-US" b="1" u="sng" dirty="0"/>
              <a:t>S</a:t>
            </a:r>
            <a:r>
              <a:rPr lang="en-US" dirty="0"/>
              <a:t>imple environments</a:t>
            </a:r>
          </a:p>
          <a:p>
            <a:endParaRPr lang="en-US" dirty="0"/>
          </a:p>
          <a:p>
            <a:r>
              <a:rPr lang="en-US" b="1" u="sng" dirty="0"/>
              <a:t>S</a:t>
            </a:r>
            <a:r>
              <a:rPr lang="en-US" dirty="0"/>
              <a:t>upervised operations</a:t>
            </a:r>
          </a:p>
        </p:txBody>
      </p:sp>
      <p:sp>
        <p:nvSpPr>
          <p:cNvPr id="4" name="Text Placeholder 3">
            <a:extLst>
              <a:ext uri="{FF2B5EF4-FFF2-40B4-BE49-F238E27FC236}">
                <a16:creationId xmlns:a16="http://schemas.microsoft.com/office/drawing/2014/main" id="{14945990-0072-4674-8EC9-614C270F5D0C}"/>
              </a:ext>
            </a:extLst>
          </p:cNvPr>
          <p:cNvSpPr>
            <a:spLocks noGrp="1"/>
          </p:cNvSpPr>
          <p:nvPr>
            <p:ph type="body" sz="quarter" idx="13"/>
          </p:nvPr>
        </p:nvSpPr>
        <p:spPr/>
        <p:txBody>
          <a:bodyPr>
            <a:normAutofit fontScale="85000" lnSpcReduction="10000"/>
          </a:bodyPr>
          <a:lstStyle/>
          <a:p>
            <a:endParaRPr lang="en-US"/>
          </a:p>
        </p:txBody>
      </p:sp>
      <p:sp>
        <p:nvSpPr>
          <p:cNvPr id="5" name="Explosion: 8 Points 4">
            <a:extLst>
              <a:ext uri="{FF2B5EF4-FFF2-40B4-BE49-F238E27FC236}">
                <a16:creationId xmlns:a16="http://schemas.microsoft.com/office/drawing/2014/main" id="{2639A20E-658C-45E6-ACB1-9708BA72E817}"/>
              </a:ext>
            </a:extLst>
          </p:cNvPr>
          <p:cNvSpPr/>
          <p:nvPr/>
        </p:nvSpPr>
        <p:spPr>
          <a:xfrm>
            <a:off x="5143500" y="2400300"/>
            <a:ext cx="2514600" cy="292576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3-S</a:t>
            </a:r>
          </a:p>
        </p:txBody>
      </p:sp>
    </p:spTree>
    <p:extLst>
      <p:ext uri="{BB962C8B-B14F-4D97-AF65-F5344CB8AC3E}">
        <p14:creationId xmlns:p14="http://schemas.microsoft.com/office/powerpoint/2010/main" val="1252215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solidFill>
                  <a:schemeClr val="tx2">
                    <a:lumMod val="20000"/>
                    <a:lumOff val="80000"/>
                  </a:schemeClr>
                </a:solidFill>
              </a:rPr>
              <a:t>Driver assistance</a:t>
            </a:r>
          </a:p>
          <a:p>
            <a:endParaRPr lang="en-US" dirty="0"/>
          </a:p>
          <a:p>
            <a:r>
              <a:rPr lang="en-US" b="1" dirty="0"/>
              <a:t>Automated driving</a:t>
            </a:r>
          </a:p>
          <a:p>
            <a:endParaRPr lang="en-US" dirty="0">
              <a:solidFill>
                <a:schemeClr val="tx2">
                  <a:lumMod val="20000"/>
                  <a:lumOff val="80000"/>
                </a:schemeClr>
              </a:solidFill>
            </a:endParaRPr>
          </a:p>
          <a:p>
            <a:r>
              <a:rPr lang="en-US" dirty="0">
                <a:solidFill>
                  <a:schemeClr val="tx2">
                    <a:lumMod val="20000"/>
                    <a:lumOff val="80000"/>
                  </a:schemeClr>
                </a:solidFill>
              </a:rPr>
              <a:t>Remote driving</a:t>
            </a:r>
          </a:p>
          <a:p>
            <a:endParaRPr lang="en-US" dirty="0">
              <a:solidFill>
                <a:schemeClr val="tx2">
                  <a:lumMod val="20000"/>
                  <a:lumOff val="80000"/>
                </a:schemeClr>
              </a:solidFill>
            </a:endParaRPr>
          </a:p>
          <a:p>
            <a:r>
              <a:rPr lang="en-US" dirty="0">
                <a:solidFill>
                  <a:schemeClr val="tx2">
                    <a:lumMod val="20000"/>
                    <a:lumOff val="80000"/>
                  </a:schemeClr>
                </a:solidFill>
              </a:rPr>
              <a:t>Connected driving</a:t>
            </a:r>
          </a:p>
        </p:txBody>
      </p:sp>
    </p:spTree>
    <p:extLst>
      <p:ext uri="{BB962C8B-B14F-4D97-AF65-F5344CB8AC3E}">
        <p14:creationId xmlns:p14="http://schemas.microsoft.com/office/powerpoint/2010/main" val="943188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solidFill>
                  <a:schemeClr val="tx2">
                    <a:lumMod val="20000"/>
                    <a:lumOff val="80000"/>
                  </a:schemeClr>
                </a:solidFill>
              </a:rPr>
              <a:t>Driver assistance</a:t>
            </a:r>
          </a:p>
          <a:p>
            <a:endParaRPr lang="en-US" dirty="0"/>
          </a:p>
          <a:p>
            <a:r>
              <a:rPr lang="en-US" dirty="0">
                <a:solidFill>
                  <a:schemeClr val="tx2">
                    <a:lumMod val="20000"/>
                    <a:lumOff val="80000"/>
                  </a:schemeClr>
                </a:solidFill>
              </a:rPr>
              <a:t>Automated driving</a:t>
            </a:r>
          </a:p>
          <a:p>
            <a:endParaRPr lang="en-US" dirty="0">
              <a:solidFill>
                <a:schemeClr val="tx2">
                  <a:lumMod val="20000"/>
                  <a:lumOff val="80000"/>
                </a:schemeClr>
              </a:solidFill>
            </a:endParaRPr>
          </a:p>
          <a:p>
            <a:r>
              <a:rPr lang="en-US" b="1" dirty="0"/>
              <a:t>Remote driving</a:t>
            </a:r>
          </a:p>
          <a:p>
            <a:endParaRPr lang="en-US" dirty="0">
              <a:solidFill>
                <a:schemeClr val="tx2">
                  <a:lumMod val="20000"/>
                  <a:lumOff val="80000"/>
                </a:schemeClr>
              </a:solidFill>
            </a:endParaRPr>
          </a:p>
          <a:p>
            <a:r>
              <a:rPr lang="en-US" dirty="0">
                <a:solidFill>
                  <a:schemeClr val="tx2">
                    <a:lumMod val="20000"/>
                    <a:lumOff val="80000"/>
                  </a:schemeClr>
                </a:solidFill>
              </a:rPr>
              <a:t>Connected driving</a:t>
            </a:r>
          </a:p>
        </p:txBody>
      </p:sp>
    </p:spTree>
    <p:extLst>
      <p:ext uri="{BB962C8B-B14F-4D97-AF65-F5344CB8AC3E}">
        <p14:creationId xmlns:p14="http://schemas.microsoft.com/office/powerpoint/2010/main" val="52625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2575"/>
            <a:ext cx="9144000" cy="1470025"/>
          </a:xfrm>
        </p:spPr>
        <p:txBody>
          <a:bodyPr>
            <a:noAutofit/>
          </a:bodyPr>
          <a:lstStyle/>
          <a:p>
            <a:r>
              <a:rPr lang="en-US" sz="5400" b="1" i="1" dirty="0">
                <a:solidFill>
                  <a:schemeClr val="accent1">
                    <a:lumMod val="50000"/>
                  </a:schemeClr>
                </a:solidFill>
              </a:rPr>
              <a:t>Primer on Automated Driving and Connected Driving</a:t>
            </a:r>
            <a:endParaRPr lang="en-US" sz="9600" b="1" dirty="0">
              <a:solidFill>
                <a:schemeClr val="accent1">
                  <a:lumMod val="50000"/>
                </a:schemeClr>
              </a:solidFill>
            </a:endParaRPr>
          </a:p>
        </p:txBody>
      </p:sp>
      <p:sp>
        <p:nvSpPr>
          <p:cNvPr id="3" name="Subtitle 2"/>
          <p:cNvSpPr>
            <a:spLocks noGrp="1"/>
          </p:cNvSpPr>
          <p:nvPr>
            <p:ph type="subTitle" idx="1"/>
          </p:nvPr>
        </p:nvSpPr>
        <p:spPr>
          <a:xfrm>
            <a:off x="0" y="1828800"/>
            <a:ext cx="9144000" cy="2235200"/>
          </a:xfrm>
        </p:spPr>
        <p:txBody>
          <a:bodyPr>
            <a:noAutofit/>
          </a:bodyPr>
          <a:lstStyle/>
          <a:p>
            <a:r>
              <a:rPr lang="en-US" sz="2800" b="1" dirty="0">
                <a:solidFill>
                  <a:schemeClr val="accent1">
                    <a:lumMod val="50000"/>
                  </a:schemeClr>
                </a:solidFill>
              </a:rPr>
              <a:t>Bryant Walker Smith</a:t>
            </a:r>
          </a:p>
          <a:p>
            <a:pPr>
              <a:spcBef>
                <a:spcPts val="600"/>
              </a:spcBef>
            </a:pPr>
            <a:r>
              <a:rPr lang="en-US" sz="1800" dirty="0">
                <a:solidFill>
                  <a:schemeClr val="accent1">
                    <a:lumMod val="50000"/>
                  </a:schemeClr>
                </a:solidFill>
              </a:rPr>
              <a:t>Associate Professor</a:t>
            </a:r>
            <a:br>
              <a:rPr lang="en-US" sz="1800" dirty="0">
                <a:solidFill>
                  <a:schemeClr val="accent1">
                    <a:lumMod val="50000"/>
                  </a:schemeClr>
                </a:solidFill>
              </a:rPr>
            </a:br>
            <a:r>
              <a:rPr lang="en-US" sz="1800" i="1" dirty="0">
                <a:solidFill>
                  <a:schemeClr val="accent1">
                    <a:lumMod val="50000"/>
                  </a:schemeClr>
                </a:solidFill>
              </a:rPr>
              <a:t>University of South Carolina School of Law </a:t>
            </a:r>
            <a:br>
              <a:rPr lang="en-US" sz="1800" i="1" dirty="0">
                <a:solidFill>
                  <a:schemeClr val="accent1">
                    <a:lumMod val="50000"/>
                  </a:schemeClr>
                </a:solidFill>
              </a:rPr>
            </a:br>
            <a:r>
              <a:rPr lang="en-US" sz="1800" i="1" dirty="0">
                <a:solidFill>
                  <a:schemeClr val="accent1">
                    <a:lumMod val="50000"/>
                  </a:schemeClr>
                </a:solidFill>
              </a:rPr>
              <a:t>and (by courtesy) School of Engineering</a:t>
            </a:r>
          </a:p>
          <a:p>
            <a:pPr>
              <a:spcBef>
                <a:spcPts val="600"/>
              </a:spcBef>
            </a:pPr>
            <a:r>
              <a:rPr lang="en-US" sz="1800" dirty="0">
                <a:solidFill>
                  <a:schemeClr val="accent1">
                    <a:lumMod val="50000"/>
                  </a:schemeClr>
                </a:solidFill>
              </a:rPr>
              <a:t>Affiliate Scholar</a:t>
            </a:r>
            <a:br>
              <a:rPr lang="en-US" sz="1800" dirty="0">
                <a:solidFill>
                  <a:schemeClr val="accent1">
                    <a:lumMod val="50000"/>
                  </a:schemeClr>
                </a:solidFill>
              </a:rPr>
            </a:br>
            <a:r>
              <a:rPr lang="en-US" sz="1800" i="1" dirty="0">
                <a:solidFill>
                  <a:schemeClr val="accent1">
                    <a:lumMod val="50000"/>
                  </a:schemeClr>
                </a:solidFill>
              </a:rPr>
              <a:t>Center for Internet and Society at Stanford Law School</a:t>
            </a:r>
          </a:p>
          <a:p>
            <a:pPr>
              <a:spcBef>
                <a:spcPts val="600"/>
              </a:spcBef>
            </a:pPr>
            <a:r>
              <a:rPr lang="en-US" sz="1800" dirty="0">
                <a:solidFill>
                  <a:schemeClr val="accent1">
                    <a:lumMod val="50000"/>
                  </a:schemeClr>
                </a:solidFill>
              </a:rPr>
              <a:t>Codirector</a:t>
            </a:r>
            <a:br>
              <a:rPr lang="en-US" sz="1800" dirty="0">
                <a:solidFill>
                  <a:schemeClr val="accent1">
                    <a:lumMod val="50000"/>
                  </a:schemeClr>
                </a:solidFill>
              </a:rPr>
            </a:br>
            <a:r>
              <a:rPr lang="en-US" sz="1800" i="1" dirty="0">
                <a:solidFill>
                  <a:schemeClr val="accent1">
                    <a:lumMod val="50000"/>
                  </a:schemeClr>
                </a:solidFill>
              </a:rPr>
              <a:t>Program on Law and Mobility at University of Michigan Law School</a:t>
            </a:r>
          </a:p>
          <a:p>
            <a:pPr>
              <a:spcBef>
                <a:spcPts val="600"/>
              </a:spcBef>
            </a:pPr>
            <a:endParaRPr lang="en-US" sz="1800" i="1" dirty="0">
              <a:solidFill>
                <a:schemeClr val="accent1">
                  <a:lumMod val="50000"/>
                </a:schemeClr>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517" y="4621228"/>
            <a:ext cx="3841016" cy="216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352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17A992-5481-462C-99AE-D398493B887E}"/>
              </a:ext>
            </a:extLst>
          </p:cNvPr>
          <p:cNvSpPr>
            <a:spLocks noGrp="1"/>
          </p:cNvSpPr>
          <p:nvPr>
            <p:ph type="title"/>
          </p:nvPr>
        </p:nvSpPr>
        <p:spPr/>
        <p:txBody>
          <a:bodyPr/>
          <a:lstStyle/>
          <a:p>
            <a:r>
              <a:rPr lang="en-US" dirty="0"/>
              <a:t>Tesla’s “Smart Summon”</a:t>
            </a:r>
          </a:p>
        </p:txBody>
      </p:sp>
      <p:sp>
        <p:nvSpPr>
          <p:cNvPr id="4" name="Text Placeholder 3">
            <a:extLst>
              <a:ext uri="{FF2B5EF4-FFF2-40B4-BE49-F238E27FC236}">
                <a16:creationId xmlns:a16="http://schemas.microsoft.com/office/drawing/2014/main" id="{DD0B9C35-B240-4CD9-BCED-A27F70BFBAD2}"/>
              </a:ext>
            </a:extLst>
          </p:cNvPr>
          <p:cNvSpPr>
            <a:spLocks noGrp="1"/>
          </p:cNvSpPr>
          <p:nvPr>
            <p:ph type="body" sz="quarter" idx="13"/>
          </p:nvPr>
        </p:nvSpPr>
        <p:spPr/>
        <p:txBody>
          <a:bodyPr>
            <a:normAutofit fontScale="85000" lnSpcReduction="10000"/>
          </a:bodyPr>
          <a:lstStyle/>
          <a:p>
            <a:r>
              <a:rPr lang="en-US" dirty="0"/>
              <a:t>youtu.be/enkRALcdPb0?t=364</a:t>
            </a:r>
          </a:p>
        </p:txBody>
      </p:sp>
      <p:pic>
        <p:nvPicPr>
          <p:cNvPr id="7" name="Picture 6">
            <a:extLst>
              <a:ext uri="{FF2B5EF4-FFF2-40B4-BE49-F238E27FC236}">
                <a16:creationId xmlns:a16="http://schemas.microsoft.com/office/drawing/2014/main" id="{63E980EE-0FE6-4228-AC36-8137C99F91E5}"/>
              </a:ext>
            </a:extLst>
          </p:cNvPr>
          <p:cNvPicPr>
            <a:picLocks noChangeAspect="1"/>
          </p:cNvPicPr>
          <p:nvPr/>
        </p:nvPicPr>
        <p:blipFill>
          <a:blip r:embed="rId2"/>
          <a:stretch>
            <a:fillRect/>
          </a:stretch>
        </p:blipFill>
        <p:spPr>
          <a:xfrm>
            <a:off x="457200" y="1371600"/>
            <a:ext cx="8305800" cy="4668989"/>
          </a:xfrm>
          <a:prstGeom prst="rect">
            <a:avLst/>
          </a:prstGeom>
        </p:spPr>
      </p:pic>
    </p:spTree>
    <p:extLst>
      <p:ext uri="{BB962C8B-B14F-4D97-AF65-F5344CB8AC3E}">
        <p14:creationId xmlns:p14="http://schemas.microsoft.com/office/powerpoint/2010/main" val="2053533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D4A0-A1EF-49F8-A406-19023EA70EBC}"/>
              </a:ext>
            </a:extLst>
          </p:cNvPr>
          <p:cNvSpPr>
            <a:spLocks noGrp="1"/>
          </p:cNvSpPr>
          <p:nvPr>
            <p:ph type="title"/>
          </p:nvPr>
        </p:nvSpPr>
        <p:spPr/>
        <p:txBody>
          <a:bodyPr/>
          <a:lstStyle/>
          <a:p>
            <a:r>
              <a:rPr lang="en-US" dirty="0"/>
              <a:t>Platooning</a:t>
            </a:r>
          </a:p>
        </p:txBody>
      </p:sp>
      <p:sp>
        <p:nvSpPr>
          <p:cNvPr id="4" name="Text Placeholder 3">
            <a:extLst>
              <a:ext uri="{FF2B5EF4-FFF2-40B4-BE49-F238E27FC236}">
                <a16:creationId xmlns:a16="http://schemas.microsoft.com/office/drawing/2014/main" id="{FD76BB19-36E5-4E64-8217-F355BAD4CFCA}"/>
              </a:ext>
            </a:extLst>
          </p:cNvPr>
          <p:cNvSpPr>
            <a:spLocks noGrp="1"/>
          </p:cNvSpPr>
          <p:nvPr>
            <p:ph type="body" sz="quarter" idx="13"/>
          </p:nvPr>
        </p:nvSpPr>
        <p:spPr/>
        <p:txBody>
          <a:bodyPr>
            <a:normAutofit fontScale="85000" lnSpcReduction="10000"/>
          </a:bodyPr>
          <a:lstStyle/>
          <a:p>
            <a:r>
              <a:rPr lang="en-US" dirty="0"/>
              <a:t>www.fhwa.dot.gov/publications/research/ear/12033/004.cfm</a:t>
            </a:r>
          </a:p>
        </p:txBody>
      </p:sp>
      <p:pic>
        <p:nvPicPr>
          <p:cNvPr id="5" name="Picture 4">
            <a:extLst>
              <a:ext uri="{FF2B5EF4-FFF2-40B4-BE49-F238E27FC236}">
                <a16:creationId xmlns:a16="http://schemas.microsoft.com/office/drawing/2014/main" id="{8A187CE4-4C8B-42D1-B265-6FCD0ED97888}"/>
              </a:ext>
            </a:extLst>
          </p:cNvPr>
          <p:cNvPicPr>
            <a:picLocks noChangeAspect="1"/>
          </p:cNvPicPr>
          <p:nvPr/>
        </p:nvPicPr>
        <p:blipFill>
          <a:blip r:embed="rId2"/>
          <a:stretch>
            <a:fillRect/>
          </a:stretch>
        </p:blipFill>
        <p:spPr>
          <a:xfrm>
            <a:off x="454269" y="1981200"/>
            <a:ext cx="8229599" cy="3068664"/>
          </a:xfrm>
          <a:prstGeom prst="rect">
            <a:avLst/>
          </a:prstGeom>
        </p:spPr>
      </p:pic>
    </p:spTree>
    <p:extLst>
      <p:ext uri="{BB962C8B-B14F-4D97-AF65-F5344CB8AC3E}">
        <p14:creationId xmlns:p14="http://schemas.microsoft.com/office/powerpoint/2010/main" val="1538725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12BF-5F51-4812-AE7B-57CC707C9DCE}"/>
              </a:ext>
            </a:extLst>
          </p:cNvPr>
          <p:cNvSpPr>
            <a:spLocks noGrp="1"/>
          </p:cNvSpPr>
          <p:nvPr>
            <p:ph type="title"/>
          </p:nvPr>
        </p:nvSpPr>
        <p:spPr/>
        <p:txBody>
          <a:bodyPr>
            <a:normAutofit/>
          </a:bodyPr>
          <a:lstStyle/>
          <a:p>
            <a:r>
              <a:rPr lang="en-US" dirty="0"/>
              <a:t>Really remote driving</a:t>
            </a:r>
          </a:p>
        </p:txBody>
      </p:sp>
      <p:sp>
        <p:nvSpPr>
          <p:cNvPr id="4" name="Text Placeholder 3">
            <a:extLst>
              <a:ext uri="{FF2B5EF4-FFF2-40B4-BE49-F238E27FC236}">
                <a16:creationId xmlns:a16="http://schemas.microsoft.com/office/drawing/2014/main" id="{2A1ACC59-55AD-41D6-8D3F-AD54240F51B6}"/>
              </a:ext>
            </a:extLst>
          </p:cNvPr>
          <p:cNvSpPr>
            <a:spLocks noGrp="1"/>
          </p:cNvSpPr>
          <p:nvPr>
            <p:ph type="body" sz="quarter" idx="13"/>
          </p:nvPr>
        </p:nvSpPr>
        <p:spPr/>
        <p:txBody>
          <a:bodyPr>
            <a:normAutofit fontScale="85000" lnSpcReduction="10000"/>
          </a:bodyPr>
          <a:lstStyle/>
          <a:p>
            <a:r>
              <a:rPr lang="en-US" dirty="0"/>
              <a:t>www.starsky.io; medium.com/starsky-robotics-blog/the-end-of-starsky-robotics-acb8a6a8a5f5</a:t>
            </a:r>
          </a:p>
        </p:txBody>
      </p:sp>
      <p:pic>
        <p:nvPicPr>
          <p:cNvPr id="5" name="Picture 4">
            <a:extLst>
              <a:ext uri="{FF2B5EF4-FFF2-40B4-BE49-F238E27FC236}">
                <a16:creationId xmlns:a16="http://schemas.microsoft.com/office/drawing/2014/main" id="{CF7DB336-2CCA-4F06-8047-DFFD74F62381}"/>
              </a:ext>
            </a:extLst>
          </p:cNvPr>
          <p:cNvPicPr>
            <a:picLocks noChangeAspect="1"/>
          </p:cNvPicPr>
          <p:nvPr/>
        </p:nvPicPr>
        <p:blipFill>
          <a:blip r:embed="rId2"/>
          <a:stretch>
            <a:fillRect/>
          </a:stretch>
        </p:blipFill>
        <p:spPr>
          <a:xfrm>
            <a:off x="1066800" y="1275201"/>
            <a:ext cx="7010400" cy="2232711"/>
          </a:xfrm>
          <a:prstGeom prst="rect">
            <a:avLst/>
          </a:prstGeom>
        </p:spPr>
      </p:pic>
      <p:pic>
        <p:nvPicPr>
          <p:cNvPr id="6" name="Picture 5">
            <a:extLst>
              <a:ext uri="{FF2B5EF4-FFF2-40B4-BE49-F238E27FC236}">
                <a16:creationId xmlns:a16="http://schemas.microsoft.com/office/drawing/2014/main" id="{2B4FC284-308C-4D34-BA05-BBBA25DC9B62}"/>
              </a:ext>
            </a:extLst>
          </p:cNvPr>
          <p:cNvPicPr>
            <a:picLocks noChangeAspect="1"/>
          </p:cNvPicPr>
          <p:nvPr/>
        </p:nvPicPr>
        <p:blipFill>
          <a:blip r:embed="rId3"/>
          <a:stretch>
            <a:fillRect/>
          </a:stretch>
        </p:blipFill>
        <p:spPr>
          <a:xfrm>
            <a:off x="2243546" y="3697056"/>
            <a:ext cx="4656908" cy="2743200"/>
          </a:xfrm>
          <a:prstGeom prst="rect">
            <a:avLst/>
          </a:prstGeom>
        </p:spPr>
      </p:pic>
    </p:spTree>
    <p:extLst>
      <p:ext uri="{BB962C8B-B14F-4D97-AF65-F5344CB8AC3E}">
        <p14:creationId xmlns:p14="http://schemas.microsoft.com/office/powerpoint/2010/main" val="3074671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70B801-8608-412A-A379-C77FE9948E55}"/>
              </a:ext>
            </a:extLst>
          </p:cNvPr>
          <p:cNvSpPr/>
          <p:nvPr/>
        </p:nvSpPr>
        <p:spPr>
          <a:xfrm rot="5400000">
            <a:off x="3649067" y="-466083"/>
            <a:ext cx="1828800" cy="916176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77552-03D9-42DC-A1FB-199F0CA86CEE}"/>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F3742B87-DFE1-4029-98EE-5EC890176D77}"/>
              </a:ext>
            </a:extLst>
          </p:cNvPr>
          <p:cNvSpPr>
            <a:spLocks noGrp="1"/>
          </p:cNvSpPr>
          <p:nvPr>
            <p:ph idx="1"/>
          </p:nvPr>
        </p:nvSpPr>
        <p:spPr>
          <a:xfrm>
            <a:off x="474617" y="1295400"/>
            <a:ext cx="8229600" cy="4525963"/>
          </a:xfrm>
        </p:spPr>
        <p:txBody>
          <a:bodyPr>
            <a:normAutofit/>
          </a:bodyPr>
          <a:lstStyle/>
          <a:p>
            <a:pPr marL="0" indent="0" algn="ctr">
              <a:buNone/>
            </a:pPr>
            <a:r>
              <a:rPr lang="en-US" sz="2800" dirty="0"/>
              <a:t>On reaching a crash site, an automated vehicle stops in its lane until someone at a faraway monitoring center sketches a travel path. Using its sensors, the vehicle then follows this path.</a:t>
            </a:r>
          </a:p>
          <a:p>
            <a:pPr algn="ctr"/>
            <a:endParaRPr lang="en-US" sz="2800" dirty="0"/>
          </a:p>
        </p:txBody>
      </p:sp>
      <p:sp>
        <p:nvSpPr>
          <p:cNvPr id="4" name="Text Placeholder 3">
            <a:extLst>
              <a:ext uri="{FF2B5EF4-FFF2-40B4-BE49-F238E27FC236}">
                <a16:creationId xmlns:a16="http://schemas.microsoft.com/office/drawing/2014/main" id="{87470951-ED52-40E8-9E89-F1E7573EE0CF}"/>
              </a:ext>
            </a:extLst>
          </p:cNvPr>
          <p:cNvSpPr>
            <a:spLocks noGrp="1"/>
          </p:cNvSpPr>
          <p:nvPr>
            <p:ph type="body" sz="quarter" idx="13"/>
          </p:nvPr>
        </p:nvSpPr>
        <p:spPr/>
        <p:txBody>
          <a:bodyPr>
            <a:normAutofit fontScale="85000" lnSpcReduction="10000"/>
          </a:bodyPr>
          <a:lstStyle/>
          <a:p>
            <a:endParaRPr lang="en-US"/>
          </a:p>
        </p:txBody>
      </p:sp>
      <p:cxnSp>
        <p:nvCxnSpPr>
          <p:cNvPr id="5" name="Straight Connector 4">
            <a:extLst>
              <a:ext uri="{FF2B5EF4-FFF2-40B4-BE49-F238E27FC236}">
                <a16:creationId xmlns:a16="http://schemas.microsoft.com/office/drawing/2014/main" id="{0143764C-1050-441A-AFF1-D48EEF498DA2}"/>
              </a:ext>
            </a:extLst>
          </p:cNvPr>
          <p:cNvCxnSpPr>
            <a:cxnSpLocks/>
          </p:cNvCxnSpPr>
          <p:nvPr/>
        </p:nvCxnSpPr>
        <p:spPr>
          <a:xfrm flipH="1">
            <a:off x="0" y="4804971"/>
            <a:ext cx="91440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B9AEFD8-D2D5-4EC1-8E40-EF74C9195E21}"/>
              </a:ext>
            </a:extLst>
          </p:cNvPr>
          <p:cNvCxnSpPr>
            <a:cxnSpLocks/>
          </p:cNvCxnSpPr>
          <p:nvPr/>
        </p:nvCxnSpPr>
        <p:spPr>
          <a:xfrm flipH="1">
            <a:off x="-17417" y="4154007"/>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13C8A5-95E4-4FB3-BA85-4FC7C1BE29A0}"/>
              </a:ext>
            </a:extLst>
          </p:cNvPr>
          <p:cNvCxnSpPr>
            <a:cxnSpLocks/>
          </p:cNvCxnSpPr>
          <p:nvPr/>
        </p:nvCxnSpPr>
        <p:spPr>
          <a:xfrm flipH="1">
            <a:off x="-17417" y="4077807"/>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46998E-7805-4438-A206-260E1F048F22}"/>
              </a:ext>
            </a:extLst>
          </p:cNvPr>
          <p:cNvCxnSpPr>
            <a:cxnSpLocks/>
          </p:cNvCxnSpPr>
          <p:nvPr/>
        </p:nvCxnSpPr>
        <p:spPr>
          <a:xfrm flipH="1">
            <a:off x="0" y="3433371"/>
            <a:ext cx="91440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3916F56-7D3F-469F-937D-66FD2A65E4C8}"/>
              </a:ext>
            </a:extLst>
          </p:cNvPr>
          <p:cNvSpPr/>
          <p:nvPr/>
        </p:nvSpPr>
        <p:spPr>
          <a:xfrm rot="5400000">
            <a:off x="3905524" y="4130989"/>
            <a:ext cx="418552"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rash">
            <a:extLst>
              <a:ext uri="{FF2B5EF4-FFF2-40B4-BE49-F238E27FC236}">
                <a16:creationId xmlns:a16="http://schemas.microsoft.com/office/drawing/2014/main" id="{AF35F5A8-CEFA-4E6B-8A43-6693323D21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34007">
            <a:off x="6241047" y="3956990"/>
            <a:ext cx="1197289" cy="1197289"/>
          </a:xfrm>
          <a:prstGeom prst="rect">
            <a:avLst/>
          </a:prstGeom>
        </p:spPr>
      </p:pic>
      <p:pic>
        <p:nvPicPr>
          <p:cNvPr id="16" name="Graphic 15" descr="Call center">
            <a:extLst>
              <a:ext uri="{FF2B5EF4-FFF2-40B4-BE49-F238E27FC236}">
                <a16:creationId xmlns:a16="http://schemas.microsoft.com/office/drawing/2014/main" id="{E6B83FFB-0D12-401E-B919-A1A421B359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9691" y="279844"/>
            <a:ext cx="914400" cy="914400"/>
          </a:xfrm>
          <a:prstGeom prst="rect">
            <a:avLst/>
          </a:prstGeom>
        </p:spPr>
      </p:pic>
      <p:sp>
        <p:nvSpPr>
          <p:cNvPr id="22" name="Freeform: Shape 21">
            <a:extLst>
              <a:ext uri="{FF2B5EF4-FFF2-40B4-BE49-F238E27FC236}">
                <a16:creationId xmlns:a16="http://schemas.microsoft.com/office/drawing/2014/main" id="{016AF7BF-CDB4-4437-BCAA-629AB00F7205}"/>
              </a:ext>
            </a:extLst>
          </p:cNvPr>
          <p:cNvSpPr/>
          <p:nvPr/>
        </p:nvSpPr>
        <p:spPr>
          <a:xfrm>
            <a:off x="4929051" y="3727034"/>
            <a:ext cx="3988526" cy="696920"/>
          </a:xfrm>
          <a:custGeom>
            <a:avLst/>
            <a:gdLst>
              <a:gd name="connsiteX0" fmla="*/ 0 w 3988526"/>
              <a:gd name="connsiteY0" fmla="*/ 696920 h 696920"/>
              <a:gd name="connsiteX1" fmla="*/ 78378 w 3988526"/>
              <a:gd name="connsiteY1" fmla="*/ 635960 h 696920"/>
              <a:gd name="connsiteX2" fmla="*/ 182880 w 3988526"/>
              <a:gd name="connsiteY2" fmla="*/ 575000 h 696920"/>
              <a:gd name="connsiteX3" fmla="*/ 226423 w 3988526"/>
              <a:gd name="connsiteY3" fmla="*/ 531457 h 696920"/>
              <a:gd name="connsiteX4" fmla="*/ 269966 w 3988526"/>
              <a:gd name="connsiteY4" fmla="*/ 496623 h 696920"/>
              <a:gd name="connsiteX5" fmla="*/ 313509 w 3988526"/>
              <a:gd name="connsiteY5" fmla="*/ 444372 h 696920"/>
              <a:gd name="connsiteX6" fmla="*/ 339635 w 3988526"/>
              <a:gd name="connsiteY6" fmla="*/ 435663 h 696920"/>
              <a:gd name="connsiteX7" fmla="*/ 365760 w 3988526"/>
              <a:gd name="connsiteY7" fmla="*/ 400829 h 696920"/>
              <a:gd name="connsiteX8" fmla="*/ 418012 w 3988526"/>
              <a:gd name="connsiteY8" fmla="*/ 365995 h 696920"/>
              <a:gd name="connsiteX9" fmla="*/ 478972 w 3988526"/>
              <a:gd name="connsiteY9" fmla="*/ 322452 h 696920"/>
              <a:gd name="connsiteX10" fmla="*/ 513806 w 3988526"/>
              <a:gd name="connsiteY10" fmla="*/ 296326 h 696920"/>
              <a:gd name="connsiteX11" fmla="*/ 566058 w 3988526"/>
              <a:gd name="connsiteY11" fmla="*/ 261492 h 696920"/>
              <a:gd name="connsiteX12" fmla="*/ 618309 w 3988526"/>
              <a:gd name="connsiteY12" fmla="*/ 226657 h 696920"/>
              <a:gd name="connsiteX13" fmla="*/ 748938 w 3988526"/>
              <a:gd name="connsiteY13" fmla="*/ 139572 h 696920"/>
              <a:gd name="connsiteX14" fmla="*/ 775063 w 3988526"/>
              <a:gd name="connsiteY14" fmla="*/ 122155 h 696920"/>
              <a:gd name="connsiteX15" fmla="*/ 809898 w 3988526"/>
              <a:gd name="connsiteY15" fmla="*/ 104737 h 696920"/>
              <a:gd name="connsiteX16" fmla="*/ 870858 w 3988526"/>
              <a:gd name="connsiteY16" fmla="*/ 69903 h 696920"/>
              <a:gd name="connsiteX17" fmla="*/ 923109 w 3988526"/>
              <a:gd name="connsiteY17" fmla="*/ 61195 h 696920"/>
              <a:gd name="connsiteX18" fmla="*/ 949235 w 3988526"/>
              <a:gd name="connsiteY18" fmla="*/ 52486 h 696920"/>
              <a:gd name="connsiteX19" fmla="*/ 1524000 w 3988526"/>
              <a:gd name="connsiteY19" fmla="*/ 26360 h 696920"/>
              <a:gd name="connsiteX20" fmla="*/ 2455818 w 3988526"/>
              <a:gd name="connsiteY20" fmla="*/ 17652 h 696920"/>
              <a:gd name="connsiteX21" fmla="*/ 2508069 w 3988526"/>
              <a:gd name="connsiteY21" fmla="*/ 8943 h 696920"/>
              <a:gd name="connsiteX22" fmla="*/ 2952206 w 3988526"/>
              <a:gd name="connsiteY22" fmla="*/ 8943 h 696920"/>
              <a:gd name="connsiteX23" fmla="*/ 3117669 w 3988526"/>
              <a:gd name="connsiteY23" fmla="*/ 35069 h 696920"/>
              <a:gd name="connsiteX24" fmla="*/ 3187338 w 3988526"/>
              <a:gd name="connsiteY24" fmla="*/ 52486 h 696920"/>
              <a:gd name="connsiteX25" fmla="*/ 3291840 w 3988526"/>
              <a:gd name="connsiteY25" fmla="*/ 96029 h 696920"/>
              <a:gd name="connsiteX26" fmla="*/ 3317966 w 3988526"/>
              <a:gd name="connsiteY26" fmla="*/ 104737 h 696920"/>
              <a:gd name="connsiteX27" fmla="*/ 3370218 w 3988526"/>
              <a:gd name="connsiteY27" fmla="*/ 139572 h 696920"/>
              <a:gd name="connsiteX28" fmla="*/ 3405052 w 3988526"/>
              <a:gd name="connsiteY28" fmla="*/ 156989 h 696920"/>
              <a:gd name="connsiteX29" fmla="*/ 3457303 w 3988526"/>
              <a:gd name="connsiteY29" fmla="*/ 191823 h 696920"/>
              <a:gd name="connsiteX30" fmla="*/ 3492138 w 3988526"/>
              <a:gd name="connsiteY30" fmla="*/ 217949 h 696920"/>
              <a:gd name="connsiteX31" fmla="*/ 3544389 w 3988526"/>
              <a:gd name="connsiteY31" fmla="*/ 235366 h 696920"/>
              <a:gd name="connsiteX32" fmla="*/ 3605349 w 3988526"/>
              <a:gd name="connsiteY32" fmla="*/ 270200 h 696920"/>
              <a:gd name="connsiteX33" fmla="*/ 3640183 w 3988526"/>
              <a:gd name="connsiteY33" fmla="*/ 278909 h 696920"/>
              <a:gd name="connsiteX34" fmla="*/ 3692435 w 3988526"/>
              <a:gd name="connsiteY34" fmla="*/ 296326 h 696920"/>
              <a:gd name="connsiteX35" fmla="*/ 3718560 w 3988526"/>
              <a:gd name="connsiteY35" fmla="*/ 305035 h 696920"/>
              <a:gd name="connsiteX36" fmla="*/ 3788229 w 3988526"/>
              <a:gd name="connsiteY36" fmla="*/ 322452 h 696920"/>
              <a:gd name="connsiteX37" fmla="*/ 3857898 w 3988526"/>
              <a:gd name="connsiteY37" fmla="*/ 331160 h 696920"/>
              <a:gd name="connsiteX38" fmla="*/ 3944983 w 3988526"/>
              <a:gd name="connsiteY38" fmla="*/ 357286 h 696920"/>
              <a:gd name="connsiteX39" fmla="*/ 3988526 w 3988526"/>
              <a:gd name="connsiteY39" fmla="*/ 374703 h 69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88526" h="696920">
                <a:moveTo>
                  <a:pt x="0" y="696920"/>
                </a:moveTo>
                <a:cubicBezTo>
                  <a:pt x="26126" y="676600"/>
                  <a:pt x="50311" y="653502"/>
                  <a:pt x="78378" y="635960"/>
                </a:cubicBezTo>
                <a:cubicBezTo>
                  <a:pt x="185872" y="568777"/>
                  <a:pt x="97315" y="652010"/>
                  <a:pt x="182880" y="575000"/>
                </a:cubicBezTo>
                <a:cubicBezTo>
                  <a:pt x="198137" y="561268"/>
                  <a:pt x="210395" y="544280"/>
                  <a:pt x="226423" y="531457"/>
                </a:cubicBezTo>
                <a:cubicBezTo>
                  <a:pt x="240937" y="519846"/>
                  <a:pt x="256823" y="509766"/>
                  <a:pt x="269966" y="496623"/>
                </a:cubicBezTo>
                <a:cubicBezTo>
                  <a:pt x="302098" y="464491"/>
                  <a:pt x="270705" y="472907"/>
                  <a:pt x="313509" y="444372"/>
                </a:cubicBezTo>
                <a:cubicBezTo>
                  <a:pt x="321147" y="439280"/>
                  <a:pt x="330926" y="438566"/>
                  <a:pt x="339635" y="435663"/>
                </a:cubicBezTo>
                <a:cubicBezTo>
                  <a:pt x="348343" y="424052"/>
                  <a:pt x="354912" y="410472"/>
                  <a:pt x="365760" y="400829"/>
                </a:cubicBezTo>
                <a:cubicBezTo>
                  <a:pt x="381405" y="386922"/>
                  <a:pt x="401266" y="378555"/>
                  <a:pt x="418012" y="365995"/>
                </a:cubicBezTo>
                <a:cubicBezTo>
                  <a:pt x="531854" y="280612"/>
                  <a:pt x="389833" y="386123"/>
                  <a:pt x="478972" y="322452"/>
                </a:cubicBezTo>
                <a:cubicBezTo>
                  <a:pt x="490783" y="314016"/>
                  <a:pt x="501915" y="304649"/>
                  <a:pt x="513806" y="296326"/>
                </a:cubicBezTo>
                <a:cubicBezTo>
                  <a:pt x="530955" y="284322"/>
                  <a:pt x="549535" y="274344"/>
                  <a:pt x="566058" y="261492"/>
                </a:cubicBezTo>
                <a:cubicBezTo>
                  <a:pt x="614985" y="223438"/>
                  <a:pt x="568342" y="243313"/>
                  <a:pt x="618309" y="226657"/>
                </a:cubicBezTo>
                <a:cubicBezTo>
                  <a:pt x="693002" y="166903"/>
                  <a:pt x="637325" y="208256"/>
                  <a:pt x="748938" y="139572"/>
                </a:cubicBezTo>
                <a:cubicBezTo>
                  <a:pt x="757852" y="134087"/>
                  <a:pt x="765976" y="127348"/>
                  <a:pt x="775063" y="122155"/>
                </a:cubicBezTo>
                <a:cubicBezTo>
                  <a:pt x="786335" y="115714"/>
                  <a:pt x="798626" y="111178"/>
                  <a:pt x="809898" y="104737"/>
                </a:cubicBezTo>
                <a:cubicBezTo>
                  <a:pt x="833529" y="91233"/>
                  <a:pt x="843154" y="78214"/>
                  <a:pt x="870858" y="69903"/>
                </a:cubicBezTo>
                <a:cubicBezTo>
                  <a:pt x="887771" y="64829"/>
                  <a:pt x="905692" y="64098"/>
                  <a:pt x="923109" y="61195"/>
                </a:cubicBezTo>
                <a:cubicBezTo>
                  <a:pt x="931818" y="58292"/>
                  <a:pt x="940379" y="54901"/>
                  <a:pt x="949235" y="52486"/>
                </a:cubicBezTo>
                <a:cubicBezTo>
                  <a:pt x="1160463" y="-5122"/>
                  <a:pt x="1148348" y="30913"/>
                  <a:pt x="1524000" y="26360"/>
                </a:cubicBezTo>
                <a:lnTo>
                  <a:pt x="2455818" y="17652"/>
                </a:lnTo>
                <a:cubicBezTo>
                  <a:pt x="2473235" y="14749"/>
                  <a:pt x="2490478" y="10473"/>
                  <a:pt x="2508069" y="8943"/>
                </a:cubicBezTo>
                <a:cubicBezTo>
                  <a:pt x="2695055" y="-7317"/>
                  <a:pt x="2725807" y="2285"/>
                  <a:pt x="2952206" y="8943"/>
                </a:cubicBezTo>
                <a:cubicBezTo>
                  <a:pt x="3053581" y="29219"/>
                  <a:pt x="2932346" y="5808"/>
                  <a:pt x="3117669" y="35069"/>
                </a:cubicBezTo>
                <a:cubicBezTo>
                  <a:pt x="3137383" y="38182"/>
                  <a:pt x="3167531" y="43683"/>
                  <a:pt x="3187338" y="52486"/>
                </a:cubicBezTo>
                <a:cubicBezTo>
                  <a:pt x="3290334" y="98263"/>
                  <a:pt x="3188754" y="61668"/>
                  <a:pt x="3291840" y="96029"/>
                </a:cubicBezTo>
                <a:lnTo>
                  <a:pt x="3317966" y="104737"/>
                </a:lnTo>
                <a:cubicBezTo>
                  <a:pt x="3335383" y="116349"/>
                  <a:pt x="3351495" y="130210"/>
                  <a:pt x="3370218" y="139572"/>
                </a:cubicBezTo>
                <a:cubicBezTo>
                  <a:pt x="3381829" y="145378"/>
                  <a:pt x="3393920" y="150310"/>
                  <a:pt x="3405052" y="156989"/>
                </a:cubicBezTo>
                <a:cubicBezTo>
                  <a:pt x="3423002" y="167759"/>
                  <a:pt x="3440557" y="179263"/>
                  <a:pt x="3457303" y="191823"/>
                </a:cubicBezTo>
                <a:cubicBezTo>
                  <a:pt x="3468915" y="200532"/>
                  <a:pt x="3479156" y="211458"/>
                  <a:pt x="3492138" y="217949"/>
                </a:cubicBezTo>
                <a:cubicBezTo>
                  <a:pt x="3508559" y="226159"/>
                  <a:pt x="3527720" y="227672"/>
                  <a:pt x="3544389" y="235366"/>
                </a:cubicBezTo>
                <a:cubicBezTo>
                  <a:pt x="3565638" y="245173"/>
                  <a:pt x="3584043" y="260515"/>
                  <a:pt x="3605349" y="270200"/>
                </a:cubicBezTo>
                <a:cubicBezTo>
                  <a:pt x="3616245" y="275153"/>
                  <a:pt x="3628719" y="275470"/>
                  <a:pt x="3640183" y="278909"/>
                </a:cubicBezTo>
                <a:cubicBezTo>
                  <a:pt x="3657768" y="284185"/>
                  <a:pt x="3675018" y="290520"/>
                  <a:pt x="3692435" y="296326"/>
                </a:cubicBezTo>
                <a:cubicBezTo>
                  <a:pt x="3701143" y="299229"/>
                  <a:pt x="3709655" y="302809"/>
                  <a:pt x="3718560" y="305035"/>
                </a:cubicBezTo>
                <a:cubicBezTo>
                  <a:pt x="3741783" y="310841"/>
                  <a:pt x="3764476" y="319483"/>
                  <a:pt x="3788229" y="322452"/>
                </a:cubicBezTo>
                <a:lnTo>
                  <a:pt x="3857898" y="331160"/>
                </a:lnTo>
                <a:cubicBezTo>
                  <a:pt x="3910541" y="344321"/>
                  <a:pt x="3881381" y="336085"/>
                  <a:pt x="3944983" y="357286"/>
                </a:cubicBezTo>
                <a:cubicBezTo>
                  <a:pt x="3977265" y="368047"/>
                  <a:pt x="3962899" y="361890"/>
                  <a:pt x="3988526" y="374703"/>
                </a:cubicBezTo>
              </a:path>
            </a:pathLst>
          </a:custGeom>
          <a:noFill/>
          <a:ln w="57150">
            <a:solidFill>
              <a:srgbClr val="FF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83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26 -0.00092 L 0.47778 0.00162 " pathEditMode="relative" rAng="0" ptsTypes="AA">
                                      <p:cBhvr>
                                        <p:cTn id="6" dur="3000" fill="hold"/>
                                        <p:tgtEl>
                                          <p:spTgt spid="12"/>
                                        </p:tgtEl>
                                        <p:attrNameLst>
                                          <p:attrName>ppt_x</p:attrName>
                                          <p:attrName>ppt_y</p:attrName>
                                        </p:attrNameLst>
                                      </p:cBhvr>
                                      <p:rCtr x="23993" y="116"/>
                                    </p:animMotion>
                                  </p:childTnLst>
                                </p:cTn>
                              </p:par>
                            </p:childTnLst>
                          </p:cTn>
                        </p:par>
                        <p:par>
                          <p:cTn id="7" fill="hold">
                            <p:stCondLst>
                              <p:cond delay="3000"/>
                            </p:stCondLst>
                            <p:childTnLst>
                              <p:par>
                                <p:cTn id="8" presetID="26" presetClass="emph" presetSubtype="0" repeatCount="5000" fill="hold" grpId="2" nodeType="afterEffect">
                                  <p:stCondLst>
                                    <p:cond delay="0"/>
                                  </p:stCondLst>
                                  <p:childTnLst>
                                    <p:animEffect transition="out" filter="fade">
                                      <p:cBhvr>
                                        <p:cTn id="9" dur="940" tmFilter="0, 0; .2, .5; .8, .5; 1, 0"/>
                                        <p:tgtEl>
                                          <p:spTgt spid="12"/>
                                        </p:tgtEl>
                                      </p:cBhvr>
                                    </p:animEffect>
                                    <p:animScale>
                                      <p:cBhvr>
                                        <p:cTn id="10" dur="470" autoRev="1" fill="hold"/>
                                        <p:tgtEl>
                                          <p:spTgt spid="12"/>
                                        </p:tgtEl>
                                      </p:cBhvr>
                                      <p:by x="105000" y="105000"/>
                                    </p:animScale>
                                  </p:childTnLst>
                                </p:cTn>
                              </p:par>
                              <p:par>
                                <p:cTn id="11" presetID="1" presetClass="entr" presetSubtype="0" fill="hold" nodeType="withEffect">
                                  <p:stCondLst>
                                    <p:cond delay="18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7700"/>
                            </p:stCondLst>
                            <p:childTnLst>
                              <p:par>
                                <p:cTn id="16" presetID="1" presetClass="exit" presetSubtype="0" fill="hold" nodeType="afterEffect">
                                  <p:stCondLst>
                                    <p:cond delay="500"/>
                                  </p:stCondLst>
                                  <p:childTnLst>
                                    <p:set>
                                      <p:cBhvr>
                                        <p:cTn id="17" dur="1" fill="hold">
                                          <p:stCondLst>
                                            <p:cond delay="0"/>
                                          </p:stCondLst>
                                        </p:cTn>
                                        <p:tgtEl>
                                          <p:spTgt spid="16"/>
                                        </p:tgtEl>
                                        <p:attrNameLst>
                                          <p:attrName>style.visibility</p:attrName>
                                        </p:attrNameLst>
                                      </p:cBhvr>
                                      <p:to>
                                        <p:strVal val="hidden"/>
                                      </p:to>
                                    </p:set>
                                  </p:childTnLst>
                                </p:cTn>
                              </p:par>
                              <p:par>
                                <p:cTn id="18" presetID="0" presetClass="path" presetSubtype="0" accel="50000" decel="50000" fill="hold" grpId="1" nodeType="withEffect">
                                  <p:stCondLst>
                                    <p:cond delay="0"/>
                                  </p:stCondLst>
                                  <p:childTnLst>
                                    <p:animMotion origin="layout" path="M 0.47673 0.00301 L 0.57187 -0.09745 L 0.82048 -0.10231 L 0.99774 -0.01875 " pathEditMode="relative" rAng="0" ptsTypes="AAAA">
                                      <p:cBhvr>
                                        <p:cTn id="19" dur="5000" fill="hold"/>
                                        <p:tgtEl>
                                          <p:spTgt spid="12"/>
                                        </p:tgtEl>
                                        <p:attrNameLst>
                                          <p:attrName>ppt_x</p:attrName>
                                          <p:attrName>ppt_y</p:attrName>
                                        </p:attrNameLst>
                                      </p:cBhvr>
                                      <p:rCtr x="26042" y="-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70B801-8608-412A-A379-C77FE9948E55}"/>
              </a:ext>
            </a:extLst>
          </p:cNvPr>
          <p:cNvSpPr/>
          <p:nvPr/>
        </p:nvSpPr>
        <p:spPr>
          <a:xfrm rot="5400000">
            <a:off x="3649067" y="-466083"/>
            <a:ext cx="1828800" cy="916176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77552-03D9-42DC-A1FB-199F0CA86CEE}"/>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F3742B87-DFE1-4029-98EE-5EC890176D77}"/>
              </a:ext>
            </a:extLst>
          </p:cNvPr>
          <p:cNvSpPr>
            <a:spLocks noGrp="1"/>
          </p:cNvSpPr>
          <p:nvPr>
            <p:ph idx="1"/>
          </p:nvPr>
        </p:nvSpPr>
        <p:spPr>
          <a:xfrm>
            <a:off x="474617" y="1295400"/>
            <a:ext cx="8229600" cy="4525963"/>
          </a:xfrm>
        </p:spPr>
        <p:txBody>
          <a:bodyPr>
            <a:normAutofit/>
          </a:bodyPr>
          <a:lstStyle/>
          <a:p>
            <a:pPr marL="0" indent="0" algn="ctr">
              <a:buNone/>
            </a:pPr>
            <a:r>
              <a:rPr lang="en-US" sz="2800" dirty="0"/>
              <a:t>On reaching a crash site, an automated vehicle stops in its lane until someone at a faraway monitoring center sketches a travel path. Using its sensors, the vehicle then follows this path.</a:t>
            </a:r>
          </a:p>
          <a:p>
            <a:pPr algn="ctr"/>
            <a:endParaRPr lang="en-US" sz="2800" dirty="0"/>
          </a:p>
        </p:txBody>
      </p:sp>
      <p:sp>
        <p:nvSpPr>
          <p:cNvPr id="4" name="Text Placeholder 3">
            <a:extLst>
              <a:ext uri="{FF2B5EF4-FFF2-40B4-BE49-F238E27FC236}">
                <a16:creationId xmlns:a16="http://schemas.microsoft.com/office/drawing/2014/main" id="{87470951-ED52-40E8-9E89-F1E7573EE0CF}"/>
              </a:ext>
            </a:extLst>
          </p:cNvPr>
          <p:cNvSpPr>
            <a:spLocks noGrp="1"/>
          </p:cNvSpPr>
          <p:nvPr>
            <p:ph type="body" sz="quarter" idx="13"/>
          </p:nvPr>
        </p:nvSpPr>
        <p:spPr/>
        <p:txBody>
          <a:bodyPr>
            <a:normAutofit fontScale="85000" lnSpcReduction="10000"/>
          </a:bodyPr>
          <a:lstStyle/>
          <a:p>
            <a:endParaRPr lang="en-US"/>
          </a:p>
        </p:txBody>
      </p:sp>
      <p:cxnSp>
        <p:nvCxnSpPr>
          <p:cNvPr id="5" name="Straight Connector 4">
            <a:extLst>
              <a:ext uri="{FF2B5EF4-FFF2-40B4-BE49-F238E27FC236}">
                <a16:creationId xmlns:a16="http://schemas.microsoft.com/office/drawing/2014/main" id="{0143764C-1050-441A-AFF1-D48EEF498DA2}"/>
              </a:ext>
            </a:extLst>
          </p:cNvPr>
          <p:cNvCxnSpPr>
            <a:cxnSpLocks/>
          </p:cNvCxnSpPr>
          <p:nvPr/>
        </p:nvCxnSpPr>
        <p:spPr>
          <a:xfrm flipH="1">
            <a:off x="0" y="4804971"/>
            <a:ext cx="91440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B9AEFD8-D2D5-4EC1-8E40-EF74C9195E21}"/>
              </a:ext>
            </a:extLst>
          </p:cNvPr>
          <p:cNvCxnSpPr>
            <a:cxnSpLocks/>
          </p:cNvCxnSpPr>
          <p:nvPr/>
        </p:nvCxnSpPr>
        <p:spPr>
          <a:xfrm flipH="1">
            <a:off x="-17417" y="4154007"/>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13C8A5-95E4-4FB3-BA85-4FC7C1BE29A0}"/>
              </a:ext>
            </a:extLst>
          </p:cNvPr>
          <p:cNvCxnSpPr>
            <a:cxnSpLocks/>
          </p:cNvCxnSpPr>
          <p:nvPr/>
        </p:nvCxnSpPr>
        <p:spPr>
          <a:xfrm flipH="1">
            <a:off x="-17417" y="4077807"/>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46998E-7805-4438-A206-260E1F048F22}"/>
              </a:ext>
            </a:extLst>
          </p:cNvPr>
          <p:cNvCxnSpPr>
            <a:cxnSpLocks/>
          </p:cNvCxnSpPr>
          <p:nvPr/>
        </p:nvCxnSpPr>
        <p:spPr>
          <a:xfrm flipH="1">
            <a:off x="0" y="3433371"/>
            <a:ext cx="91440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3916F56-7D3F-469F-937D-66FD2A65E4C8}"/>
              </a:ext>
            </a:extLst>
          </p:cNvPr>
          <p:cNvSpPr/>
          <p:nvPr/>
        </p:nvSpPr>
        <p:spPr>
          <a:xfrm rot="5400000">
            <a:off x="4150101" y="4130878"/>
            <a:ext cx="418552"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rash">
            <a:extLst>
              <a:ext uri="{FF2B5EF4-FFF2-40B4-BE49-F238E27FC236}">
                <a16:creationId xmlns:a16="http://schemas.microsoft.com/office/drawing/2014/main" id="{AF35F5A8-CEFA-4E6B-8A43-6693323D21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34007">
            <a:off x="6241047" y="3956990"/>
            <a:ext cx="1197289" cy="1197289"/>
          </a:xfrm>
          <a:prstGeom prst="rect">
            <a:avLst/>
          </a:prstGeom>
        </p:spPr>
      </p:pic>
      <p:pic>
        <p:nvPicPr>
          <p:cNvPr id="16" name="Graphic 15" descr="Call center">
            <a:extLst>
              <a:ext uri="{FF2B5EF4-FFF2-40B4-BE49-F238E27FC236}">
                <a16:creationId xmlns:a16="http://schemas.microsoft.com/office/drawing/2014/main" id="{E6B83FFB-0D12-401E-B919-A1A421B359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9691" y="279844"/>
            <a:ext cx="914400" cy="914400"/>
          </a:xfrm>
          <a:prstGeom prst="rect">
            <a:avLst/>
          </a:prstGeom>
        </p:spPr>
      </p:pic>
      <p:sp>
        <p:nvSpPr>
          <p:cNvPr id="22" name="Freeform: Shape 21">
            <a:extLst>
              <a:ext uri="{FF2B5EF4-FFF2-40B4-BE49-F238E27FC236}">
                <a16:creationId xmlns:a16="http://schemas.microsoft.com/office/drawing/2014/main" id="{016AF7BF-CDB4-4437-BCAA-629AB00F7205}"/>
              </a:ext>
            </a:extLst>
          </p:cNvPr>
          <p:cNvSpPr/>
          <p:nvPr/>
        </p:nvSpPr>
        <p:spPr>
          <a:xfrm>
            <a:off x="4929051" y="3727034"/>
            <a:ext cx="3988526" cy="696920"/>
          </a:xfrm>
          <a:custGeom>
            <a:avLst/>
            <a:gdLst>
              <a:gd name="connsiteX0" fmla="*/ 0 w 3988526"/>
              <a:gd name="connsiteY0" fmla="*/ 696920 h 696920"/>
              <a:gd name="connsiteX1" fmla="*/ 78378 w 3988526"/>
              <a:gd name="connsiteY1" fmla="*/ 635960 h 696920"/>
              <a:gd name="connsiteX2" fmla="*/ 182880 w 3988526"/>
              <a:gd name="connsiteY2" fmla="*/ 575000 h 696920"/>
              <a:gd name="connsiteX3" fmla="*/ 226423 w 3988526"/>
              <a:gd name="connsiteY3" fmla="*/ 531457 h 696920"/>
              <a:gd name="connsiteX4" fmla="*/ 269966 w 3988526"/>
              <a:gd name="connsiteY4" fmla="*/ 496623 h 696920"/>
              <a:gd name="connsiteX5" fmla="*/ 313509 w 3988526"/>
              <a:gd name="connsiteY5" fmla="*/ 444372 h 696920"/>
              <a:gd name="connsiteX6" fmla="*/ 339635 w 3988526"/>
              <a:gd name="connsiteY6" fmla="*/ 435663 h 696920"/>
              <a:gd name="connsiteX7" fmla="*/ 365760 w 3988526"/>
              <a:gd name="connsiteY7" fmla="*/ 400829 h 696920"/>
              <a:gd name="connsiteX8" fmla="*/ 418012 w 3988526"/>
              <a:gd name="connsiteY8" fmla="*/ 365995 h 696920"/>
              <a:gd name="connsiteX9" fmla="*/ 478972 w 3988526"/>
              <a:gd name="connsiteY9" fmla="*/ 322452 h 696920"/>
              <a:gd name="connsiteX10" fmla="*/ 513806 w 3988526"/>
              <a:gd name="connsiteY10" fmla="*/ 296326 h 696920"/>
              <a:gd name="connsiteX11" fmla="*/ 566058 w 3988526"/>
              <a:gd name="connsiteY11" fmla="*/ 261492 h 696920"/>
              <a:gd name="connsiteX12" fmla="*/ 618309 w 3988526"/>
              <a:gd name="connsiteY12" fmla="*/ 226657 h 696920"/>
              <a:gd name="connsiteX13" fmla="*/ 748938 w 3988526"/>
              <a:gd name="connsiteY13" fmla="*/ 139572 h 696920"/>
              <a:gd name="connsiteX14" fmla="*/ 775063 w 3988526"/>
              <a:gd name="connsiteY14" fmla="*/ 122155 h 696920"/>
              <a:gd name="connsiteX15" fmla="*/ 809898 w 3988526"/>
              <a:gd name="connsiteY15" fmla="*/ 104737 h 696920"/>
              <a:gd name="connsiteX16" fmla="*/ 870858 w 3988526"/>
              <a:gd name="connsiteY16" fmla="*/ 69903 h 696920"/>
              <a:gd name="connsiteX17" fmla="*/ 923109 w 3988526"/>
              <a:gd name="connsiteY17" fmla="*/ 61195 h 696920"/>
              <a:gd name="connsiteX18" fmla="*/ 949235 w 3988526"/>
              <a:gd name="connsiteY18" fmla="*/ 52486 h 696920"/>
              <a:gd name="connsiteX19" fmla="*/ 1524000 w 3988526"/>
              <a:gd name="connsiteY19" fmla="*/ 26360 h 696920"/>
              <a:gd name="connsiteX20" fmla="*/ 2455818 w 3988526"/>
              <a:gd name="connsiteY20" fmla="*/ 17652 h 696920"/>
              <a:gd name="connsiteX21" fmla="*/ 2508069 w 3988526"/>
              <a:gd name="connsiteY21" fmla="*/ 8943 h 696920"/>
              <a:gd name="connsiteX22" fmla="*/ 2952206 w 3988526"/>
              <a:gd name="connsiteY22" fmla="*/ 8943 h 696920"/>
              <a:gd name="connsiteX23" fmla="*/ 3117669 w 3988526"/>
              <a:gd name="connsiteY23" fmla="*/ 35069 h 696920"/>
              <a:gd name="connsiteX24" fmla="*/ 3187338 w 3988526"/>
              <a:gd name="connsiteY24" fmla="*/ 52486 h 696920"/>
              <a:gd name="connsiteX25" fmla="*/ 3291840 w 3988526"/>
              <a:gd name="connsiteY25" fmla="*/ 96029 h 696920"/>
              <a:gd name="connsiteX26" fmla="*/ 3317966 w 3988526"/>
              <a:gd name="connsiteY26" fmla="*/ 104737 h 696920"/>
              <a:gd name="connsiteX27" fmla="*/ 3370218 w 3988526"/>
              <a:gd name="connsiteY27" fmla="*/ 139572 h 696920"/>
              <a:gd name="connsiteX28" fmla="*/ 3405052 w 3988526"/>
              <a:gd name="connsiteY28" fmla="*/ 156989 h 696920"/>
              <a:gd name="connsiteX29" fmla="*/ 3457303 w 3988526"/>
              <a:gd name="connsiteY29" fmla="*/ 191823 h 696920"/>
              <a:gd name="connsiteX30" fmla="*/ 3492138 w 3988526"/>
              <a:gd name="connsiteY30" fmla="*/ 217949 h 696920"/>
              <a:gd name="connsiteX31" fmla="*/ 3544389 w 3988526"/>
              <a:gd name="connsiteY31" fmla="*/ 235366 h 696920"/>
              <a:gd name="connsiteX32" fmla="*/ 3605349 w 3988526"/>
              <a:gd name="connsiteY32" fmla="*/ 270200 h 696920"/>
              <a:gd name="connsiteX33" fmla="*/ 3640183 w 3988526"/>
              <a:gd name="connsiteY33" fmla="*/ 278909 h 696920"/>
              <a:gd name="connsiteX34" fmla="*/ 3692435 w 3988526"/>
              <a:gd name="connsiteY34" fmla="*/ 296326 h 696920"/>
              <a:gd name="connsiteX35" fmla="*/ 3718560 w 3988526"/>
              <a:gd name="connsiteY35" fmla="*/ 305035 h 696920"/>
              <a:gd name="connsiteX36" fmla="*/ 3788229 w 3988526"/>
              <a:gd name="connsiteY36" fmla="*/ 322452 h 696920"/>
              <a:gd name="connsiteX37" fmla="*/ 3857898 w 3988526"/>
              <a:gd name="connsiteY37" fmla="*/ 331160 h 696920"/>
              <a:gd name="connsiteX38" fmla="*/ 3944983 w 3988526"/>
              <a:gd name="connsiteY38" fmla="*/ 357286 h 696920"/>
              <a:gd name="connsiteX39" fmla="*/ 3988526 w 3988526"/>
              <a:gd name="connsiteY39" fmla="*/ 374703 h 69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88526" h="696920">
                <a:moveTo>
                  <a:pt x="0" y="696920"/>
                </a:moveTo>
                <a:cubicBezTo>
                  <a:pt x="26126" y="676600"/>
                  <a:pt x="50311" y="653502"/>
                  <a:pt x="78378" y="635960"/>
                </a:cubicBezTo>
                <a:cubicBezTo>
                  <a:pt x="185872" y="568777"/>
                  <a:pt x="97315" y="652010"/>
                  <a:pt x="182880" y="575000"/>
                </a:cubicBezTo>
                <a:cubicBezTo>
                  <a:pt x="198137" y="561268"/>
                  <a:pt x="210395" y="544280"/>
                  <a:pt x="226423" y="531457"/>
                </a:cubicBezTo>
                <a:cubicBezTo>
                  <a:pt x="240937" y="519846"/>
                  <a:pt x="256823" y="509766"/>
                  <a:pt x="269966" y="496623"/>
                </a:cubicBezTo>
                <a:cubicBezTo>
                  <a:pt x="302098" y="464491"/>
                  <a:pt x="270705" y="472907"/>
                  <a:pt x="313509" y="444372"/>
                </a:cubicBezTo>
                <a:cubicBezTo>
                  <a:pt x="321147" y="439280"/>
                  <a:pt x="330926" y="438566"/>
                  <a:pt x="339635" y="435663"/>
                </a:cubicBezTo>
                <a:cubicBezTo>
                  <a:pt x="348343" y="424052"/>
                  <a:pt x="354912" y="410472"/>
                  <a:pt x="365760" y="400829"/>
                </a:cubicBezTo>
                <a:cubicBezTo>
                  <a:pt x="381405" y="386922"/>
                  <a:pt x="401266" y="378555"/>
                  <a:pt x="418012" y="365995"/>
                </a:cubicBezTo>
                <a:cubicBezTo>
                  <a:pt x="531854" y="280612"/>
                  <a:pt x="389833" y="386123"/>
                  <a:pt x="478972" y="322452"/>
                </a:cubicBezTo>
                <a:cubicBezTo>
                  <a:pt x="490783" y="314016"/>
                  <a:pt x="501915" y="304649"/>
                  <a:pt x="513806" y="296326"/>
                </a:cubicBezTo>
                <a:cubicBezTo>
                  <a:pt x="530955" y="284322"/>
                  <a:pt x="549535" y="274344"/>
                  <a:pt x="566058" y="261492"/>
                </a:cubicBezTo>
                <a:cubicBezTo>
                  <a:pt x="614985" y="223438"/>
                  <a:pt x="568342" y="243313"/>
                  <a:pt x="618309" y="226657"/>
                </a:cubicBezTo>
                <a:cubicBezTo>
                  <a:pt x="693002" y="166903"/>
                  <a:pt x="637325" y="208256"/>
                  <a:pt x="748938" y="139572"/>
                </a:cubicBezTo>
                <a:cubicBezTo>
                  <a:pt x="757852" y="134087"/>
                  <a:pt x="765976" y="127348"/>
                  <a:pt x="775063" y="122155"/>
                </a:cubicBezTo>
                <a:cubicBezTo>
                  <a:pt x="786335" y="115714"/>
                  <a:pt x="798626" y="111178"/>
                  <a:pt x="809898" y="104737"/>
                </a:cubicBezTo>
                <a:cubicBezTo>
                  <a:pt x="833529" y="91233"/>
                  <a:pt x="843154" y="78214"/>
                  <a:pt x="870858" y="69903"/>
                </a:cubicBezTo>
                <a:cubicBezTo>
                  <a:pt x="887771" y="64829"/>
                  <a:pt x="905692" y="64098"/>
                  <a:pt x="923109" y="61195"/>
                </a:cubicBezTo>
                <a:cubicBezTo>
                  <a:pt x="931818" y="58292"/>
                  <a:pt x="940379" y="54901"/>
                  <a:pt x="949235" y="52486"/>
                </a:cubicBezTo>
                <a:cubicBezTo>
                  <a:pt x="1160463" y="-5122"/>
                  <a:pt x="1148348" y="30913"/>
                  <a:pt x="1524000" y="26360"/>
                </a:cubicBezTo>
                <a:lnTo>
                  <a:pt x="2455818" y="17652"/>
                </a:lnTo>
                <a:cubicBezTo>
                  <a:pt x="2473235" y="14749"/>
                  <a:pt x="2490478" y="10473"/>
                  <a:pt x="2508069" y="8943"/>
                </a:cubicBezTo>
                <a:cubicBezTo>
                  <a:pt x="2695055" y="-7317"/>
                  <a:pt x="2725807" y="2285"/>
                  <a:pt x="2952206" y="8943"/>
                </a:cubicBezTo>
                <a:cubicBezTo>
                  <a:pt x="3053581" y="29219"/>
                  <a:pt x="2932346" y="5808"/>
                  <a:pt x="3117669" y="35069"/>
                </a:cubicBezTo>
                <a:cubicBezTo>
                  <a:pt x="3137383" y="38182"/>
                  <a:pt x="3167531" y="43683"/>
                  <a:pt x="3187338" y="52486"/>
                </a:cubicBezTo>
                <a:cubicBezTo>
                  <a:pt x="3290334" y="98263"/>
                  <a:pt x="3188754" y="61668"/>
                  <a:pt x="3291840" y="96029"/>
                </a:cubicBezTo>
                <a:lnTo>
                  <a:pt x="3317966" y="104737"/>
                </a:lnTo>
                <a:cubicBezTo>
                  <a:pt x="3335383" y="116349"/>
                  <a:pt x="3351495" y="130210"/>
                  <a:pt x="3370218" y="139572"/>
                </a:cubicBezTo>
                <a:cubicBezTo>
                  <a:pt x="3381829" y="145378"/>
                  <a:pt x="3393920" y="150310"/>
                  <a:pt x="3405052" y="156989"/>
                </a:cubicBezTo>
                <a:cubicBezTo>
                  <a:pt x="3423002" y="167759"/>
                  <a:pt x="3440557" y="179263"/>
                  <a:pt x="3457303" y="191823"/>
                </a:cubicBezTo>
                <a:cubicBezTo>
                  <a:pt x="3468915" y="200532"/>
                  <a:pt x="3479156" y="211458"/>
                  <a:pt x="3492138" y="217949"/>
                </a:cubicBezTo>
                <a:cubicBezTo>
                  <a:pt x="3508559" y="226159"/>
                  <a:pt x="3527720" y="227672"/>
                  <a:pt x="3544389" y="235366"/>
                </a:cubicBezTo>
                <a:cubicBezTo>
                  <a:pt x="3565638" y="245173"/>
                  <a:pt x="3584043" y="260515"/>
                  <a:pt x="3605349" y="270200"/>
                </a:cubicBezTo>
                <a:cubicBezTo>
                  <a:pt x="3616245" y="275153"/>
                  <a:pt x="3628719" y="275470"/>
                  <a:pt x="3640183" y="278909"/>
                </a:cubicBezTo>
                <a:cubicBezTo>
                  <a:pt x="3657768" y="284185"/>
                  <a:pt x="3675018" y="290520"/>
                  <a:pt x="3692435" y="296326"/>
                </a:cubicBezTo>
                <a:cubicBezTo>
                  <a:pt x="3701143" y="299229"/>
                  <a:pt x="3709655" y="302809"/>
                  <a:pt x="3718560" y="305035"/>
                </a:cubicBezTo>
                <a:cubicBezTo>
                  <a:pt x="3741783" y="310841"/>
                  <a:pt x="3764476" y="319483"/>
                  <a:pt x="3788229" y="322452"/>
                </a:cubicBezTo>
                <a:lnTo>
                  <a:pt x="3857898" y="331160"/>
                </a:lnTo>
                <a:cubicBezTo>
                  <a:pt x="3910541" y="344321"/>
                  <a:pt x="3881381" y="336085"/>
                  <a:pt x="3944983" y="357286"/>
                </a:cubicBezTo>
                <a:cubicBezTo>
                  <a:pt x="3977265" y="368047"/>
                  <a:pt x="3962899" y="361890"/>
                  <a:pt x="3988526" y="374703"/>
                </a:cubicBezTo>
              </a:path>
            </a:pathLst>
          </a:custGeom>
          <a:noFill/>
          <a:ln w="57150">
            <a:solidFill>
              <a:srgbClr val="FF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0A6D6B41-28AD-4E07-8F9D-47A9FC91FBCC}"/>
              </a:ext>
            </a:extLst>
          </p:cNvPr>
          <p:cNvSpPr txBox="1">
            <a:spLocks/>
          </p:cNvSpPr>
          <p:nvPr/>
        </p:nvSpPr>
        <p:spPr>
          <a:xfrm>
            <a:off x="1143000" y="5378659"/>
            <a:ext cx="6858000" cy="10983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60000"/>
                    <a:lumOff val="40000"/>
                  </a:schemeClr>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60000"/>
                    <a:lumOff val="40000"/>
                  </a:schemeClr>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60000"/>
                    <a:lumOff val="40000"/>
                  </a:schemeClr>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60000"/>
                    <a:lumOff val="40000"/>
                  </a:schemeClr>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60000"/>
                    <a:lumOff val="40000"/>
                  </a:schemeClr>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dirty="0"/>
              <a:t>1) Is this L3 or L4 automated driving?</a:t>
            </a:r>
          </a:p>
          <a:p>
            <a:pPr marL="0" indent="0" algn="ctr">
              <a:buFont typeface="Arial" panose="020B0604020202020204" pitchFamily="34" charset="0"/>
              <a:buNone/>
            </a:pPr>
            <a:r>
              <a:rPr lang="en-US" sz="2800" dirty="0"/>
              <a:t>2) Is there a remote driver? </a:t>
            </a:r>
          </a:p>
        </p:txBody>
      </p:sp>
    </p:spTree>
    <p:extLst>
      <p:ext uri="{BB962C8B-B14F-4D97-AF65-F5344CB8AC3E}">
        <p14:creationId xmlns:p14="http://schemas.microsoft.com/office/powerpoint/2010/main" val="39219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26 -0.00092 L 0.47778 0.00162 " pathEditMode="relative" rAng="0" ptsTypes="AA">
                                      <p:cBhvr>
                                        <p:cTn id="6" dur="3000" fill="hold"/>
                                        <p:tgtEl>
                                          <p:spTgt spid="12"/>
                                        </p:tgtEl>
                                        <p:attrNameLst>
                                          <p:attrName>ppt_x</p:attrName>
                                          <p:attrName>ppt_y</p:attrName>
                                        </p:attrNameLst>
                                      </p:cBhvr>
                                      <p:rCtr x="23993" y="116"/>
                                    </p:animMotion>
                                  </p:childTnLst>
                                </p:cTn>
                              </p:par>
                            </p:childTnLst>
                          </p:cTn>
                        </p:par>
                        <p:par>
                          <p:cTn id="7" fill="hold">
                            <p:stCondLst>
                              <p:cond delay="3000"/>
                            </p:stCondLst>
                            <p:childTnLst>
                              <p:par>
                                <p:cTn id="8" presetID="26" presetClass="emph" presetSubtype="0" repeatCount="5000" fill="hold" grpId="2" nodeType="afterEffect">
                                  <p:stCondLst>
                                    <p:cond delay="0"/>
                                  </p:stCondLst>
                                  <p:childTnLst>
                                    <p:animEffect transition="out" filter="fade">
                                      <p:cBhvr>
                                        <p:cTn id="9" dur="940" tmFilter="0, 0; .2, .5; .8, .5; 1, 0"/>
                                        <p:tgtEl>
                                          <p:spTgt spid="12"/>
                                        </p:tgtEl>
                                      </p:cBhvr>
                                    </p:animEffect>
                                    <p:animScale>
                                      <p:cBhvr>
                                        <p:cTn id="10" dur="470" autoRev="1" fill="hold"/>
                                        <p:tgtEl>
                                          <p:spTgt spid="12"/>
                                        </p:tgtEl>
                                      </p:cBhvr>
                                      <p:by x="105000" y="105000"/>
                                    </p:animScale>
                                  </p:childTnLst>
                                </p:cTn>
                              </p:par>
                              <p:par>
                                <p:cTn id="11" presetID="1" presetClass="entr" presetSubtype="0" fill="hold" nodeType="withEffect">
                                  <p:stCondLst>
                                    <p:cond delay="18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7700"/>
                            </p:stCondLst>
                            <p:childTnLst>
                              <p:par>
                                <p:cTn id="16" presetID="1" presetClass="exit" presetSubtype="0" fill="hold" nodeType="afterEffect">
                                  <p:stCondLst>
                                    <p:cond delay="500"/>
                                  </p:stCondLst>
                                  <p:childTnLst>
                                    <p:set>
                                      <p:cBhvr>
                                        <p:cTn id="17" dur="1" fill="hold">
                                          <p:stCondLst>
                                            <p:cond delay="0"/>
                                          </p:stCondLst>
                                        </p:cTn>
                                        <p:tgtEl>
                                          <p:spTgt spid="16"/>
                                        </p:tgtEl>
                                        <p:attrNameLst>
                                          <p:attrName>style.visibility</p:attrName>
                                        </p:attrNameLst>
                                      </p:cBhvr>
                                      <p:to>
                                        <p:strVal val="hidden"/>
                                      </p:to>
                                    </p:set>
                                  </p:childTnLst>
                                </p:cTn>
                              </p:par>
                              <p:par>
                                <p:cTn id="18" presetID="0" presetClass="path" presetSubtype="0" accel="50000" decel="50000" fill="hold" grpId="1" nodeType="withEffect">
                                  <p:stCondLst>
                                    <p:cond delay="0"/>
                                  </p:stCondLst>
                                  <p:childTnLst>
                                    <p:animMotion origin="layout" path="M 0.47673 0.00301 L 0.57187 -0.09745 L 0.82048 -0.10231 L 0.99774 -0.01875 " pathEditMode="relative" rAng="0" ptsTypes="AAAA">
                                      <p:cBhvr>
                                        <p:cTn id="19" dur="5000" fill="hold"/>
                                        <p:tgtEl>
                                          <p:spTgt spid="12"/>
                                        </p:tgtEl>
                                        <p:attrNameLst>
                                          <p:attrName>ppt_x</p:attrName>
                                          <p:attrName>ppt_y</p:attrName>
                                        </p:attrNameLst>
                                      </p:cBhvr>
                                      <p:rCtr x="26042" y="-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70B801-8608-412A-A379-C77FE9948E55}"/>
              </a:ext>
            </a:extLst>
          </p:cNvPr>
          <p:cNvSpPr/>
          <p:nvPr/>
        </p:nvSpPr>
        <p:spPr>
          <a:xfrm rot="5400000">
            <a:off x="3649067" y="-466083"/>
            <a:ext cx="1828800" cy="916176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77552-03D9-42DC-A1FB-199F0CA86CEE}"/>
              </a:ext>
            </a:extLst>
          </p:cNvPr>
          <p:cNvSpPr>
            <a:spLocks noGrp="1"/>
          </p:cNvSpPr>
          <p:nvPr>
            <p:ph type="title"/>
          </p:nvPr>
        </p:nvSpPr>
        <p:spPr/>
        <p:txBody>
          <a:bodyPr/>
          <a:lstStyle/>
          <a:p>
            <a:r>
              <a:rPr lang="en-US" dirty="0"/>
              <a:t>Pop quiz!</a:t>
            </a:r>
          </a:p>
        </p:txBody>
      </p:sp>
      <p:sp>
        <p:nvSpPr>
          <p:cNvPr id="4" name="Text Placeholder 3">
            <a:extLst>
              <a:ext uri="{FF2B5EF4-FFF2-40B4-BE49-F238E27FC236}">
                <a16:creationId xmlns:a16="http://schemas.microsoft.com/office/drawing/2014/main" id="{87470951-ED52-40E8-9E89-F1E7573EE0CF}"/>
              </a:ext>
            </a:extLst>
          </p:cNvPr>
          <p:cNvSpPr>
            <a:spLocks noGrp="1"/>
          </p:cNvSpPr>
          <p:nvPr>
            <p:ph type="body" sz="quarter" idx="13"/>
          </p:nvPr>
        </p:nvSpPr>
        <p:spPr/>
        <p:txBody>
          <a:bodyPr>
            <a:normAutofit fontScale="85000" lnSpcReduction="10000"/>
          </a:bodyPr>
          <a:lstStyle/>
          <a:p>
            <a:endParaRPr lang="en-US"/>
          </a:p>
        </p:txBody>
      </p:sp>
      <p:cxnSp>
        <p:nvCxnSpPr>
          <p:cNvPr id="5" name="Straight Connector 4">
            <a:extLst>
              <a:ext uri="{FF2B5EF4-FFF2-40B4-BE49-F238E27FC236}">
                <a16:creationId xmlns:a16="http://schemas.microsoft.com/office/drawing/2014/main" id="{0143764C-1050-441A-AFF1-D48EEF498DA2}"/>
              </a:ext>
            </a:extLst>
          </p:cNvPr>
          <p:cNvCxnSpPr>
            <a:cxnSpLocks/>
          </p:cNvCxnSpPr>
          <p:nvPr/>
        </p:nvCxnSpPr>
        <p:spPr>
          <a:xfrm flipH="1">
            <a:off x="0" y="4804971"/>
            <a:ext cx="91440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B9AEFD8-D2D5-4EC1-8E40-EF74C9195E21}"/>
              </a:ext>
            </a:extLst>
          </p:cNvPr>
          <p:cNvCxnSpPr>
            <a:cxnSpLocks/>
          </p:cNvCxnSpPr>
          <p:nvPr/>
        </p:nvCxnSpPr>
        <p:spPr>
          <a:xfrm flipH="1">
            <a:off x="-17417" y="4154007"/>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13C8A5-95E4-4FB3-BA85-4FC7C1BE29A0}"/>
              </a:ext>
            </a:extLst>
          </p:cNvPr>
          <p:cNvCxnSpPr>
            <a:cxnSpLocks/>
          </p:cNvCxnSpPr>
          <p:nvPr/>
        </p:nvCxnSpPr>
        <p:spPr>
          <a:xfrm flipH="1">
            <a:off x="-17417" y="4077807"/>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46998E-7805-4438-A206-260E1F048F22}"/>
              </a:ext>
            </a:extLst>
          </p:cNvPr>
          <p:cNvCxnSpPr>
            <a:cxnSpLocks/>
          </p:cNvCxnSpPr>
          <p:nvPr/>
        </p:nvCxnSpPr>
        <p:spPr>
          <a:xfrm flipH="1">
            <a:off x="0" y="3433371"/>
            <a:ext cx="91440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3916F56-7D3F-469F-937D-66FD2A65E4C8}"/>
              </a:ext>
            </a:extLst>
          </p:cNvPr>
          <p:cNvSpPr/>
          <p:nvPr/>
        </p:nvSpPr>
        <p:spPr>
          <a:xfrm rot="5400000">
            <a:off x="3715024" y="4125703"/>
            <a:ext cx="418552"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rash">
            <a:extLst>
              <a:ext uri="{FF2B5EF4-FFF2-40B4-BE49-F238E27FC236}">
                <a16:creationId xmlns:a16="http://schemas.microsoft.com/office/drawing/2014/main" id="{AF35F5A8-CEFA-4E6B-8A43-6693323D21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34007">
            <a:off x="6241047" y="3956990"/>
            <a:ext cx="1197289" cy="1197289"/>
          </a:xfrm>
          <a:prstGeom prst="rect">
            <a:avLst/>
          </a:prstGeom>
        </p:spPr>
      </p:pic>
      <p:pic>
        <p:nvPicPr>
          <p:cNvPr id="16" name="Graphic 15" descr="Call center">
            <a:extLst>
              <a:ext uri="{FF2B5EF4-FFF2-40B4-BE49-F238E27FC236}">
                <a16:creationId xmlns:a16="http://schemas.microsoft.com/office/drawing/2014/main" id="{E6B83FFB-0D12-401E-B919-A1A421B359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9691" y="279844"/>
            <a:ext cx="914400" cy="914400"/>
          </a:xfrm>
          <a:prstGeom prst="rect">
            <a:avLst/>
          </a:prstGeom>
        </p:spPr>
      </p:pic>
      <p:sp>
        <p:nvSpPr>
          <p:cNvPr id="22" name="Freeform: Shape 21">
            <a:extLst>
              <a:ext uri="{FF2B5EF4-FFF2-40B4-BE49-F238E27FC236}">
                <a16:creationId xmlns:a16="http://schemas.microsoft.com/office/drawing/2014/main" id="{016AF7BF-CDB4-4437-BCAA-629AB00F7205}"/>
              </a:ext>
            </a:extLst>
          </p:cNvPr>
          <p:cNvSpPr/>
          <p:nvPr/>
        </p:nvSpPr>
        <p:spPr>
          <a:xfrm>
            <a:off x="4929051" y="3727034"/>
            <a:ext cx="3988526" cy="696920"/>
          </a:xfrm>
          <a:custGeom>
            <a:avLst/>
            <a:gdLst>
              <a:gd name="connsiteX0" fmla="*/ 0 w 3988526"/>
              <a:gd name="connsiteY0" fmla="*/ 696920 h 696920"/>
              <a:gd name="connsiteX1" fmla="*/ 78378 w 3988526"/>
              <a:gd name="connsiteY1" fmla="*/ 635960 h 696920"/>
              <a:gd name="connsiteX2" fmla="*/ 182880 w 3988526"/>
              <a:gd name="connsiteY2" fmla="*/ 575000 h 696920"/>
              <a:gd name="connsiteX3" fmla="*/ 226423 w 3988526"/>
              <a:gd name="connsiteY3" fmla="*/ 531457 h 696920"/>
              <a:gd name="connsiteX4" fmla="*/ 269966 w 3988526"/>
              <a:gd name="connsiteY4" fmla="*/ 496623 h 696920"/>
              <a:gd name="connsiteX5" fmla="*/ 313509 w 3988526"/>
              <a:gd name="connsiteY5" fmla="*/ 444372 h 696920"/>
              <a:gd name="connsiteX6" fmla="*/ 339635 w 3988526"/>
              <a:gd name="connsiteY6" fmla="*/ 435663 h 696920"/>
              <a:gd name="connsiteX7" fmla="*/ 365760 w 3988526"/>
              <a:gd name="connsiteY7" fmla="*/ 400829 h 696920"/>
              <a:gd name="connsiteX8" fmla="*/ 418012 w 3988526"/>
              <a:gd name="connsiteY8" fmla="*/ 365995 h 696920"/>
              <a:gd name="connsiteX9" fmla="*/ 478972 w 3988526"/>
              <a:gd name="connsiteY9" fmla="*/ 322452 h 696920"/>
              <a:gd name="connsiteX10" fmla="*/ 513806 w 3988526"/>
              <a:gd name="connsiteY10" fmla="*/ 296326 h 696920"/>
              <a:gd name="connsiteX11" fmla="*/ 566058 w 3988526"/>
              <a:gd name="connsiteY11" fmla="*/ 261492 h 696920"/>
              <a:gd name="connsiteX12" fmla="*/ 618309 w 3988526"/>
              <a:gd name="connsiteY12" fmla="*/ 226657 h 696920"/>
              <a:gd name="connsiteX13" fmla="*/ 748938 w 3988526"/>
              <a:gd name="connsiteY13" fmla="*/ 139572 h 696920"/>
              <a:gd name="connsiteX14" fmla="*/ 775063 w 3988526"/>
              <a:gd name="connsiteY14" fmla="*/ 122155 h 696920"/>
              <a:gd name="connsiteX15" fmla="*/ 809898 w 3988526"/>
              <a:gd name="connsiteY15" fmla="*/ 104737 h 696920"/>
              <a:gd name="connsiteX16" fmla="*/ 870858 w 3988526"/>
              <a:gd name="connsiteY16" fmla="*/ 69903 h 696920"/>
              <a:gd name="connsiteX17" fmla="*/ 923109 w 3988526"/>
              <a:gd name="connsiteY17" fmla="*/ 61195 h 696920"/>
              <a:gd name="connsiteX18" fmla="*/ 949235 w 3988526"/>
              <a:gd name="connsiteY18" fmla="*/ 52486 h 696920"/>
              <a:gd name="connsiteX19" fmla="*/ 1524000 w 3988526"/>
              <a:gd name="connsiteY19" fmla="*/ 26360 h 696920"/>
              <a:gd name="connsiteX20" fmla="*/ 2455818 w 3988526"/>
              <a:gd name="connsiteY20" fmla="*/ 17652 h 696920"/>
              <a:gd name="connsiteX21" fmla="*/ 2508069 w 3988526"/>
              <a:gd name="connsiteY21" fmla="*/ 8943 h 696920"/>
              <a:gd name="connsiteX22" fmla="*/ 2952206 w 3988526"/>
              <a:gd name="connsiteY22" fmla="*/ 8943 h 696920"/>
              <a:gd name="connsiteX23" fmla="*/ 3117669 w 3988526"/>
              <a:gd name="connsiteY23" fmla="*/ 35069 h 696920"/>
              <a:gd name="connsiteX24" fmla="*/ 3187338 w 3988526"/>
              <a:gd name="connsiteY24" fmla="*/ 52486 h 696920"/>
              <a:gd name="connsiteX25" fmla="*/ 3291840 w 3988526"/>
              <a:gd name="connsiteY25" fmla="*/ 96029 h 696920"/>
              <a:gd name="connsiteX26" fmla="*/ 3317966 w 3988526"/>
              <a:gd name="connsiteY26" fmla="*/ 104737 h 696920"/>
              <a:gd name="connsiteX27" fmla="*/ 3370218 w 3988526"/>
              <a:gd name="connsiteY27" fmla="*/ 139572 h 696920"/>
              <a:gd name="connsiteX28" fmla="*/ 3405052 w 3988526"/>
              <a:gd name="connsiteY28" fmla="*/ 156989 h 696920"/>
              <a:gd name="connsiteX29" fmla="*/ 3457303 w 3988526"/>
              <a:gd name="connsiteY29" fmla="*/ 191823 h 696920"/>
              <a:gd name="connsiteX30" fmla="*/ 3492138 w 3988526"/>
              <a:gd name="connsiteY30" fmla="*/ 217949 h 696920"/>
              <a:gd name="connsiteX31" fmla="*/ 3544389 w 3988526"/>
              <a:gd name="connsiteY31" fmla="*/ 235366 h 696920"/>
              <a:gd name="connsiteX32" fmla="*/ 3605349 w 3988526"/>
              <a:gd name="connsiteY32" fmla="*/ 270200 h 696920"/>
              <a:gd name="connsiteX33" fmla="*/ 3640183 w 3988526"/>
              <a:gd name="connsiteY33" fmla="*/ 278909 h 696920"/>
              <a:gd name="connsiteX34" fmla="*/ 3692435 w 3988526"/>
              <a:gd name="connsiteY34" fmla="*/ 296326 h 696920"/>
              <a:gd name="connsiteX35" fmla="*/ 3718560 w 3988526"/>
              <a:gd name="connsiteY35" fmla="*/ 305035 h 696920"/>
              <a:gd name="connsiteX36" fmla="*/ 3788229 w 3988526"/>
              <a:gd name="connsiteY36" fmla="*/ 322452 h 696920"/>
              <a:gd name="connsiteX37" fmla="*/ 3857898 w 3988526"/>
              <a:gd name="connsiteY37" fmla="*/ 331160 h 696920"/>
              <a:gd name="connsiteX38" fmla="*/ 3944983 w 3988526"/>
              <a:gd name="connsiteY38" fmla="*/ 357286 h 696920"/>
              <a:gd name="connsiteX39" fmla="*/ 3988526 w 3988526"/>
              <a:gd name="connsiteY39" fmla="*/ 374703 h 69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88526" h="696920">
                <a:moveTo>
                  <a:pt x="0" y="696920"/>
                </a:moveTo>
                <a:cubicBezTo>
                  <a:pt x="26126" y="676600"/>
                  <a:pt x="50311" y="653502"/>
                  <a:pt x="78378" y="635960"/>
                </a:cubicBezTo>
                <a:cubicBezTo>
                  <a:pt x="185872" y="568777"/>
                  <a:pt x="97315" y="652010"/>
                  <a:pt x="182880" y="575000"/>
                </a:cubicBezTo>
                <a:cubicBezTo>
                  <a:pt x="198137" y="561268"/>
                  <a:pt x="210395" y="544280"/>
                  <a:pt x="226423" y="531457"/>
                </a:cubicBezTo>
                <a:cubicBezTo>
                  <a:pt x="240937" y="519846"/>
                  <a:pt x="256823" y="509766"/>
                  <a:pt x="269966" y="496623"/>
                </a:cubicBezTo>
                <a:cubicBezTo>
                  <a:pt x="302098" y="464491"/>
                  <a:pt x="270705" y="472907"/>
                  <a:pt x="313509" y="444372"/>
                </a:cubicBezTo>
                <a:cubicBezTo>
                  <a:pt x="321147" y="439280"/>
                  <a:pt x="330926" y="438566"/>
                  <a:pt x="339635" y="435663"/>
                </a:cubicBezTo>
                <a:cubicBezTo>
                  <a:pt x="348343" y="424052"/>
                  <a:pt x="354912" y="410472"/>
                  <a:pt x="365760" y="400829"/>
                </a:cubicBezTo>
                <a:cubicBezTo>
                  <a:pt x="381405" y="386922"/>
                  <a:pt x="401266" y="378555"/>
                  <a:pt x="418012" y="365995"/>
                </a:cubicBezTo>
                <a:cubicBezTo>
                  <a:pt x="531854" y="280612"/>
                  <a:pt x="389833" y="386123"/>
                  <a:pt x="478972" y="322452"/>
                </a:cubicBezTo>
                <a:cubicBezTo>
                  <a:pt x="490783" y="314016"/>
                  <a:pt x="501915" y="304649"/>
                  <a:pt x="513806" y="296326"/>
                </a:cubicBezTo>
                <a:cubicBezTo>
                  <a:pt x="530955" y="284322"/>
                  <a:pt x="549535" y="274344"/>
                  <a:pt x="566058" y="261492"/>
                </a:cubicBezTo>
                <a:cubicBezTo>
                  <a:pt x="614985" y="223438"/>
                  <a:pt x="568342" y="243313"/>
                  <a:pt x="618309" y="226657"/>
                </a:cubicBezTo>
                <a:cubicBezTo>
                  <a:pt x="693002" y="166903"/>
                  <a:pt x="637325" y="208256"/>
                  <a:pt x="748938" y="139572"/>
                </a:cubicBezTo>
                <a:cubicBezTo>
                  <a:pt x="757852" y="134087"/>
                  <a:pt x="765976" y="127348"/>
                  <a:pt x="775063" y="122155"/>
                </a:cubicBezTo>
                <a:cubicBezTo>
                  <a:pt x="786335" y="115714"/>
                  <a:pt x="798626" y="111178"/>
                  <a:pt x="809898" y="104737"/>
                </a:cubicBezTo>
                <a:cubicBezTo>
                  <a:pt x="833529" y="91233"/>
                  <a:pt x="843154" y="78214"/>
                  <a:pt x="870858" y="69903"/>
                </a:cubicBezTo>
                <a:cubicBezTo>
                  <a:pt x="887771" y="64829"/>
                  <a:pt x="905692" y="64098"/>
                  <a:pt x="923109" y="61195"/>
                </a:cubicBezTo>
                <a:cubicBezTo>
                  <a:pt x="931818" y="58292"/>
                  <a:pt x="940379" y="54901"/>
                  <a:pt x="949235" y="52486"/>
                </a:cubicBezTo>
                <a:cubicBezTo>
                  <a:pt x="1160463" y="-5122"/>
                  <a:pt x="1148348" y="30913"/>
                  <a:pt x="1524000" y="26360"/>
                </a:cubicBezTo>
                <a:lnTo>
                  <a:pt x="2455818" y="17652"/>
                </a:lnTo>
                <a:cubicBezTo>
                  <a:pt x="2473235" y="14749"/>
                  <a:pt x="2490478" y="10473"/>
                  <a:pt x="2508069" y="8943"/>
                </a:cubicBezTo>
                <a:cubicBezTo>
                  <a:pt x="2695055" y="-7317"/>
                  <a:pt x="2725807" y="2285"/>
                  <a:pt x="2952206" y="8943"/>
                </a:cubicBezTo>
                <a:cubicBezTo>
                  <a:pt x="3053581" y="29219"/>
                  <a:pt x="2932346" y="5808"/>
                  <a:pt x="3117669" y="35069"/>
                </a:cubicBezTo>
                <a:cubicBezTo>
                  <a:pt x="3137383" y="38182"/>
                  <a:pt x="3167531" y="43683"/>
                  <a:pt x="3187338" y="52486"/>
                </a:cubicBezTo>
                <a:cubicBezTo>
                  <a:pt x="3290334" y="98263"/>
                  <a:pt x="3188754" y="61668"/>
                  <a:pt x="3291840" y="96029"/>
                </a:cubicBezTo>
                <a:lnTo>
                  <a:pt x="3317966" y="104737"/>
                </a:lnTo>
                <a:cubicBezTo>
                  <a:pt x="3335383" y="116349"/>
                  <a:pt x="3351495" y="130210"/>
                  <a:pt x="3370218" y="139572"/>
                </a:cubicBezTo>
                <a:cubicBezTo>
                  <a:pt x="3381829" y="145378"/>
                  <a:pt x="3393920" y="150310"/>
                  <a:pt x="3405052" y="156989"/>
                </a:cubicBezTo>
                <a:cubicBezTo>
                  <a:pt x="3423002" y="167759"/>
                  <a:pt x="3440557" y="179263"/>
                  <a:pt x="3457303" y="191823"/>
                </a:cubicBezTo>
                <a:cubicBezTo>
                  <a:pt x="3468915" y="200532"/>
                  <a:pt x="3479156" y="211458"/>
                  <a:pt x="3492138" y="217949"/>
                </a:cubicBezTo>
                <a:cubicBezTo>
                  <a:pt x="3508559" y="226159"/>
                  <a:pt x="3527720" y="227672"/>
                  <a:pt x="3544389" y="235366"/>
                </a:cubicBezTo>
                <a:cubicBezTo>
                  <a:pt x="3565638" y="245173"/>
                  <a:pt x="3584043" y="260515"/>
                  <a:pt x="3605349" y="270200"/>
                </a:cubicBezTo>
                <a:cubicBezTo>
                  <a:pt x="3616245" y="275153"/>
                  <a:pt x="3628719" y="275470"/>
                  <a:pt x="3640183" y="278909"/>
                </a:cubicBezTo>
                <a:cubicBezTo>
                  <a:pt x="3657768" y="284185"/>
                  <a:pt x="3675018" y="290520"/>
                  <a:pt x="3692435" y="296326"/>
                </a:cubicBezTo>
                <a:cubicBezTo>
                  <a:pt x="3701143" y="299229"/>
                  <a:pt x="3709655" y="302809"/>
                  <a:pt x="3718560" y="305035"/>
                </a:cubicBezTo>
                <a:cubicBezTo>
                  <a:pt x="3741783" y="310841"/>
                  <a:pt x="3764476" y="319483"/>
                  <a:pt x="3788229" y="322452"/>
                </a:cubicBezTo>
                <a:lnTo>
                  <a:pt x="3857898" y="331160"/>
                </a:lnTo>
                <a:cubicBezTo>
                  <a:pt x="3910541" y="344321"/>
                  <a:pt x="3881381" y="336085"/>
                  <a:pt x="3944983" y="357286"/>
                </a:cubicBezTo>
                <a:cubicBezTo>
                  <a:pt x="3977265" y="368047"/>
                  <a:pt x="3962899" y="361890"/>
                  <a:pt x="3988526" y="374703"/>
                </a:cubicBezTo>
              </a:path>
            </a:pathLst>
          </a:custGeom>
          <a:noFill/>
          <a:ln w="57150">
            <a:solidFill>
              <a:srgbClr val="FF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F47F569-C7B4-4E97-BABC-92C5EDDC79CD}"/>
              </a:ext>
            </a:extLst>
          </p:cNvPr>
          <p:cNvSpPr txBox="1">
            <a:spLocks/>
          </p:cNvSpPr>
          <p:nvPr/>
        </p:nvSpPr>
        <p:spPr>
          <a:xfrm>
            <a:off x="609600" y="1317513"/>
            <a:ext cx="7924800" cy="18066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60000"/>
                    <a:lumOff val="40000"/>
                  </a:schemeClr>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60000"/>
                    <a:lumOff val="40000"/>
                  </a:schemeClr>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60000"/>
                    <a:lumOff val="40000"/>
                  </a:schemeClr>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60000"/>
                    <a:lumOff val="40000"/>
                  </a:schemeClr>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60000"/>
                    <a:lumOff val="40000"/>
                  </a:schemeClr>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dirty="0"/>
              <a:t>1) Is this L3 or L4 automated driving?</a:t>
            </a:r>
          </a:p>
          <a:p>
            <a:pPr marL="514350" indent="-514350" algn="ctr">
              <a:buAutoNum type="arabicParenR"/>
            </a:pPr>
            <a:endParaRPr lang="en-US" sz="2800" dirty="0"/>
          </a:p>
          <a:p>
            <a:pPr marL="0" indent="0" algn="ctr">
              <a:buNone/>
            </a:pPr>
            <a:r>
              <a:rPr lang="en-US" sz="2800" i="1" dirty="0"/>
              <a:t>Is standing in this lane a minimal risk condition?</a:t>
            </a:r>
          </a:p>
        </p:txBody>
      </p:sp>
    </p:spTree>
    <p:extLst>
      <p:ext uri="{BB962C8B-B14F-4D97-AF65-F5344CB8AC3E}">
        <p14:creationId xmlns:p14="http://schemas.microsoft.com/office/powerpoint/2010/main" val="179443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26 -0.00092 L 0.47778 0.00162 " pathEditMode="relative" rAng="0" ptsTypes="AA">
                                      <p:cBhvr>
                                        <p:cTn id="6" dur="3000" fill="hold"/>
                                        <p:tgtEl>
                                          <p:spTgt spid="12"/>
                                        </p:tgtEl>
                                        <p:attrNameLst>
                                          <p:attrName>ppt_x</p:attrName>
                                          <p:attrName>ppt_y</p:attrName>
                                        </p:attrNameLst>
                                      </p:cBhvr>
                                      <p:rCtr x="23993" y="116"/>
                                    </p:animMotion>
                                  </p:childTnLst>
                                </p:cTn>
                              </p:par>
                            </p:childTnLst>
                          </p:cTn>
                        </p:par>
                        <p:par>
                          <p:cTn id="7" fill="hold">
                            <p:stCondLst>
                              <p:cond delay="3000"/>
                            </p:stCondLst>
                            <p:childTnLst>
                              <p:par>
                                <p:cTn id="8" presetID="26" presetClass="emph" presetSubtype="0" repeatCount="5000" fill="hold" grpId="2" nodeType="afterEffect">
                                  <p:stCondLst>
                                    <p:cond delay="0"/>
                                  </p:stCondLst>
                                  <p:childTnLst>
                                    <p:animEffect transition="out" filter="fade">
                                      <p:cBhvr>
                                        <p:cTn id="9" dur="940" tmFilter="0, 0; .2, .5; .8, .5; 1, 0"/>
                                        <p:tgtEl>
                                          <p:spTgt spid="12"/>
                                        </p:tgtEl>
                                      </p:cBhvr>
                                    </p:animEffect>
                                    <p:animScale>
                                      <p:cBhvr>
                                        <p:cTn id="10" dur="470" autoRev="1" fill="hold"/>
                                        <p:tgtEl>
                                          <p:spTgt spid="12"/>
                                        </p:tgtEl>
                                      </p:cBhvr>
                                      <p:by x="105000" y="105000"/>
                                    </p:animScale>
                                  </p:childTnLst>
                                </p:cTn>
                              </p:par>
                              <p:par>
                                <p:cTn id="11" presetID="1" presetClass="entr" presetSubtype="0" fill="hold" nodeType="withEffect">
                                  <p:stCondLst>
                                    <p:cond delay="18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7700"/>
                            </p:stCondLst>
                            <p:childTnLst>
                              <p:par>
                                <p:cTn id="16" presetID="1" presetClass="exit" presetSubtype="0" fill="hold" nodeType="afterEffect">
                                  <p:stCondLst>
                                    <p:cond delay="500"/>
                                  </p:stCondLst>
                                  <p:childTnLst>
                                    <p:set>
                                      <p:cBhvr>
                                        <p:cTn id="17" dur="1" fill="hold">
                                          <p:stCondLst>
                                            <p:cond delay="0"/>
                                          </p:stCondLst>
                                        </p:cTn>
                                        <p:tgtEl>
                                          <p:spTgt spid="16"/>
                                        </p:tgtEl>
                                        <p:attrNameLst>
                                          <p:attrName>style.visibility</p:attrName>
                                        </p:attrNameLst>
                                      </p:cBhvr>
                                      <p:to>
                                        <p:strVal val="hidden"/>
                                      </p:to>
                                    </p:set>
                                  </p:childTnLst>
                                </p:cTn>
                              </p:par>
                              <p:par>
                                <p:cTn id="18" presetID="0" presetClass="path" presetSubtype="0" accel="50000" decel="50000" fill="hold" grpId="1" nodeType="withEffect">
                                  <p:stCondLst>
                                    <p:cond delay="0"/>
                                  </p:stCondLst>
                                  <p:childTnLst>
                                    <p:animMotion origin="layout" path="M 0.47673 0.00301 L 0.57187 -0.09745 L 0.82048 -0.10231 L 0.99774 -0.01875 " pathEditMode="relative" rAng="0" ptsTypes="AAAA">
                                      <p:cBhvr>
                                        <p:cTn id="19" dur="5000" fill="hold"/>
                                        <p:tgtEl>
                                          <p:spTgt spid="12"/>
                                        </p:tgtEl>
                                        <p:attrNameLst>
                                          <p:attrName>ppt_x</p:attrName>
                                          <p:attrName>ppt_y</p:attrName>
                                        </p:attrNameLst>
                                      </p:cBhvr>
                                      <p:rCtr x="26042" y="-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70B801-8608-412A-A379-C77FE9948E55}"/>
              </a:ext>
            </a:extLst>
          </p:cNvPr>
          <p:cNvSpPr/>
          <p:nvPr/>
        </p:nvSpPr>
        <p:spPr>
          <a:xfrm rot="5400000">
            <a:off x="3649067" y="-466083"/>
            <a:ext cx="1828800" cy="916176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77552-03D9-42DC-A1FB-199F0CA86CEE}"/>
              </a:ext>
            </a:extLst>
          </p:cNvPr>
          <p:cNvSpPr>
            <a:spLocks noGrp="1"/>
          </p:cNvSpPr>
          <p:nvPr>
            <p:ph type="title"/>
          </p:nvPr>
        </p:nvSpPr>
        <p:spPr/>
        <p:txBody>
          <a:bodyPr/>
          <a:lstStyle/>
          <a:p>
            <a:r>
              <a:rPr lang="en-US" dirty="0"/>
              <a:t>Pop quiz!</a:t>
            </a:r>
          </a:p>
        </p:txBody>
      </p:sp>
      <p:sp>
        <p:nvSpPr>
          <p:cNvPr id="4" name="Text Placeholder 3">
            <a:extLst>
              <a:ext uri="{FF2B5EF4-FFF2-40B4-BE49-F238E27FC236}">
                <a16:creationId xmlns:a16="http://schemas.microsoft.com/office/drawing/2014/main" id="{87470951-ED52-40E8-9E89-F1E7573EE0CF}"/>
              </a:ext>
            </a:extLst>
          </p:cNvPr>
          <p:cNvSpPr>
            <a:spLocks noGrp="1"/>
          </p:cNvSpPr>
          <p:nvPr>
            <p:ph type="body" sz="quarter" idx="13"/>
          </p:nvPr>
        </p:nvSpPr>
        <p:spPr/>
        <p:txBody>
          <a:bodyPr>
            <a:normAutofit fontScale="85000" lnSpcReduction="10000"/>
          </a:bodyPr>
          <a:lstStyle/>
          <a:p>
            <a:endParaRPr lang="en-US"/>
          </a:p>
        </p:txBody>
      </p:sp>
      <p:cxnSp>
        <p:nvCxnSpPr>
          <p:cNvPr id="5" name="Straight Connector 4">
            <a:extLst>
              <a:ext uri="{FF2B5EF4-FFF2-40B4-BE49-F238E27FC236}">
                <a16:creationId xmlns:a16="http://schemas.microsoft.com/office/drawing/2014/main" id="{0143764C-1050-441A-AFF1-D48EEF498DA2}"/>
              </a:ext>
            </a:extLst>
          </p:cNvPr>
          <p:cNvCxnSpPr>
            <a:cxnSpLocks/>
          </p:cNvCxnSpPr>
          <p:nvPr/>
        </p:nvCxnSpPr>
        <p:spPr>
          <a:xfrm flipH="1">
            <a:off x="0" y="4804971"/>
            <a:ext cx="91440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B9AEFD8-D2D5-4EC1-8E40-EF74C9195E21}"/>
              </a:ext>
            </a:extLst>
          </p:cNvPr>
          <p:cNvCxnSpPr>
            <a:cxnSpLocks/>
          </p:cNvCxnSpPr>
          <p:nvPr/>
        </p:nvCxnSpPr>
        <p:spPr>
          <a:xfrm flipH="1">
            <a:off x="-17417" y="4154007"/>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13C8A5-95E4-4FB3-BA85-4FC7C1BE29A0}"/>
              </a:ext>
            </a:extLst>
          </p:cNvPr>
          <p:cNvCxnSpPr>
            <a:cxnSpLocks/>
          </p:cNvCxnSpPr>
          <p:nvPr/>
        </p:nvCxnSpPr>
        <p:spPr>
          <a:xfrm flipH="1">
            <a:off x="-17417" y="4077807"/>
            <a:ext cx="9144704"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46998E-7805-4438-A206-260E1F048F22}"/>
              </a:ext>
            </a:extLst>
          </p:cNvPr>
          <p:cNvCxnSpPr>
            <a:cxnSpLocks/>
          </p:cNvCxnSpPr>
          <p:nvPr/>
        </p:nvCxnSpPr>
        <p:spPr>
          <a:xfrm flipH="1">
            <a:off x="0" y="3433371"/>
            <a:ext cx="91440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3916F56-7D3F-469F-937D-66FD2A65E4C8}"/>
              </a:ext>
            </a:extLst>
          </p:cNvPr>
          <p:cNvSpPr/>
          <p:nvPr/>
        </p:nvSpPr>
        <p:spPr>
          <a:xfrm rot="5400000">
            <a:off x="4052481" y="4192655"/>
            <a:ext cx="418552"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rash">
            <a:extLst>
              <a:ext uri="{FF2B5EF4-FFF2-40B4-BE49-F238E27FC236}">
                <a16:creationId xmlns:a16="http://schemas.microsoft.com/office/drawing/2014/main" id="{AF35F5A8-CEFA-4E6B-8A43-6693323D21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34007">
            <a:off x="6241047" y="3956990"/>
            <a:ext cx="1197289" cy="1197289"/>
          </a:xfrm>
          <a:prstGeom prst="rect">
            <a:avLst/>
          </a:prstGeom>
        </p:spPr>
      </p:pic>
      <p:pic>
        <p:nvPicPr>
          <p:cNvPr id="16" name="Graphic 15" descr="Call center">
            <a:extLst>
              <a:ext uri="{FF2B5EF4-FFF2-40B4-BE49-F238E27FC236}">
                <a16:creationId xmlns:a16="http://schemas.microsoft.com/office/drawing/2014/main" id="{E6B83FFB-0D12-401E-B919-A1A421B359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9691" y="279844"/>
            <a:ext cx="914400" cy="914400"/>
          </a:xfrm>
          <a:prstGeom prst="rect">
            <a:avLst/>
          </a:prstGeom>
        </p:spPr>
      </p:pic>
      <p:sp>
        <p:nvSpPr>
          <p:cNvPr id="22" name="Freeform: Shape 21">
            <a:extLst>
              <a:ext uri="{FF2B5EF4-FFF2-40B4-BE49-F238E27FC236}">
                <a16:creationId xmlns:a16="http://schemas.microsoft.com/office/drawing/2014/main" id="{016AF7BF-CDB4-4437-BCAA-629AB00F7205}"/>
              </a:ext>
            </a:extLst>
          </p:cNvPr>
          <p:cNvSpPr/>
          <p:nvPr/>
        </p:nvSpPr>
        <p:spPr>
          <a:xfrm>
            <a:off x="4929051" y="3727034"/>
            <a:ext cx="3988526" cy="696920"/>
          </a:xfrm>
          <a:custGeom>
            <a:avLst/>
            <a:gdLst>
              <a:gd name="connsiteX0" fmla="*/ 0 w 3988526"/>
              <a:gd name="connsiteY0" fmla="*/ 696920 h 696920"/>
              <a:gd name="connsiteX1" fmla="*/ 78378 w 3988526"/>
              <a:gd name="connsiteY1" fmla="*/ 635960 h 696920"/>
              <a:gd name="connsiteX2" fmla="*/ 182880 w 3988526"/>
              <a:gd name="connsiteY2" fmla="*/ 575000 h 696920"/>
              <a:gd name="connsiteX3" fmla="*/ 226423 w 3988526"/>
              <a:gd name="connsiteY3" fmla="*/ 531457 h 696920"/>
              <a:gd name="connsiteX4" fmla="*/ 269966 w 3988526"/>
              <a:gd name="connsiteY4" fmla="*/ 496623 h 696920"/>
              <a:gd name="connsiteX5" fmla="*/ 313509 w 3988526"/>
              <a:gd name="connsiteY5" fmla="*/ 444372 h 696920"/>
              <a:gd name="connsiteX6" fmla="*/ 339635 w 3988526"/>
              <a:gd name="connsiteY6" fmla="*/ 435663 h 696920"/>
              <a:gd name="connsiteX7" fmla="*/ 365760 w 3988526"/>
              <a:gd name="connsiteY7" fmla="*/ 400829 h 696920"/>
              <a:gd name="connsiteX8" fmla="*/ 418012 w 3988526"/>
              <a:gd name="connsiteY8" fmla="*/ 365995 h 696920"/>
              <a:gd name="connsiteX9" fmla="*/ 478972 w 3988526"/>
              <a:gd name="connsiteY9" fmla="*/ 322452 h 696920"/>
              <a:gd name="connsiteX10" fmla="*/ 513806 w 3988526"/>
              <a:gd name="connsiteY10" fmla="*/ 296326 h 696920"/>
              <a:gd name="connsiteX11" fmla="*/ 566058 w 3988526"/>
              <a:gd name="connsiteY11" fmla="*/ 261492 h 696920"/>
              <a:gd name="connsiteX12" fmla="*/ 618309 w 3988526"/>
              <a:gd name="connsiteY12" fmla="*/ 226657 h 696920"/>
              <a:gd name="connsiteX13" fmla="*/ 748938 w 3988526"/>
              <a:gd name="connsiteY13" fmla="*/ 139572 h 696920"/>
              <a:gd name="connsiteX14" fmla="*/ 775063 w 3988526"/>
              <a:gd name="connsiteY14" fmla="*/ 122155 h 696920"/>
              <a:gd name="connsiteX15" fmla="*/ 809898 w 3988526"/>
              <a:gd name="connsiteY15" fmla="*/ 104737 h 696920"/>
              <a:gd name="connsiteX16" fmla="*/ 870858 w 3988526"/>
              <a:gd name="connsiteY16" fmla="*/ 69903 h 696920"/>
              <a:gd name="connsiteX17" fmla="*/ 923109 w 3988526"/>
              <a:gd name="connsiteY17" fmla="*/ 61195 h 696920"/>
              <a:gd name="connsiteX18" fmla="*/ 949235 w 3988526"/>
              <a:gd name="connsiteY18" fmla="*/ 52486 h 696920"/>
              <a:gd name="connsiteX19" fmla="*/ 1524000 w 3988526"/>
              <a:gd name="connsiteY19" fmla="*/ 26360 h 696920"/>
              <a:gd name="connsiteX20" fmla="*/ 2455818 w 3988526"/>
              <a:gd name="connsiteY20" fmla="*/ 17652 h 696920"/>
              <a:gd name="connsiteX21" fmla="*/ 2508069 w 3988526"/>
              <a:gd name="connsiteY21" fmla="*/ 8943 h 696920"/>
              <a:gd name="connsiteX22" fmla="*/ 2952206 w 3988526"/>
              <a:gd name="connsiteY22" fmla="*/ 8943 h 696920"/>
              <a:gd name="connsiteX23" fmla="*/ 3117669 w 3988526"/>
              <a:gd name="connsiteY23" fmla="*/ 35069 h 696920"/>
              <a:gd name="connsiteX24" fmla="*/ 3187338 w 3988526"/>
              <a:gd name="connsiteY24" fmla="*/ 52486 h 696920"/>
              <a:gd name="connsiteX25" fmla="*/ 3291840 w 3988526"/>
              <a:gd name="connsiteY25" fmla="*/ 96029 h 696920"/>
              <a:gd name="connsiteX26" fmla="*/ 3317966 w 3988526"/>
              <a:gd name="connsiteY26" fmla="*/ 104737 h 696920"/>
              <a:gd name="connsiteX27" fmla="*/ 3370218 w 3988526"/>
              <a:gd name="connsiteY27" fmla="*/ 139572 h 696920"/>
              <a:gd name="connsiteX28" fmla="*/ 3405052 w 3988526"/>
              <a:gd name="connsiteY28" fmla="*/ 156989 h 696920"/>
              <a:gd name="connsiteX29" fmla="*/ 3457303 w 3988526"/>
              <a:gd name="connsiteY29" fmla="*/ 191823 h 696920"/>
              <a:gd name="connsiteX30" fmla="*/ 3492138 w 3988526"/>
              <a:gd name="connsiteY30" fmla="*/ 217949 h 696920"/>
              <a:gd name="connsiteX31" fmla="*/ 3544389 w 3988526"/>
              <a:gd name="connsiteY31" fmla="*/ 235366 h 696920"/>
              <a:gd name="connsiteX32" fmla="*/ 3605349 w 3988526"/>
              <a:gd name="connsiteY32" fmla="*/ 270200 h 696920"/>
              <a:gd name="connsiteX33" fmla="*/ 3640183 w 3988526"/>
              <a:gd name="connsiteY33" fmla="*/ 278909 h 696920"/>
              <a:gd name="connsiteX34" fmla="*/ 3692435 w 3988526"/>
              <a:gd name="connsiteY34" fmla="*/ 296326 h 696920"/>
              <a:gd name="connsiteX35" fmla="*/ 3718560 w 3988526"/>
              <a:gd name="connsiteY35" fmla="*/ 305035 h 696920"/>
              <a:gd name="connsiteX36" fmla="*/ 3788229 w 3988526"/>
              <a:gd name="connsiteY36" fmla="*/ 322452 h 696920"/>
              <a:gd name="connsiteX37" fmla="*/ 3857898 w 3988526"/>
              <a:gd name="connsiteY37" fmla="*/ 331160 h 696920"/>
              <a:gd name="connsiteX38" fmla="*/ 3944983 w 3988526"/>
              <a:gd name="connsiteY38" fmla="*/ 357286 h 696920"/>
              <a:gd name="connsiteX39" fmla="*/ 3988526 w 3988526"/>
              <a:gd name="connsiteY39" fmla="*/ 374703 h 69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88526" h="696920">
                <a:moveTo>
                  <a:pt x="0" y="696920"/>
                </a:moveTo>
                <a:cubicBezTo>
                  <a:pt x="26126" y="676600"/>
                  <a:pt x="50311" y="653502"/>
                  <a:pt x="78378" y="635960"/>
                </a:cubicBezTo>
                <a:cubicBezTo>
                  <a:pt x="185872" y="568777"/>
                  <a:pt x="97315" y="652010"/>
                  <a:pt x="182880" y="575000"/>
                </a:cubicBezTo>
                <a:cubicBezTo>
                  <a:pt x="198137" y="561268"/>
                  <a:pt x="210395" y="544280"/>
                  <a:pt x="226423" y="531457"/>
                </a:cubicBezTo>
                <a:cubicBezTo>
                  <a:pt x="240937" y="519846"/>
                  <a:pt x="256823" y="509766"/>
                  <a:pt x="269966" y="496623"/>
                </a:cubicBezTo>
                <a:cubicBezTo>
                  <a:pt x="302098" y="464491"/>
                  <a:pt x="270705" y="472907"/>
                  <a:pt x="313509" y="444372"/>
                </a:cubicBezTo>
                <a:cubicBezTo>
                  <a:pt x="321147" y="439280"/>
                  <a:pt x="330926" y="438566"/>
                  <a:pt x="339635" y="435663"/>
                </a:cubicBezTo>
                <a:cubicBezTo>
                  <a:pt x="348343" y="424052"/>
                  <a:pt x="354912" y="410472"/>
                  <a:pt x="365760" y="400829"/>
                </a:cubicBezTo>
                <a:cubicBezTo>
                  <a:pt x="381405" y="386922"/>
                  <a:pt x="401266" y="378555"/>
                  <a:pt x="418012" y="365995"/>
                </a:cubicBezTo>
                <a:cubicBezTo>
                  <a:pt x="531854" y="280612"/>
                  <a:pt x="389833" y="386123"/>
                  <a:pt x="478972" y="322452"/>
                </a:cubicBezTo>
                <a:cubicBezTo>
                  <a:pt x="490783" y="314016"/>
                  <a:pt x="501915" y="304649"/>
                  <a:pt x="513806" y="296326"/>
                </a:cubicBezTo>
                <a:cubicBezTo>
                  <a:pt x="530955" y="284322"/>
                  <a:pt x="549535" y="274344"/>
                  <a:pt x="566058" y="261492"/>
                </a:cubicBezTo>
                <a:cubicBezTo>
                  <a:pt x="614985" y="223438"/>
                  <a:pt x="568342" y="243313"/>
                  <a:pt x="618309" y="226657"/>
                </a:cubicBezTo>
                <a:cubicBezTo>
                  <a:pt x="693002" y="166903"/>
                  <a:pt x="637325" y="208256"/>
                  <a:pt x="748938" y="139572"/>
                </a:cubicBezTo>
                <a:cubicBezTo>
                  <a:pt x="757852" y="134087"/>
                  <a:pt x="765976" y="127348"/>
                  <a:pt x="775063" y="122155"/>
                </a:cubicBezTo>
                <a:cubicBezTo>
                  <a:pt x="786335" y="115714"/>
                  <a:pt x="798626" y="111178"/>
                  <a:pt x="809898" y="104737"/>
                </a:cubicBezTo>
                <a:cubicBezTo>
                  <a:pt x="833529" y="91233"/>
                  <a:pt x="843154" y="78214"/>
                  <a:pt x="870858" y="69903"/>
                </a:cubicBezTo>
                <a:cubicBezTo>
                  <a:pt x="887771" y="64829"/>
                  <a:pt x="905692" y="64098"/>
                  <a:pt x="923109" y="61195"/>
                </a:cubicBezTo>
                <a:cubicBezTo>
                  <a:pt x="931818" y="58292"/>
                  <a:pt x="940379" y="54901"/>
                  <a:pt x="949235" y="52486"/>
                </a:cubicBezTo>
                <a:cubicBezTo>
                  <a:pt x="1160463" y="-5122"/>
                  <a:pt x="1148348" y="30913"/>
                  <a:pt x="1524000" y="26360"/>
                </a:cubicBezTo>
                <a:lnTo>
                  <a:pt x="2455818" y="17652"/>
                </a:lnTo>
                <a:cubicBezTo>
                  <a:pt x="2473235" y="14749"/>
                  <a:pt x="2490478" y="10473"/>
                  <a:pt x="2508069" y="8943"/>
                </a:cubicBezTo>
                <a:cubicBezTo>
                  <a:pt x="2695055" y="-7317"/>
                  <a:pt x="2725807" y="2285"/>
                  <a:pt x="2952206" y="8943"/>
                </a:cubicBezTo>
                <a:cubicBezTo>
                  <a:pt x="3053581" y="29219"/>
                  <a:pt x="2932346" y="5808"/>
                  <a:pt x="3117669" y="35069"/>
                </a:cubicBezTo>
                <a:cubicBezTo>
                  <a:pt x="3137383" y="38182"/>
                  <a:pt x="3167531" y="43683"/>
                  <a:pt x="3187338" y="52486"/>
                </a:cubicBezTo>
                <a:cubicBezTo>
                  <a:pt x="3290334" y="98263"/>
                  <a:pt x="3188754" y="61668"/>
                  <a:pt x="3291840" y="96029"/>
                </a:cubicBezTo>
                <a:lnTo>
                  <a:pt x="3317966" y="104737"/>
                </a:lnTo>
                <a:cubicBezTo>
                  <a:pt x="3335383" y="116349"/>
                  <a:pt x="3351495" y="130210"/>
                  <a:pt x="3370218" y="139572"/>
                </a:cubicBezTo>
                <a:cubicBezTo>
                  <a:pt x="3381829" y="145378"/>
                  <a:pt x="3393920" y="150310"/>
                  <a:pt x="3405052" y="156989"/>
                </a:cubicBezTo>
                <a:cubicBezTo>
                  <a:pt x="3423002" y="167759"/>
                  <a:pt x="3440557" y="179263"/>
                  <a:pt x="3457303" y="191823"/>
                </a:cubicBezTo>
                <a:cubicBezTo>
                  <a:pt x="3468915" y="200532"/>
                  <a:pt x="3479156" y="211458"/>
                  <a:pt x="3492138" y="217949"/>
                </a:cubicBezTo>
                <a:cubicBezTo>
                  <a:pt x="3508559" y="226159"/>
                  <a:pt x="3527720" y="227672"/>
                  <a:pt x="3544389" y="235366"/>
                </a:cubicBezTo>
                <a:cubicBezTo>
                  <a:pt x="3565638" y="245173"/>
                  <a:pt x="3584043" y="260515"/>
                  <a:pt x="3605349" y="270200"/>
                </a:cubicBezTo>
                <a:cubicBezTo>
                  <a:pt x="3616245" y="275153"/>
                  <a:pt x="3628719" y="275470"/>
                  <a:pt x="3640183" y="278909"/>
                </a:cubicBezTo>
                <a:cubicBezTo>
                  <a:pt x="3657768" y="284185"/>
                  <a:pt x="3675018" y="290520"/>
                  <a:pt x="3692435" y="296326"/>
                </a:cubicBezTo>
                <a:cubicBezTo>
                  <a:pt x="3701143" y="299229"/>
                  <a:pt x="3709655" y="302809"/>
                  <a:pt x="3718560" y="305035"/>
                </a:cubicBezTo>
                <a:cubicBezTo>
                  <a:pt x="3741783" y="310841"/>
                  <a:pt x="3764476" y="319483"/>
                  <a:pt x="3788229" y="322452"/>
                </a:cubicBezTo>
                <a:lnTo>
                  <a:pt x="3857898" y="331160"/>
                </a:lnTo>
                <a:cubicBezTo>
                  <a:pt x="3910541" y="344321"/>
                  <a:pt x="3881381" y="336085"/>
                  <a:pt x="3944983" y="357286"/>
                </a:cubicBezTo>
                <a:cubicBezTo>
                  <a:pt x="3977265" y="368047"/>
                  <a:pt x="3962899" y="361890"/>
                  <a:pt x="3988526" y="374703"/>
                </a:cubicBezTo>
              </a:path>
            </a:pathLst>
          </a:custGeom>
          <a:noFill/>
          <a:ln w="57150">
            <a:solidFill>
              <a:srgbClr val="FF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F47F569-C7B4-4E97-BABC-92C5EDDC79CD}"/>
              </a:ext>
            </a:extLst>
          </p:cNvPr>
          <p:cNvSpPr txBox="1">
            <a:spLocks/>
          </p:cNvSpPr>
          <p:nvPr/>
        </p:nvSpPr>
        <p:spPr>
          <a:xfrm>
            <a:off x="609600" y="1317512"/>
            <a:ext cx="7924800" cy="188288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60000"/>
                    <a:lumOff val="40000"/>
                  </a:schemeClr>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60000"/>
                    <a:lumOff val="40000"/>
                  </a:schemeClr>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60000"/>
                    <a:lumOff val="40000"/>
                  </a:schemeClr>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60000"/>
                    <a:lumOff val="40000"/>
                  </a:schemeClr>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60000"/>
                    <a:lumOff val="40000"/>
                  </a:schemeClr>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dirty="0"/>
              <a:t>2) Is there a remote driver?</a:t>
            </a:r>
          </a:p>
          <a:p>
            <a:pPr marL="0" indent="0" algn="ctr">
              <a:buNone/>
            </a:pPr>
            <a:r>
              <a:rPr lang="en-US" sz="2800" i="1" dirty="0"/>
              <a:t>Is the remote agent (a) “performing the dynamic driving task” or (b) merely providing additional information for the automated driving system?</a:t>
            </a:r>
          </a:p>
        </p:txBody>
      </p:sp>
    </p:spTree>
    <p:extLst>
      <p:ext uri="{BB962C8B-B14F-4D97-AF65-F5344CB8AC3E}">
        <p14:creationId xmlns:p14="http://schemas.microsoft.com/office/powerpoint/2010/main" val="37681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26 -0.00092 L 0.47778 0.00162 " pathEditMode="relative" rAng="0" ptsTypes="AA">
                                      <p:cBhvr>
                                        <p:cTn id="6" dur="3000" fill="hold"/>
                                        <p:tgtEl>
                                          <p:spTgt spid="12"/>
                                        </p:tgtEl>
                                        <p:attrNameLst>
                                          <p:attrName>ppt_x</p:attrName>
                                          <p:attrName>ppt_y</p:attrName>
                                        </p:attrNameLst>
                                      </p:cBhvr>
                                      <p:rCtr x="23993" y="116"/>
                                    </p:animMotion>
                                  </p:childTnLst>
                                </p:cTn>
                              </p:par>
                            </p:childTnLst>
                          </p:cTn>
                        </p:par>
                        <p:par>
                          <p:cTn id="7" fill="hold">
                            <p:stCondLst>
                              <p:cond delay="3000"/>
                            </p:stCondLst>
                            <p:childTnLst>
                              <p:par>
                                <p:cTn id="8" presetID="26" presetClass="emph" presetSubtype="0" repeatCount="5000" fill="hold" grpId="2" nodeType="afterEffect">
                                  <p:stCondLst>
                                    <p:cond delay="0"/>
                                  </p:stCondLst>
                                  <p:childTnLst>
                                    <p:animEffect transition="out" filter="fade">
                                      <p:cBhvr>
                                        <p:cTn id="9" dur="940" tmFilter="0, 0; .2, .5; .8, .5; 1, 0"/>
                                        <p:tgtEl>
                                          <p:spTgt spid="12"/>
                                        </p:tgtEl>
                                      </p:cBhvr>
                                    </p:animEffect>
                                    <p:animScale>
                                      <p:cBhvr>
                                        <p:cTn id="10" dur="470" autoRev="1" fill="hold"/>
                                        <p:tgtEl>
                                          <p:spTgt spid="12"/>
                                        </p:tgtEl>
                                      </p:cBhvr>
                                      <p:by x="105000" y="105000"/>
                                    </p:animScale>
                                  </p:childTnLst>
                                </p:cTn>
                              </p:par>
                              <p:par>
                                <p:cTn id="11" presetID="1" presetClass="entr" presetSubtype="0" fill="hold" nodeType="withEffect">
                                  <p:stCondLst>
                                    <p:cond delay="18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7700"/>
                            </p:stCondLst>
                            <p:childTnLst>
                              <p:par>
                                <p:cTn id="16" presetID="1" presetClass="exit" presetSubtype="0" fill="hold" nodeType="afterEffect">
                                  <p:stCondLst>
                                    <p:cond delay="500"/>
                                  </p:stCondLst>
                                  <p:childTnLst>
                                    <p:set>
                                      <p:cBhvr>
                                        <p:cTn id="17" dur="1" fill="hold">
                                          <p:stCondLst>
                                            <p:cond delay="0"/>
                                          </p:stCondLst>
                                        </p:cTn>
                                        <p:tgtEl>
                                          <p:spTgt spid="16"/>
                                        </p:tgtEl>
                                        <p:attrNameLst>
                                          <p:attrName>style.visibility</p:attrName>
                                        </p:attrNameLst>
                                      </p:cBhvr>
                                      <p:to>
                                        <p:strVal val="hidden"/>
                                      </p:to>
                                    </p:set>
                                  </p:childTnLst>
                                </p:cTn>
                              </p:par>
                              <p:par>
                                <p:cTn id="18" presetID="0" presetClass="path" presetSubtype="0" accel="50000" decel="50000" fill="hold" grpId="1" nodeType="withEffect">
                                  <p:stCondLst>
                                    <p:cond delay="0"/>
                                  </p:stCondLst>
                                  <p:childTnLst>
                                    <p:animMotion origin="layout" path="M 0.47673 0.00301 L 0.57187 -0.09745 L 0.82048 -0.10231 L 0.99774 -0.01875 " pathEditMode="relative" rAng="0" ptsTypes="AAAA">
                                      <p:cBhvr>
                                        <p:cTn id="19" dur="5000" fill="hold"/>
                                        <p:tgtEl>
                                          <p:spTgt spid="12"/>
                                        </p:tgtEl>
                                        <p:attrNameLst>
                                          <p:attrName>ppt_x</p:attrName>
                                          <p:attrName>ppt_y</p:attrName>
                                        </p:attrNameLst>
                                      </p:cBhvr>
                                      <p:rCtr x="26042" y="-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solidFill>
                  <a:schemeClr val="tx2">
                    <a:lumMod val="20000"/>
                    <a:lumOff val="80000"/>
                  </a:schemeClr>
                </a:solidFill>
              </a:rPr>
              <a:t>Driver assistance</a:t>
            </a:r>
          </a:p>
          <a:p>
            <a:endParaRPr lang="en-US" dirty="0"/>
          </a:p>
          <a:p>
            <a:r>
              <a:rPr lang="en-US" dirty="0">
                <a:solidFill>
                  <a:schemeClr val="tx2">
                    <a:lumMod val="20000"/>
                    <a:lumOff val="80000"/>
                  </a:schemeClr>
                </a:solidFill>
              </a:rPr>
              <a:t>Automated driving</a:t>
            </a:r>
          </a:p>
          <a:p>
            <a:endParaRPr lang="en-US" dirty="0">
              <a:solidFill>
                <a:schemeClr val="tx2">
                  <a:lumMod val="20000"/>
                  <a:lumOff val="80000"/>
                </a:schemeClr>
              </a:solidFill>
            </a:endParaRPr>
          </a:p>
          <a:p>
            <a:r>
              <a:rPr lang="en-US" b="1" dirty="0"/>
              <a:t>Remote driving</a:t>
            </a:r>
          </a:p>
          <a:p>
            <a:endParaRPr lang="en-US" dirty="0">
              <a:solidFill>
                <a:schemeClr val="tx2">
                  <a:lumMod val="20000"/>
                  <a:lumOff val="80000"/>
                </a:schemeClr>
              </a:solidFill>
            </a:endParaRPr>
          </a:p>
          <a:p>
            <a:r>
              <a:rPr lang="en-US" dirty="0">
                <a:solidFill>
                  <a:schemeClr val="tx2">
                    <a:lumMod val="20000"/>
                    <a:lumOff val="80000"/>
                  </a:schemeClr>
                </a:solidFill>
              </a:rPr>
              <a:t>Connected driving</a:t>
            </a:r>
          </a:p>
        </p:txBody>
      </p:sp>
    </p:spTree>
    <p:extLst>
      <p:ext uri="{BB962C8B-B14F-4D97-AF65-F5344CB8AC3E}">
        <p14:creationId xmlns:p14="http://schemas.microsoft.com/office/powerpoint/2010/main" val="3497233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solidFill>
                  <a:schemeClr val="tx2">
                    <a:lumMod val="20000"/>
                    <a:lumOff val="80000"/>
                  </a:schemeClr>
                </a:solidFill>
              </a:rPr>
              <a:t>Driver assistance</a:t>
            </a:r>
          </a:p>
          <a:p>
            <a:endParaRPr lang="en-US" dirty="0"/>
          </a:p>
          <a:p>
            <a:r>
              <a:rPr lang="en-US" dirty="0">
                <a:solidFill>
                  <a:schemeClr val="tx2">
                    <a:lumMod val="20000"/>
                    <a:lumOff val="80000"/>
                  </a:schemeClr>
                </a:solidFill>
              </a:rPr>
              <a:t>Automated driving</a:t>
            </a:r>
          </a:p>
          <a:p>
            <a:endParaRPr lang="en-US" dirty="0">
              <a:solidFill>
                <a:schemeClr val="tx2">
                  <a:lumMod val="20000"/>
                  <a:lumOff val="80000"/>
                </a:schemeClr>
              </a:solidFill>
            </a:endParaRPr>
          </a:p>
          <a:p>
            <a:r>
              <a:rPr lang="en-US" dirty="0">
                <a:solidFill>
                  <a:schemeClr val="tx2">
                    <a:lumMod val="20000"/>
                    <a:lumOff val="80000"/>
                  </a:schemeClr>
                </a:solidFill>
              </a:rPr>
              <a:t>Remote driving</a:t>
            </a:r>
          </a:p>
          <a:p>
            <a:endParaRPr lang="en-US" dirty="0">
              <a:solidFill>
                <a:schemeClr val="tx2">
                  <a:lumMod val="20000"/>
                  <a:lumOff val="80000"/>
                </a:schemeClr>
              </a:solidFill>
            </a:endParaRPr>
          </a:p>
          <a:p>
            <a:r>
              <a:rPr lang="en-US" b="1" dirty="0"/>
              <a:t>Connected driving</a:t>
            </a:r>
          </a:p>
        </p:txBody>
      </p:sp>
    </p:spTree>
    <p:extLst>
      <p:ext uri="{BB962C8B-B14F-4D97-AF65-F5344CB8AC3E}">
        <p14:creationId xmlns:p14="http://schemas.microsoft.com/office/powerpoint/2010/main" val="2973935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1EBA-891A-40EA-A6B6-DFC4C9225792}"/>
              </a:ext>
            </a:extLst>
          </p:cNvPr>
          <p:cNvSpPr>
            <a:spLocks noGrp="1"/>
          </p:cNvSpPr>
          <p:nvPr>
            <p:ph type="title"/>
          </p:nvPr>
        </p:nvSpPr>
        <p:spPr/>
        <p:txBody>
          <a:bodyPr/>
          <a:lstStyle/>
          <a:p>
            <a:r>
              <a:rPr lang="en-US" dirty="0"/>
              <a:t>Automation versus connectivity</a:t>
            </a:r>
          </a:p>
        </p:txBody>
      </p:sp>
      <p:cxnSp>
        <p:nvCxnSpPr>
          <p:cNvPr id="6" name="Straight Arrow Connector 5">
            <a:extLst>
              <a:ext uri="{FF2B5EF4-FFF2-40B4-BE49-F238E27FC236}">
                <a16:creationId xmlns:a16="http://schemas.microsoft.com/office/drawing/2014/main" id="{C04E9171-FDD2-44B3-ACD9-CCDF760676B5}"/>
              </a:ext>
            </a:extLst>
          </p:cNvPr>
          <p:cNvCxnSpPr>
            <a:cxnSpLocks/>
          </p:cNvCxnSpPr>
          <p:nvPr/>
        </p:nvCxnSpPr>
        <p:spPr>
          <a:xfrm flipV="1">
            <a:off x="2286000" y="1748135"/>
            <a:ext cx="0" cy="3581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B4BF46A-51A6-4896-86FA-C74DA78A6213}"/>
              </a:ext>
            </a:extLst>
          </p:cNvPr>
          <p:cNvCxnSpPr>
            <a:cxnSpLocks/>
          </p:cNvCxnSpPr>
          <p:nvPr/>
        </p:nvCxnSpPr>
        <p:spPr>
          <a:xfrm>
            <a:off x="2251164" y="5316472"/>
            <a:ext cx="45720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F2C9A2-3B2F-4AEF-9490-3B19577EDDF0}"/>
              </a:ext>
            </a:extLst>
          </p:cNvPr>
          <p:cNvSpPr txBox="1"/>
          <p:nvPr/>
        </p:nvSpPr>
        <p:spPr>
          <a:xfrm rot="16200000">
            <a:off x="345132" y="3308002"/>
            <a:ext cx="3276601" cy="461665"/>
          </a:xfrm>
          <a:prstGeom prst="rect">
            <a:avLst/>
          </a:prstGeom>
          <a:noFill/>
        </p:spPr>
        <p:txBody>
          <a:bodyPr wrap="square" rtlCol="0">
            <a:spAutoFit/>
          </a:bodyPr>
          <a:lstStyle/>
          <a:p>
            <a:r>
              <a:rPr lang="en-US" sz="2400" dirty="0">
                <a:solidFill>
                  <a:schemeClr val="tx2">
                    <a:lumMod val="60000"/>
                    <a:lumOff val="40000"/>
                  </a:schemeClr>
                </a:solidFill>
              </a:rPr>
              <a:t>Increasing automation</a:t>
            </a:r>
          </a:p>
        </p:txBody>
      </p:sp>
      <p:sp>
        <p:nvSpPr>
          <p:cNvPr id="12" name="TextBox 11">
            <a:extLst>
              <a:ext uri="{FF2B5EF4-FFF2-40B4-BE49-F238E27FC236}">
                <a16:creationId xmlns:a16="http://schemas.microsoft.com/office/drawing/2014/main" id="{EC751C2B-2A38-4143-8D49-81981BFA0928}"/>
              </a:ext>
            </a:extLst>
          </p:cNvPr>
          <p:cNvSpPr txBox="1"/>
          <p:nvPr/>
        </p:nvSpPr>
        <p:spPr>
          <a:xfrm>
            <a:off x="2667000" y="5329535"/>
            <a:ext cx="3276601" cy="461665"/>
          </a:xfrm>
          <a:prstGeom prst="rect">
            <a:avLst/>
          </a:prstGeom>
          <a:noFill/>
        </p:spPr>
        <p:txBody>
          <a:bodyPr wrap="square" rtlCol="0">
            <a:spAutoFit/>
          </a:bodyPr>
          <a:lstStyle/>
          <a:p>
            <a:r>
              <a:rPr lang="en-US" sz="2400" dirty="0">
                <a:solidFill>
                  <a:schemeClr val="tx2">
                    <a:lumMod val="60000"/>
                    <a:lumOff val="40000"/>
                  </a:schemeClr>
                </a:solidFill>
              </a:rPr>
              <a:t>Increasing connectivity</a:t>
            </a:r>
          </a:p>
        </p:txBody>
      </p:sp>
      <p:sp>
        <p:nvSpPr>
          <p:cNvPr id="13" name="TextBox 12">
            <a:extLst>
              <a:ext uri="{FF2B5EF4-FFF2-40B4-BE49-F238E27FC236}">
                <a16:creationId xmlns:a16="http://schemas.microsoft.com/office/drawing/2014/main" id="{03F1E9AC-725C-4FA4-A309-D69A1A906F45}"/>
              </a:ext>
            </a:extLst>
          </p:cNvPr>
          <p:cNvSpPr txBox="1"/>
          <p:nvPr/>
        </p:nvSpPr>
        <p:spPr>
          <a:xfrm>
            <a:off x="2357735" y="1741095"/>
            <a:ext cx="1508746" cy="646331"/>
          </a:xfrm>
          <a:prstGeom prst="rect">
            <a:avLst/>
          </a:prstGeom>
          <a:noFill/>
        </p:spPr>
        <p:txBody>
          <a:bodyPr wrap="none" rtlCol="0">
            <a:spAutoFit/>
          </a:bodyPr>
          <a:lstStyle/>
          <a:p>
            <a:r>
              <a:rPr lang="en-US" sz="3600" b="1" dirty="0"/>
              <a:t>L5 ADS</a:t>
            </a:r>
          </a:p>
        </p:txBody>
      </p:sp>
      <p:sp>
        <p:nvSpPr>
          <p:cNvPr id="14" name="TextBox 13">
            <a:extLst>
              <a:ext uri="{FF2B5EF4-FFF2-40B4-BE49-F238E27FC236}">
                <a16:creationId xmlns:a16="http://schemas.microsoft.com/office/drawing/2014/main" id="{100788E1-2F81-4E84-8AB5-6AAB452C8372}"/>
              </a:ext>
            </a:extLst>
          </p:cNvPr>
          <p:cNvSpPr txBox="1"/>
          <p:nvPr/>
        </p:nvSpPr>
        <p:spPr>
          <a:xfrm>
            <a:off x="5943601" y="4624591"/>
            <a:ext cx="946093" cy="646331"/>
          </a:xfrm>
          <a:prstGeom prst="rect">
            <a:avLst/>
          </a:prstGeom>
          <a:noFill/>
        </p:spPr>
        <p:txBody>
          <a:bodyPr wrap="none" rtlCol="0">
            <a:spAutoFit/>
          </a:bodyPr>
          <a:lstStyle/>
          <a:p>
            <a:r>
              <a:rPr lang="en-US" sz="3600" b="1" dirty="0"/>
              <a:t>V2X</a:t>
            </a:r>
          </a:p>
        </p:txBody>
      </p:sp>
      <p:pic>
        <p:nvPicPr>
          <p:cNvPr id="15" name="Picture 14">
            <a:extLst>
              <a:ext uri="{FF2B5EF4-FFF2-40B4-BE49-F238E27FC236}">
                <a16:creationId xmlns:a16="http://schemas.microsoft.com/office/drawing/2014/main" id="{4A1B3B94-5991-417A-AE08-5DCC3444B3F3}"/>
              </a:ext>
            </a:extLst>
          </p:cNvPr>
          <p:cNvPicPr>
            <a:picLocks noChangeAspect="1"/>
          </p:cNvPicPr>
          <p:nvPr/>
        </p:nvPicPr>
        <p:blipFill rotWithShape="1">
          <a:blip r:embed="rId2"/>
          <a:srcRect b="27756"/>
          <a:stretch/>
        </p:blipFill>
        <p:spPr>
          <a:xfrm>
            <a:off x="2351317" y="4539171"/>
            <a:ext cx="830445" cy="731751"/>
          </a:xfrm>
          <a:prstGeom prst="rect">
            <a:avLst/>
          </a:prstGeom>
        </p:spPr>
      </p:pic>
      <p:sp>
        <p:nvSpPr>
          <p:cNvPr id="16" name="Text Placeholder 15">
            <a:extLst>
              <a:ext uri="{FF2B5EF4-FFF2-40B4-BE49-F238E27FC236}">
                <a16:creationId xmlns:a16="http://schemas.microsoft.com/office/drawing/2014/main" id="{21C51BF5-A1D3-421D-AD8D-37F4B0313835}"/>
              </a:ext>
            </a:extLst>
          </p:cNvPr>
          <p:cNvSpPr txBox="1">
            <a:spLocks noGrp="1"/>
          </p:cNvSpPr>
          <p:nvPr>
            <p:ph type="body" sz="quarter" idx="13"/>
          </p:nvPr>
        </p:nvSpPr>
        <p:spPr>
          <a:xfrm>
            <a:off x="0" y="6390174"/>
            <a:ext cx="6179897" cy="447815"/>
          </a:xfrm>
          <a:prstGeom prst="rect">
            <a:avLst/>
          </a:prstGeom>
          <a:solidFill>
            <a:schemeClr val="bg1"/>
          </a:solidFill>
        </p:spPr>
        <p:txBody>
          <a:bodyPr wrap="none" rtlCol="0">
            <a:spAutoFit/>
          </a:bodyPr>
          <a:lstStyle/>
          <a:p>
            <a:r>
              <a:rPr lang="en-US" sz="1050" dirty="0"/>
              <a:t>clickamericana.com/topics/culture-and-lifestyle/cars-trucks/1989-oldsmobile-cutlass-supreme-cutlass-Calais</a:t>
            </a:r>
          </a:p>
          <a:p>
            <a:r>
              <a:rPr lang="en-US" sz="1050" dirty="0"/>
              <a:t>freesvg.org/unicorn-vector-clipart-pdv</a:t>
            </a:r>
          </a:p>
        </p:txBody>
      </p:sp>
      <p:pic>
        <p:nvPicPr>
          <p:cNvPr id="2050" name="Picture 2" descr="unicorn vector clipart pdv | Free SVG">
            <a:extLst>
              <a:ext uri="{FF2B5EF4-FFF2-40B4-BE49-F238E27FC236}">
                <a16:creationId xmlns:a16="http://schemas.microsoft.com/office/drawing/2014/main" id="{4114789C-5EE6-498E-8ABF-0F299F529C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8322" y="1642161"/>
            <a:ext cx="1133956" cy="113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91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iverless remote control cars">
            <a:hlinkClick r:id="" action="ppaction://media"/>
            <a:extLst>
              <a:ext uri="{FF2B5EF4-FFF2-40B4-BE49-F238E27FC236}">
                <a16:creationId xmlns:a16="http://schemas.microsoft.com/office/drawing/2014/main" id="{113DBF9F-18A8-4BF7-AAEF-F3266DE1BC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0"/>
            <a:ext cx="9144001" cy="5143501"/>
          </a:xfrm>
          <a:prstGeom prst="rect">
            <a:avLst/>
          </a:prstGeom>
        </p:spPr>
      </p:pic>
    </p:spTree>
    <p:extLst>
      <p:ext uri="{BB962C8B-B14F-4D97-AF65-F5344CB8AC3E}">
        <p14:creationId xmlns:p14="http://schemas.microsoft.com/office/powerpoint/2010/main" val="156825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B7C8-649C-403A-9A61-7D6CD5BF0961}"/>
              </a:ext>
            </a:extLst>
          </p:cNvPr>
          <p:cNvSpPr>
            <a:spLocks noGrp="1"/>
          </p:cNvSpPr>
          <p:nvPr>
            <p:ph type="title"/>
          </p:nvPr>
        </p:nvSpPr>
        <p:spPr/>
        <p:txBody>
          <a:bodyPr/>
          <a:lstStyle/>
          <a:p>
            <a:r>
              <a:rPr lang="en-US" dirty="0"/>
              <a:t>Communications</a:t>
            </a:r>
          </a:p>
        </p:txBody>
      </p:sp>
      <p:sp>
        <p:nvSpPr>
          <p:cNvPr id="3" name="Content Placeholder 2">
            <a:extLst>
              <a:ext uri="{FF2B5EF4-FFF2-40B4-BE49-F238E27FC236}">
                <a16:creationId xmlns:a16="http://schemas.microsoft.com/office/drawing/2014/main" id="{FDDEA4D2-8CF7-4CF0-9C4A-420135EDC2C2}"/>
              </a:ext>
            </a:extLst>
          </p:cNvPr>
          <p:cNvSpPr>
            <a:spLocks noGrp="1"/>
          </p:cNvSpPr>
          <p:nvPr>
            <p:ph idx="1"/>
          </p:nvPr>
        </p:nvSpPr>
        <p:spPr>
          <a:xfrm>
            <a:off x="381000" y="1454021"/>
            <a:ext cx="8458200" cy="1670179"/>
          </a:xfrm>
        </p:spPr>
        <p:txBody>
          <a:bodyPr numCol="2" spcCol="731520">
            <a:normAutofit/>
          </a:bodyPr>
          <a:lstStyle/>
          <a:p>
            <a:pPr marL="0" indent="0" algn="just">
              <a:buNone/>
            </a:pPr>
            <a:r>
              <a:rPr lang="en-US" sz="2400" b="1" dirty="0"/>
              <a:t>V2V</a:t>
            </a:r>
            <a:r>
              <a:rPr lang="en-US" sz="2400" dirty="0"/>
              <a:t>: Vehicle-to-Vehicle </a:t>
            </a:r>
          </a:p>
          <a:p>
            <a:pPr marL="0" indent="0" algn="just">
              <a:buNone/>
            </a:pPr>
            <a:r>
              <a:rPr lang="en-US" sz="2400" b="1" dirty="0"/>
              <a:t>V2P</a:t>
            </a:r>
            <a:r>
              <a:rPr lang="en-US" sz="2400" dirty="0"/>
              <a:t>: Vehicle-to-Pedestrian</a:t>
            </a:r>
          </a:p>
          <a:p>
            <a:pPr marL="0" indent="0" algn="just">
              <a:buNone/>
            </a:pPr>
            <a:r>
              <a:rPr lang="en-US" sz="2400" b="1" dirty="0"/>
              <a:t>V2I</a:t>
            </a:r>
            <a:r>
              <a:rPr lang="en-US" sz="2400" dirty="0"/>
              <a:t>: Vehicle-to-Infrastructure</a:t>
            </a:r>
          </a:p>
          <a:p>
            <a:pPr marL="0" indent="0" algn="just">
              <a:buNone/>
            </a:pPr>
            <a:r>
              <a:rPr lang="en-US" sz="2400" b="1" dirty="0"/>
              <a:t>V2C</a:t>
            </a:r>
            <a:r>
              <a:rPr lang="en-US" sz="2400" dirty="0"/>
              <a:t>: Vehicle-to-Cloud</a:t>
            </a:r>
          </a:p>
          <a:p>
            <a:pPr marL="0" indent="0" algn="just">
              <a:buNone/>
            </a:pPr>
            <a:r>
              <a:rPr lang="en-US" sz="2400" b="1" dirty="0"/>
              <a:t>V2D</a:t>
            </a:r>
            <a:r>
              <a:rPr lang="en-US" sz="2400" dirty="0"/>
              <a:t>: Vehicle-to-Device</a:t>
            </a:r>
          </a:p>
          <a:p>
            <a:pPr marL="0" indent="0" algn="just">
              <a:buNone/>
            </a:pPr>
            <a:r>
              <a:rPr lang="en-US" sz="2400" b="1" dirty="0"/>
              <a:t>V2X</a:t>
            </a:r>
            <a:r>
              <a:rPr lang="en-US" sz="2400" dirty="0"/>
              <a:t>: Vehicle-to-Everything</a:t>
            </a:r>
          </a:p>
        </p:txBody>
      </p:sp>
      <p:sp>
        <p:nvSpPr>
          <p:cNvPr id="4" name="Text Placeholder 3">
            <a:extLst>
              <a:ext uri="{FF2B5EF4-FFF2-40B4-BE49-F238E27FC236}">
                <a16:creationId xmlns:a16="http://schemas.microsoft.com/office/drawing/2014/main" id="{03F2E863-04B2-4AEB-BD20-8685A36CB9C4}"/>
              </a:ext>
            </a:extLst>
          </p:cNvPr>
          <p:cNvSpPr>
            <a:spLocks noGrp="1"/>
          </p:cNvSpPr>
          <p:nvPr>
            <p:ph type="body" sz="quarter" idx="13"/>
          </p:nvPr>
        </p:nvSpPr>
        <p:spPr>
          <a:xfrm>
            <a:off x="0" y="6096000"/>
            <a:ext cx="7924800" cy="762000"/>
          </a:xfrm>
        </p:spPr>
        <p:txBody>
          <a:bodyPr>
            <a:normAutofit fontScale="92500"/>
          </a:bodyPr>
          <a:lstStyle/>
          <a:p>
            <a:r>
              <a:rPr lang="en-US" dirty="0"/>
              <a:t>transportation.gov/content/us-dot-advances-deployment-connected-vehicle-technology-prevent-hundreds-thousands-crashes-0. But really: This image is everywhere. </a:t>
            </a:r>
            <a:r>
              <a:rPr lang="en-US" i="1" dirty="0"/>
              <a:t>Everywhere</a:t>
            </a:r>
            <a:r>
              <a:rPr lang="en-US" dirty="0"/>
              <a:t>. Back in the day, no briefing on V2V was complete without it. I think people started expecting that cars of the future would shoot golden halos. So does anybody actually know where this image originally came from? Or does it have a kind of transcendent always-has-and-always-will-be permanence, much like those mysterious golden halos?</a:t>
            </a:r>
          </a:p>
        </p:txBody>
      </p:sp>
      <p:pic>
        <p:nvPicPr>
          <p:cNvPr id="5" name="Picture 4">
            <a:extLst>
              <a:ext uri="{FF2B5EF4-FFF2-40B4-BE49-F238E27FC236}">
                <a16:creationId xmlns:a16="http://schemas.microsoft.com/office/drawing/2014/main" id="{6E7D9C68-CDC2-4C43-A5BD-CB6C83ACF216}"/>
              </a:ext>
            </a:extLst>
          </p:cNvPr>
          <p:cNvPicPr>
            <a:picLocks noChangeAspect="1"/>
          </p:cNvPicPr>
          <p:nvPr/>
        </p:nvPicPr>
        <p:blipFill>
          <a:blip r:embed="rId2"/>
          <a:stretch>
            <a:fillRect/>
          </a:stretch>
        </p:blipFill>
        <p:spPr>
          <a:xfrm>
            <a:off x="1119663" y="3049167"/>
            <a:ext cx="6904673" cy="2818233"/>
          </a:xfrm>
          <a:prstGeom prst="rect">
            <a:avLst/>
          </a:prstGeom>
        </p:spPr>
      </p:pic>
    </p:spTree>
    <p:extLst>
      <p:ext uri="{BB962C8B-B14F-4D97-AF65-F5344CB8AC3E}">
        <p14:creationId xmlns:p14="http://schemas.microsoft.com/office/powerpoint/2010/main" val="3211998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68CE-BEB2-4A6E-BC59-2003F1599452}"/>
              </a:ext>
            </a:extLst>
          </p:cNvPr>
          <p:cNvSpPr>
            <a:spLocks noGrp="1"/>
          </p:cNvSpPr>
          <p:nvPr>
            <p:ph type="title"/>
          </p:nvPr>
        </p:nvSpPr>
        <p:spPr/>
        <p:txBody>
          <a:bodyPr>
            <a:normAutofit fontScale="90000"/>
          </a:bodyPr>
          <a:lstStyle/>
          <a:p>
            <a:r>
              <a:rPr lang="en-US" dirty="0"/>
              <a:t>A narrow version of vehicle connectivity</a:t>
            </a:r>
          </a:p>
        </p:txBody>
      </p:sp>
      <p:sp>
        <p:nvSpPr>
          <p:cNvPr id="3" name="Content Placeholder 2">
            <a:extLst>
              <a:ext uri="{FF2B5EF4-FFF2-40B4-BE49-F238E27FC236}">
                <a16:creationId xmlns:a16="http://schemas.microsoft.com/office/drawing/2014/main" id="{55138736-64B0-465E-8A40-34C6A320DCA1}"/>
              </a:ext>
            </a:extLst>
          </p:cNvPr>
          <p:cNvSpPr>
            <a:spLocks noGrp="1"/>
          </p:cNvSpPr>
          <p:nvPr>
            <p:ph idx="1"/>
          </p:nvPr>
        </p:nvSpPr>
        <p:spPr/>
        <p:txBody>
          <a:bodyPr>
            <a:normAutofit/>
          </a:bodyPr>
          <a:lstStyle/>
          <a:p>
            <a:r>
              <a:rPr lang="en-US" sz="2800" dirty="0"/>
              <a:t>Direct communication to/from vehicles</a:t>
            </a:r>
          </a:p>
          <a:p>
            <a:r>
              <a:rPr lang="en-US" sz="2800" dirty="0"/>
              <a:t>Really fast (“low latency”) and super reliable</a:t>
            </a:r>
          </a:p>
          <a:p>
            <a:r>
              <a:rPr lang="en-US" sz="2800" dirty="0"/>
              <a:t>Supports safety-critical applications</a:t>
            </a:r>
          </a:p>
          <a:p>
            <a:endParaRPr lang="en-US" sz="2800" dirty="0"/>
          </a:p>
          <a:p>
            <a:endParaRPr lang="en-US" sz="2800" dirty="0"/>
          </a:p>
        </p:txBody>
      </p:sp>
      <p:sp>
        <p:nvSpPr>
          <p:cNvPr id="4" name="Text Placeholder 3">
            <a:extLst>
              <a:ext uri="{FF2B5EF4-FFF2-40B4-BE49-F238E27FC236}">
                <a16:creationId xmlns:a16="http://schemas.microsoft.com/office/drawing/2014/main" id="{A7714A7E-5882-4F6D-8679-4DD55ADFDAE7}"/>
              </a:ext>
            </a:extLst>
          </p:cNvPr>
          <p:cNvSpPr>
            <a:spLocks noGrp="1"/>
          </p:cNvSpPr>
          <p:nvPr>
            <p:ph type="body" sz="quarter" idx="13"/>
          </p:nvPr>
        </p:nvSpPr>
        <p:spPr/>
        <p:txBody>
          <a:bodyPr>
            <a:normAutofit fontScale="85000" lnSpcReduction="10000"/>
          </a:bodyPr>
          <a:lstStyle/>
          <a:p>
            <a:r>
              <a:rPr lang="en-US" dirty="0"/>
              <a:t>nhtsa.gov/staticfiles/rulemaking/pdf/V2V/Readiness-of-V2V-Technology-for-Application-812014</a:t>
            </a:r>
            <a:r>
              <a:rPr lang="en-US"/>
              <a:t>.pdf </a:t>
            </a:r>
            <a:endParaRPr lang="en-US" dirty="0"/>
          </a:p>
        </p:txBody>
      </p:sp>
      <p:pic>
        <p:nvPicPr>
          <p:cNvPr id="5" name="Picture 4">
            <a:extLst>
              <a:ext uri="{FF2B5EF4-FFF2-40B4-BE49-F238E27FC236}">
                <a16:creationId xmlns:a16="http://schemas.microsoft.com/office/drawing/2014/main" id="{116B993D-68C4-4326-8B2D-EFB09C018AE7}"/>
              </a:ext>
            </a:extLst>
          </p:cNvPr>
          <p:cNvPicPr>
            <a:picLocks noChangeAspect="1"/>
          </p:cNvPicPr>
          <p:nvPr/>
        </p:nvPicPr>
        <p:blipFill rotWithShape="1">
          <a:blip r:embed="rId2"/>
          <a:srcRect b="5031"/>
          <a:stretch/>
        </p:blipFill>
        <p:spPr>
          <a:xfrm>
            <a:off x="2133600" y="3355543"/>
            <a:ext cx="4876800" cy="2988017"/>
          </a:xfrm>
          <a:prstGeom prst="rect">
            <a:avLst/>
          </a:prstGeom>
        </p:spPr>
      </p:pic>
    </p:spTree>
    <p:extLst>
      <p:ext uri="{BB962C8B-B14F-4D97-AF65-F5344CB8AC3E}">
        <p14:creationId xmlns:p14="http://schemas.microsoft.com/office/powerpoint/2010/main" val="25252987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288B-DFCF-48D9-9B20-974951582623}"/>
              </a:ext>
            </a:extLst>
          </p:cNvPr>
          <p:cNvSpPr>
            <a:spLocks noGrp="1"/>
          </p:cNvSpPr>
          <p:nvPr>
            <p:ph type="title"/>
          </p:nvPr>
        </p:nvSpPr>
        <p:spPr/>
        <p:txBody>
          <a:bodyPr>
            <a:normAutofit/>
          </a:bodyPr>
          <a:lstStyle/>
          <a:p>
            <a:r>
              <a:rPr lang="en-US" dirty="0"/>
              <a:t>Basic safety message (BSM) in US*</a:t>
            </a:r>
          </a:p>
        </p:txBody>
      </p:sp>
      <p:sp>
        <p:nvSpPr>
          <p:cNvPr id="3" name="Content Placeholder 2">
            <a:extLst>
              <a:ext uri="{FF2B5EF4-FFF2-40B4-BE49-F238E27FC236}">
                <a16:creationId xmlns:a16="http://schemas.microsoft.com/office/drawing/2014/main" id="{2D51ECBB-1A82-4986-A828-3D505F7C71D8}"/>
              </a:ext>
            </a:extLst>
          </p:cNvPr>
          <p:cNvSpPr>
            <a:spLocks noGrp="1"/>
          </p:cNvSpPr>
          <p:nvPr>
            <p:ph idx="1"/>
          </p:nvPr>
        </p:nvSpPr>
        <p:spPr>
          <a:xfrm>
            <a:off x="457200" y="1417639"/>
            <a:ext cx="8229600" cy="4983161"/>
          </a:xfrm>
        </p:spPr>
        <p:txBody>
          <a:bodyPr>
            <a:normAutofit/>
          </a:bodyPr>
          <a:lstStyle/>
          <a:p>
            <a:pPr marL="0" indent="0">
              <a:buNone/>
            </a:pPr>
            <a:r>
              <a:rPr lang="en-US" sz="2400" dirty="0">
                <a:solidFill>
                  <a:schemeClr val="tx1"/>
                </a:solidFill>
              </a:rPr>
              <a:t>Ten times a second: </a:t>
            </a:r>
            <a:r>
              <a:rPr lang="en-US" sz="2400" dirty="0"/>
              <a:t>“Hey there vehicle neighbors! My temporary pseudonym is BigSister389. I’m a 15-ft-long vehicle at 34°/81°/300ft moving NW at 30mph but slowing at 15fps with my steering wheel at 15° and my brakes engaged….”</a:t>
            </a:r>
            <a:endParaRPr lang="en-US" sz="2400" i="1" dirty="0"/>
          </a:p>
          <a:p>
            <a:pPr marL="0" indent="0">
              <a:buNone/>
            </a:pPr>
            <a:endParaRPr lang="en-US" sz="2400" dirty="0"/>
          </a:p>
          <a:p>
            <a:pPr marL="0" indent="0">
              <a:buNone/>
            </a:pPr>
            <a:r>
              <a:rPr lang="en-US" sz="2400" dirty="0">
                <a:solidFill>
                  <a:schemeClr val="tx1"/>
                </a:solidFill>
              </a:rPr>
              <a:t>Every few seconds: </a:t>
            </a:r>
            <a:r>
              <a:rPr lang="en-US" sz="2400" dirty="0"/>
              <a:t>“And by the way, it’s 32° outside, I think it’s raining, my lights and wipers are on, I weigh 3000lbs, and here’s some other fun trivia that you might find safety-relevant…oh, but first, </a:t>
            </a:r>
            <a:r>
              <a:rPr lang="en-US" sz="2400" i="1" dirty="0"/>
              <a:t>watch out for the black ice!</a:t>
            </a:r>
            <a:r>
              <a:rPr lang="en-US" sz="2400" dirty="0"/>
              <a:t>”</a:t>
            </a:r>
          </a:p>
          <a:p>
            <a:pPr marL="0" indent="0">
              <a:buNone/>
            </a:pPr>
            <a:endParaRPr lang="en-US" sz="2400" dirty="0"/>
          </a:p>
          <a:p>
            <a:pPr marL="0" indent="0">
              <a:buNone/>
            </a:pPr>
            <a:r>
              <a:rPr lang="en-US" sz="2400" i="1" dirty="0">
                <a:solidFill>
                  <a:schemeClr val="tx1"/>
                </a:solidFill>
              </a:rPr>
              <a:t>*The EU’s cooperative awareness message is vaguely similar….</a:t>
            </a:r>
            <a:endParaRPr lang="en-US" sz="2400" dirty="0"/>
          </a:p>
          <a:p>
            <a:pPr marL="0" indent="0">
              <a:buNone/>
            </a:pPr>
            <a:endParaRPr lang="en-US" sz="2400" dirty="0"/>
          </a:p>
        </p:txBody>
      </p:sp>
      <p:sp>
        <p:nvSpPr>
          <p:cNvPr id="4" name="Text Placeholder 3">
            <a:extLst>
              <a:ext uri="{FF2B5EF4-FFF2-40B4-BE49-F238E27FC236}">
                <a16:creationId xmlns:a16="http://schemas.microsoft.com/office/drawing/2014/main" id="{4D5EA310-E6C7-4449-A69A-09943AB33686}"/>
              </a:ext>
            </a:extLst>
          </p:cNvPr>
          <p:cNvSpPr>
            <a:spLocks noGrp="1"/>
          </p:cNvSpPr>
          <p:nvPr>
            <p:ph type="body" sz="quarter" idx="13"/>
          </p:nvPr>
        </p:nvSpPr>
        <p:spPr/>
        <p:txBody>
          <a:bodyPr>
            <a:normAutofit fontScale="85000" lnSpcReduction="10000"/>
          </a:bodyPr>
          <a:lstStyle/>
          <a:p>
            <a:r>
              <a:rPr lang="en-US" dirty="0"/>
              <a:t>SAE J2735 (but supremely stylized)</a:t>
            </a:r>
          </a:p>
        </p:txBody>
      </p:sp>
    </p:spTree>
    <p:extLst>
      <p:ext uri="{BB962C8B-B14F-4D97-AF65-F5344CB8AC3E}">
        <p14:creationId xmlns:p14="http://schemas.microsoft.com/office/powerpoint/2010/main" val="2749268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DCF1-B1FD-4FFC-9522-164AB00B8226}"/>
              </a:ext>
            </a:extLst>
          </p:cNvPr>
          <p:cNvSpPr>
            <a:spLocks noGrp="1"/>
          </p:cNvSpPr>
          <p:nvPr>
            <p:ph type="title"/>
          </p:nvPr>
        </p:nvSpPr>
        <p:spPr/>
        <p:txBody>
          <a:bodyPr/>
          <a:lstStyle/>
          <a:p>
            <a:r>
              <a:rPr lang="en-US" dirty="0"/>
              <a:t>Devil in the details</a:t>
            </a:r>
          </a:p>
        </p:txBody>
      </p:sp>
      <p:sp>
        <p:nvSpPr>
          <p:cNvPr id="3" name="Content Placeholder 2">
            <a:extLst>
              <a:ext uri="{FF2B5EF4-FFF2-40B4-BE49-F238E27FC236}">
                <a16:creationId xmlns:a16="http://schemas.microsoft.com/office/drawing/2014/main" id="{1CA71FDB-F0AF-4226-A55C-E915629C8C0B}"/>
              </a:ext>
            </a:extLst>
          </p:cNvPr>
          <p:cNvSpPr>
            <a:spLocks noGrp="1"/>
          </p:cNvSpPr>
          <p:nvPr>
            <p:ph idx="1"/>
          </p:nvPr>
        </p:nvSpPr>
        <p:spPr>
          <a:xfrm>
            <a:off x="457200" y="1600201"/>
            <a:ext cx="8458200" cy="4983160"/>
          </a:xfrm>
        </p:spPr>
        <p:txBody>
          <a:bodyPr>
            <a:normAutofit fontScale="92500" lnSpcReduction="20000"/>
          </a:bodyPr>
          <a:lstStyle/>
          <a:p>
            <a:r>
              <a:rPr lang="en-US" dirty="0"/>
              <a:t>Competing technologies</a:t>
            </a:r>
          </a:p>
          <a:p>
            <a:pPr lvl="1"/>
            <a:r>
              <a:rPr lang="en-US" dirty="0"/>
              <a:t>DSRC/ITS G5/802.11p (Wi-Fi)</a:t>
            </a:r>
          </a:p>
          <a:p>
            <a:pPr lvl="1"/>
            <a:r>
              <a:rPr lang="en-US" dirty="0"/>
              <a:t>C-V2X LTE &amp; 5G (Cellular)</a:t>
            </a:r>
          </a:p>
          <a:p>
            <a:pPr lvl="1"/>
            <a:endParaRPr lang="en-US" dirty="0"/>
          </a:p>
          <a:p>
            <a:r>
              <a:rPr lang="en-US" dirty="0"/>
              <a:t>Spectrum (re)allocation </a:t>
            </a:r>
            <a:br>
              <a:rPr lang="en-US" dirty="0"/>
            </a:br>
            <a:r>
              <a:rPr lang="en-US" dirty="0"/>
              <a:t>and spectrum sharing</a:t>
            </a:r>
          </a:p>
          <a:p>
            <a:endParaRPr lang="en-US" dirty="0"/>
          </a:p>
          <a:p>
            <a:r>
              <a:rPr lang="en-US" dirty="0" err="1"/>
              <a:t>Slooooow</a:t>
            </a:r>
            <a:r>
              <a:rPr lang="en-US" dirty="0"/>
              <a:t> adoption</a:t>
            </a:r>
          </a:p>
          <a:p>
            <a:endParaRPr lang="en-US" dirty="0"/>
          </a:p>
          <a:p>
            <a:r>
              <a:rPr lang="en-US" dirty="0"/>
              <a:t>Regional differences</a:t>
            </a:r>
            <a:br>
              <a:rPr lang="en-US" dirty="0"/>
            </a:br>
            <a:r>
              <a:rPr lang="en-US" dirty="0"/>
              <a:t>and incompatibilities</a:t>
            </a:r>
          </a:p>
          <a:p>
            <a:endParaRPr lang="en-US" dirty="0"/>
          </a:p>
        </p:txBody>
      </p:sp>
      <p:sp>
        <p:nvSpPr>
          <p:cNvPr id="4" name="Text Placeholder 3">
            <a:extLst>
              <a:ext uri="{FF2B5EF4-FFF2-40B4-BE49-F238E27FC236}">
                <a16:creationId xmlns:a16="http://schemas.microsoft.com/office/drawing/2014/main" id="{E5D9809C-BCA0-4566-B577-908BEAEE3574}"/>
              </a:ext>
            </a:extLst>
          </p:cNvPr>
          <p:cNvSpPr>
            <a:spLocks noGrp="1"/>
          </p:cNvSpPr>
          <p:nvPr>
            <p:ph type="body" sz="quarter" idx="13"/>
          </p:nvPr>
        </p:nvSpPr>
        <p:spPr/>
        <p:txBody>
          <a:bodyPr>
            <a:normAutofit fontScale="85000" lnSpcReduction="10000"/>
          </a:bodyPr>
          <a:lstStyle/>
          <a:p>
            <a:r>
              <a:rPr lang="en-US" dirty="0"/>
              <a:t>youtube.com, but please don’t go there now; the cat videos will still be there when this is done</a:t>
            </a:r>
          </a:p>
        </p:txBody>
      </p:sp>
      <p:pic>
        <p:nvPicPr>
          <p:cNvPr id="5" name="Picture 4">
            <a:extLst>
              <a:ext uri="{FF2B5EF4-FFF2-40B4-BE49-F238E27FC236}">
                <a16:creationId xmlns:a16="http://schemas.microsoft.com/office/drawing/2014/main" id="{BA36A4A8-5C41-45CB-A95D-B6D5318F6AF3}"/>
              </a:ext>
            </a:extLst>
          </p:cNvPr>
          <p:cNvPicPr>
            <a:picLocks noChangeAspect="1"/>
          </p:cNvPicPr>
          <p:nvPr/>
        </p:nvPicPr>
        <p:blipFill>
          <a:blip r:embed="rId2"/>
          <a:stretch>
            <a:fillRect/>
          </a:stretch>
        </p:blipFill>
        <p:spPr>
          <a:xfrm>
            <a:off x="7082295" y="274639"/>
            <a:ext cx="1865674" cy="5440362"/>
          </a:xfrm>
          <a:prstGeom prst="rect">
            <a:avLst/>
          </a:prstGeom>
        </p:spPr>
      </p:pic>
      <p:pic>
        <p:nvPicPr>
          <p:cNvPr id="6" name="Picture 5">
            <a:extLst>
              <a:ext uri="{FF2B5EF4-FFF2-40B4-BE49-F238E27FC236}">
                <a16:creationId xmlns:a16="http://schemas.microsoft.com/office/drawing/2014/main" id="{C34EDD94-AA28-4249-90E7-CF33DCE92C9F}"/>
              </a:ext>
            </a:extLst>
          </p:cNvPr>
          <p:cNvPicPr>
            <a:picLocks noChangeAspect="1"/>
          </p:cNvPicPr>
          <p:nvPr/>
        </p:nvPicPr>
        <p:blipFill>
          <a:blip r:embed="rId3"/>
          <a:stretch>
            <a:fillRect/>
          </a:stretch>
        </p:blipFill>
        <p:spPr>
          <a:xfrm>
            <a:off x="5161028" y="1408930"/>
            <a:ext cx="1860434" cy="5440361"/>
          </a:xfrm>
          <a:prstGeom prst="rect">
            <a:avLst/>
          </a:prstGeom>
        </p:spPr>
      </p:pic>
    </p:spTree>
    <p:extLst>
      <p:ext uri="{BB962C8B-B14F-4D97-AF65-F5344CB8AC3E}">
        <p14:creationId xmlns:p14="http://schemas.microsoft.com/office/powerpoint/2010/main" val="4057050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D087-17A3-4557-A2F2-5412CEE17B9E}"/>
              </a:ext>
            </a:extLst>
          </p:cNvPr>
          <p:cNvSpPr>
            <a:spLocks noGrp="1"/>
          </p:cNvSpPr>
          <p:nvPr>
            <p:ph type="title"/>
          </p:nvPr>
        </p:nvSpPr>
        <p:spPr/>
        <p:txBody>
          <a:bodyPr/>
          <a:lstStyle/>
          <a:p>
            <a:r>
              <a:rPr lang="en-US" dirty="0"/>
              <a:t>Few and (literally) far between</a:t>
            </a:r>
          </a:p>
        </p:txBody>
      </p:sp>
      <p:graphicFrame>
        <p:nvGraphicFramePr>
          <p:cNvPr id="5" name="Table 5">
            <a:extLst>
              <a:ext uri="{FF2B5EF4-FFF2-40B4-BE49-F238E27FC236}">
                <a16:creationId xmlns:a16="http://schemas.microsoft.com/office/drawing/2014/main" id="{F85CFCB4-38EB-4F8A-8534-01C8420E47CD}"/>
              </a:ext>
            </a:extLst>
          </p:cNvPr>
          <p:cNvGraphicFramePr>
            <a:graphicFrameLocks noGrp="1"/>
          </p:cNvGraphicFramePr>
          <p:nvPr>
            <p:ph idx="1"/>
            <p:extLst>
              <p:ext uri="{D42A27DB-BD31-4B8C-83A1-F6EECF244321}">
                <p14:modId xmlns:p14="http://schemas.microsoft.com/office/powerpoint/2010/main" val="1563259991"/>
              </p:ext>
            </p:extLst>
          </p:nvPr>
        </p:nvGraphicFramePr>
        <p:xfrm>
          <a:off x="457200" y="1447800"/>
          <a:ext cx="8229600" cy="411480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540330203"/>
                    </a:ext>
                  </a:extLst>
                </a:gridCol>
                <a:gridCol w="3657600">
                  <a:extLst>
                    <a:ext uri="{9D8B030D-6E8A-4147-A177-3AD203B41FA5}">
                      <a16:colId xmlns:a16="http://schemas.microsoft.com/office/drawing/2014/main" val="3860061359"/>
                    </a:ext>
                  </a:extLst>
                </a:gridCol>
              </a:tblGrid>
              <a:tr h="370840">
                <a:tc>
                  <a:txBody>
                    <a:bodyPr/>
                    <a:lstStyle/>
                    <a:p>
                      <a:pPr algn="ctr"/>
                      <a:r>
                        <a:rPr lang="en-US" sz="2400" dirty="0"/>
                        <a:t>DSRC/ITS G5</a:t>
                      </a:r>
                    </a:p>
                  </a:txBody>
                  <a:tcPr/>
                </a:tc>
                <a:tc>
                  <a:txBody>
                    <a:bodyPr/>
                    <a:lstStyle/>
                    <a:p>
                      <a:pPr algn="ctr"/>
                      <a:r>
                        <a:rPr lang="en-US" sz="2400" dirty="0"/>
                        <a:t>C-V2X</a:t>
                      </a:r>
                    </a:p>
                  </a:txBody>
                  <a:tcPr/>
                </a:tc>
                <a:extLst>
                  <a:ext uri="{0D108BD9-81ED-4DB2-BD59-A6C34878D82A}">
                    <a16:rowId xmlns:a16="http://schemas.microsoft.com/office/drawing/2014/main" val="399889633"/>
                  </a:ext>
                </a:extLst>
              </a:tr>
              <a:tr h="370840">
                <a:tc>
                  <a:txBody>
                    <a:bodyPr/>
                    <a:lstStyle/>
                    <a:p>
                      <a:pPr algn="ctr"/>
                      <a:r>
                        <a:rPr lang="en-US" sz="2400" dirty="0"/>
                        <a:t>Some Cadillacs since 2017</a:t>
                      </a:r>
                    </a:p>
                  </a:txBody>
                  <a:tcPr/>
                </a:tc>
                <a:tc>
                  <a:txBody>
                    <a:bodyPr/>
                    <a:lstStyle/>
                    <a:p>
                      <a:pPr algn="ctr"/>
                      <a:r>
                        <a:rPr lang="en-US" sz="2400" dirty="0"/>
                        <a:t>All Fords from 2022?</a:t>
                      </a:r>
                    </a:p>
                  </a:txBody>
                  <a:tcPr/>
                </a:tc>
                <a:extLst>
                  <a:ext uri="{0D108BD9-81ED-4DB2-BD59-A6C34878D82A}">
                    <a16:rowId xmlns:a16="http://schemas.microsoft.com/office/drawing/2014/main" val="3328852826"/>
                  </a:ext>
                </a:extLst>
              </a:tr>
              <a:tr h="370840">
                <a:tc>
                  <a:txBody>
                    <a:bodyPr/>
                    <a:lstStyle/>
                    <a:p>
                      <a:pPr algn="ctr"/>
                      <a:r>
                        <a:rPr lang="en-US" sz="2400" dirty="0"/>
                        <a:t>Some VW Golfs from 2020</a:t>
                      </a:r>
                    </a:p>
                  </a:txBody>
                  <a:tcPr/>
                </a:tc>
                <a:tc>
                  <a:txBody>
                    <a:bodyPr/>
                    <a:lstStyle/>
                    <a:p>
                      <a:pPr algn="ctr"/>
                      <a:endParaRPr lang="en-US" sz="2400" dirty="0"/>
                    </a:p>
                  </a:txBody>
                  <a:tcPr/>
                </a:tc>
                <a:extLst>
                  <a:ext uri="{0D108BD9-81ED-4DB2-BD59-A6C34878D82A}">
                    <a16:rowId xmlns:a16="http://schemas.microsoft.com/office/drawing/2014/main" val="2254672862"/>
                  </a:ext>
                </a:extLst>
              </a:tr>
              <a:tr h="370840">
                <a:tc>
                  <a:txBody>
                    <a:bodyPr/>
                    <a:lstStyle/>
                    <a:p>
                      <a:pPr algn="ctr"/>
                      <a:r>
                        <a:rPr lang="en-US" sz="2400" strike="sngStrike" dirty="0"/>
                        <a:t>All US Toyotas from 2021?</a:t>
                      </a:r>
                    </a:p>
                  </a:txBody>
                  <a:tcPr/>
                </a:tc>
                <a:tc>
                  <a:txBody>
                    <a:bodyPr/>
                    <a:lstStyle/>
                    <a:p>
                      <a:pPr algn="ctr"/>
                      <a:endParaRPr lang="en-US" sz="2400"/>
                    </a:p>
                  </a:txBody>
                  <a:tcPr/>
                </a:tc>
                <a:extLst>
                  <a:ext uri="{0D108BD9-81ED-4DB2-BD59-A6C34878D82A}">
                    <a16:rowId xmlns:a16="http://schemas.microsoft.com/office/drawing/2014/main" val="260180033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Some cars in Japan since 2016</a:t>
                      </a:r>
                    </a:p>
                  </a:txBody>
                  <a:tcPr/>
                </a:tc>
                <a:tc>
                  <a:txBody>
                    <a:bodyPr/>
                    <a:lstStyle/>
                    <a:p>
                      <a:pPr algn="ctr"/>
                      <a:endParaRPr lang="en-US" sz="2400" dirty="0"/>
                    </a:p>
                  </a:txBody>
                  <a:tcPr/>
                </a:tc>
                <a:extLst>
                  <a:ext uri="{0D108BD9-81ED-4DB2-BD59-A6C34878D82A}">
                    <a16:rowId xmlns:a16="http://schemas.microsoft.com/office/drawing/2014/main" val="1873310626"/>
                  </a:ext>
                </a:extLst>
              </a:tr>
              <a:tr h="370840">
                <a:tc>
                  <a:txBody>
                    <a:bodyPr/>
                    <a:lstStyle/>
                    <a:p>
                      <a:pPr algn="ct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tc>
                <a:extLst>
                  <a:ext uri="{0D108BD9-81ED-4DB2-BD59-A6C34878D82A}">
                    <a16:rowId xmlns:a16="http://schemas.microsoft.com/office/drawing/2014/main" val="5987912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strike="sngStrike" dirty="0"/>
                        <a:t>To be mandated in US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Preferred in China</a:t>
                      </a:r>
                    </a:p>
                  </a:txBody>
                  <a:tcPr/>
                </a:tc>
                <a:extLst>
                  <a:ext uri="{0D108BD9-81ED-4DB2-BD59-A6C34878D82A}">
                    <a16:rowId xmlns:a16="http://schemas.microsoft.com/office/drawing/2014/main" val="92579550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strike="sngStrike" dirty="0"/>
                        <a:t>Preferred in EU (2019)</a:t>
                      </a:r>
                    </a:p>
                  </a:txBody>
                  <a:tcPr/>
                </a:tc>
                <a:tc>
                  <a:txBody>
                    <a:bodyPr/>
                    <a:lstStyle/>
                    <a:p>
                      <a:pPr algn="ctr"/>
                      <a:endParaRPr lang="en-US" sz="2400" dirty="0"/>
                    </a:p>
                  </a:txBody>
                  <a:tcPr/>
                </a:tc>
                <a:extLst>
                  <a:ext uri="{0D108BD9-81ED-4DB2-BD59-A6C34878D82A}">
                    <a16:rowId xmlns:a16="http://schemas.microsoft.com/office/drawing/2014/main" val="3954199329"/>
                  </a:ext>
                </a:extLst>
              </a:tr>
              <a:tr h="370840">
                <a:tc gridSpan="2">
                  <a:txBody>
                    <a:bodyPr/>
                    <a:lstStyle/>
                    <a:p>
                      <a:pPr algn="ctr"/>
                      <a:r>
                        <a:rPr lang="en-US" sz="2400" dirty="0"/>
                        <a:t>EU to be “technology neutral” (2019)</a:t>
                      </a:r>
                    </a:p>
                  </a:txBody>
                  <a:tcPr/>
                </a:tc>
                <a:tc hMerge="1">
                  <a:txBody>
                    <a:bodyPr/>
                    <a:lstStyle/>
                    <a:p>
                      <a:pPr algn="ctr"/>
                      <a:endParaRPr lang="en-US" sz="2800" dirty="0"/>
                    </a:p>
                  </a:txBody>
                  <a:tcPr/>
                </a:tc>
                <a:extLst>
                  <a:ext uri="{0D108BD9-81ED-4DB2-BD59-A6C34878D82A}">
                    <a16:rowId xmlns:a16="http://schemas.microsoft.com/office/drawing/2014/main" val="1164240271"/>
                  </a:ext>
                </a:extLst>
              </a:tr>
            </a:tbl>
          </a:graphicData>
        </a:graphic>
      </p:graphicFrame>
      <p:sp>
        <p:nvSpPr>
          <p:cNvPr id="4" name="Text Placeholder 3">
            <a:extLst>
              <a:ext uri="{FF2B5EF4-FFF2-40B4-BE49-F238E27FC236}">
                <a16:creationId xmlns:a16="http://schemas.microsoft.com/office/drawing/2014/main" id="{0F0B0265-4AA4-428A-9CD8-789E4BD15AB2}"/>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920243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1EBA-891A-40EA-A6B6-DFC4C9225792}"/>
              </a:ext>
            </a:extLst>
          </p:cNvPr>
          <p:cNvSpPr>
            <a:spLocks noGrp="1"/>
          </p:cNvSpPr>
          <p:nvPr>
            <p:ph type="title"/>
          </p:nvPr>
        </p:nvSpPr>
        <p:spPr/>
        <p:txBody>
          <a:bodyPr/>
          <a:lstStyle/>
          <a:p>
            <a:r>
              <a:rPr lang="en-US" dirty="0"/>
              <a:t>Automation versus connectivity</a:t>
            </a:r>
          </a:p>
        </p:txBody>
      </p:sp>
      <p:cxnSp>
        <p:nvCxnSpPr>
          <p:cNvPr id="6" name="Straight Arrow Connector 5">
            <a:extLst>
              <a:ext uri="{FF2B5EF4-FFF2-40B4-BE49-F238E27FC236}">
                <a16:creationId xmlns:a16="http://schemas.microsoft.com/office/drawing/2014/main" id="{C04E9171-FDD2-44B3-ACD9-CCDF760676B5}"/>
              </a:ext>
            </a:extLst>
          </p:cNvPr>
          <p:cNvCxnSpPr>
            <a:cxnSpLocks/>
          </p:cNvCxnSpPr>
          <p:nvPr/>
        </p:nvCxnSpPr>
        <p:spPr>
          <a:xfrm flipV="1">
            <a:off x="2286000" y="1748135"/>
            <a:ext cx="0" cy="3581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B4BF46A-51A6-4896-86FA-C74DA78A6213}"/>
              </a:ext>
            </a:extLst>
          </p:cNvPr>
          <p:cNvCxnSpPr>
            <a:cxnSpLocks/>
          </p:cNvCxnSpPr>
          <p:nvPr/>
        </p:nvCxnSpPr>
        <p:spPr>
          <a:xfrm>
            <a:off x="2251164" y="5316472"/>
            <a:ext cx="45720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F2C9A2-3B2F-4AEF-9490-3B19577EDDF0}"/>
              </a:ext>
            </a:extLst>
          </p:cNvPr>
          <p:cNvSpPr txBox="1"/>
          <p:nvPr/>
        </p:nvSpPr>
        <p:spPr>
          <a:xfrm rot="16200000">
            <a:off x="345132" y="3308002"/>
            <a:ext cx="3276601" cy="461665"/>
          </a:xfrm>
          <a:prstGeom prst="rect">
            <a:avLst/>
          </a:prstGeom>
          <a:noFill/>
        </p:spPr>
        <p:txBody>
          <a:bodyPr wrap="square" rtlCol="0">
            <a:spAutoFit/>
          </a:bodyPr>
          <a:lstStyle/>
          <a:p>
            <a:r>
              <a:rPr lang="en-US" sz="2400" dirty="0">
                <a:solidFill>
                  <a:schemeClr val="tx2">
                    <a:lumMod val="60000"/>
                    <a:lumOff val="40000"/>
                  </a:schemeClr>
                </a:solidFill>
              </a:rPr>
              <a:t>Increasing automation</a:t>
            </a:r>
          </a:p>
        </p:txBody>
      </p:sp>
      <p:sp>
        <p:nvSpPr>
          <p:cNvPr id="12" name="TextBox 11">
            <a:extLst>
              <a:ext uri="{FF2B5EF4-FFF2-40B4-BE49-F238E27FC236}">
                <a16:creationId xmlns:a16="http://schemas.microsoft.com/office/drawing/2014/main" id="{EC751C2B-2A38-4143-8D49-81981BFA0928}"/>
              </a:ext>
            </a:extLst>
          </p:cNvPr>
          <p:cNvSpPr txBox="1"/>
          <p:nvPr/>
        </p:nvSpPr>
        <p:spPr>
          <a:xfrm>
            <a:off x="2667000" y="5329535"/>
            <a:ext cx="3276601" cy="461665"/>
          </a:xfrm>
          <a:prstGeom prst="rect">
            <a:avLst/>
          </a:prstGeom>
          <a:noFill/>
        </p:spPr>
        <p:txBody>
          <a:bodyPr wrap="square" rtlCol="0">
            <a:spAutoFit/>
          </a:bodyPr>
          <a:lstStyle/>
          <a:p>
            <a:r>
              <a:rPr lang="en-US" sz="2400" dirty="0">
                <a:solidFill>
                  <a:schemeClr val="tx2">
                    <a:lumMod val="60000"/>
                    <a:lumOff val="40000"/>
                  </a:schemeClr>
                </a:solidFill>
              </a:rPr>
              <a:t>Increasing connectivity</a:t>
            </a:r>
          </a:p>
        </p:txBody>
      </p:sp>
      <p:sp>
        <p:nvSpPr>
          <p:cNvPr id="13" name="TextBox 12">
            <a:extLst>
              <a:ext uri="{FF2B5EF4-FFF2-40B4-BE49-F238E27FC236}">
                <a16:creationId xmlns:a16="http://schemas.microsoft.com/office/drawing/2014/main" id="{03F1E9AC-725C-4FA4-A309-D69A1A906F45}"/>
              </a:ext>
            </a:extLst>
          </p:cNvPr>
          <p:cNvSpPr txBox="1"/>
          <p:nvPr/>
        </p:nvSpPr>
        <p:spPr>
          <a:xfrm>
            <a:off x="2357735" y="1741095"/>
            <a:ext cx="1508746" cy="646331"/>
          </a:xfrm>
          <a:prstGeom prst="rect">
            <a:avLst/>
          </a:prstGeom>
          <a:noFill/>
        </p:spPr>
        <p:txBody>
          <a:bodyPr wrap="none" rtlCol="0">
            <a:spAutoFit/>
          </a:bodyPr>
          <a:lstStyle/>
          <a:p>
            <a:r>
              <a:rPr lang="en-US" sz="3600" b="1" dirty="0"/>
              <a:t>L5 ADS</a:t>
            </a:r>
          </a:p>
        </p:txBody>
      </p:sp>
      <p:sp>
        <p:nvSpPr>
          <p:cNvPr id="14" name="TextBox 13">
            <a:extLst>
              <a:ext uri="{FF2B5EF4-FFF2-40B4-BE49-F238E27FC236}">
                <a16:creationId xmlns:a16="http://schemas.microsoft.com/office/drawing/2014/main" id="{100788E1-2F81-4E84-8AB5-6AAB452C8372}"/>
              </a:ext>
            </a:extLst>
          </p:cNvPr>
          <p:cNvSpPr txBox="1"/>
          <p:nvPr/>
        </p:nvSpPr>
        <p:spPr>
          <a:xfrm>
            <a:off x="5943601" y="4624591"/>
            <a:ext cx="946093" cy="646331"/>
          </a:xfrm>
          <a:prstGeom prst="rect">
            <a:avLst/>
          </a:prstGeom>
          <a:noFill/>
        </p:spPr>
        <p:txBody>
          <a:bodyPr wrap="none" rtlCol="0">
            <a:spAutoFit/>
          </a:bodyPr>
          <a:lstStyle/>
          <a:p>
            <a:r>
              <a:rPr lang="en-US" sz="3600" b="1" dirty="0"/>
              <a:t>V2X</a:t>
            </a:r>
          </a:p>
        </p:txBody>
      </p:sp>
      <p:pic>
        <p:nvPicPr>
          <p:cNvPr id="15" name="Picture 14">
            <a:extLst>
              <a:ext uri="{FF2B5EF4-FFF2-40B4-BE49-F238E27FC236}">
                <a16:creationId xmlns:a16="http://schemas.microsoft.com/office/drawing/2014/main" id="{4A1B3B94-5991-417A-AE08-5DCC3444B3F3}"/>
              </a:ext>
            </a:extLst>
          </p:cNvPr>
          <p:cNvPicPr>
            <a:picLocks noChangeAspect="1"/>
          </p:cNvPicPr>
          <p:nvPr/>
        </p:nvPicPr>
        <p:blipFill rotWithShape="1">
          <a:blip r:embed="rId2"/>
          <a:srcRect b="27756"/>
          <a:stretch/>
        </p:blipFill>
        <p:spPr>
          <a:xfrm>
            <a:off x="2351317" y="4539171"/>
            <a:ext cx="830445" cy="731751"/>
          </a:xfrm>
          <a:prstGeom prst="rect">
            <a:avLst/>
          </a:prstGeom>
        </p:spPr>
      </p:pic>
      <p:sp>
        <p:nvSpPr>
          <p:cNvPr id="16" name="Text Placeholder 15">
            <a:extLst>
              <a:ext uri="{FF2B5EF4-FFF2-40B4-BE49-F238E27FC236}">
                <a16:creationId xmlns:a16="http://schemas.microsoft.com/office/drawing/2014/main" id="{21C51BF5-A1D3-421D-AD8D-37F4B0313835}"/>
              </a:ext>
            </a:extLst>
          </p:cNvPr>
          <p:cNvSpPr txBox="1">
            <a:spLocks noGrp="1"/>
          </p:cNvSpPr>
          <p:nvPr>
            <p:ph type="body" sz="quarter" idx="13"/>
          </p:nvPr>
        </p:nvSpPr>
        <p:spPr>
          <a:xfrm>
            <a:off x="0" y="6390174"/>
            <a:ext cx="6179897" cy="447815"/>
          </a:xfrm>
          <a:prstGeom prst="rect">
            <a:avLst/>
          </a:prstGeom>
          <a:solidFill>
            <a:schemeClr val="bg1"/>
          </a:solidFill>
        </p:spPr>
        <p:txBody>
          <a:bodyPr wrap="none" rtlCol="0">
            <a:spAutoFit/>
          </a:bodyPr>
          <a:lstStyle/>
          <a:p>
            <a:r>
              <a:rPr lang="en-US" sz="1050" dirty="0"/>
              <a:t>clickamericana.com/topics/culture-and-lifestyle/cars-trucks/1989-oldsmobile-cutlass-supreme-cutlass-Calais</a:t>
            </a:r>
          </a:p>
          <a:p>
            <a:r>
              <a:rPr lang="en-US" sz="1050" dirty="0"/>
              <a:t>freesvg.org/unicorn-vector-clipart-pdv</a:t>
            </a:r>
          </a:p>
        </p:txBody>
      </p:sp>
      <p:pic>
        <p:nvPicPr>
          <p:cNvPr id="2050" name="Picture 2" descr="unicorn vector clipart pdv | Free SVG">
            <a:extLst>
              <a:ext uri="{FF2B5EF4-FFF2-40B4-BE49-F238E27FC236}">
                <a16:creationId xmlns:a16="http://schemas.microsoft.com/office/drawing/2014/main" id="{4114789C-5EE6-498E-8ABF-0F299F529C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8322" y="1642161"/>
            <a:ext cx="1133956" cy="113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131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68CE-BEB2-4A6E-BC59-2003F1599452}"/>
              </a:ext>
            </a:extLst>
          </p:cNvPr>
          <p:cNvSpPr>
            <a:spLocks noGrp="1"/>
          </p:cNvSpPr>
          <p:nvPr>
            <p:ph type="title"/>
          </p:nvPr>
        </p:nvSpPr>
        <p:spPr/>
        <p:txBody>
          <a:bodyPr>
            <a:normAutofit fontScale="90000"/>
          </a:bodyPr>
          <a:lstStyle/>
          <a:p>
            <a:r>
              <a:rPr lang="en-US" dirty="0"/>
              <a:t>A broad version of vehicle connectivity</a:t>
            </a:r>
          </a:p>
        </p:txBody>
      </p:sp>
      <p:sp>
        <p:nvSpPr>
          <p:cNvPr id="7" name="Content Placeholder 6">
            <a:extLst>
              <a:ext uri="{FF2B5EF4-FFF2-40B4-BE49-F238E27FC236}">
                <a16:creationId xmlns:a16="http://schemas.microsoft.com/office/drawing/2014/main" id="{4DDB26F0-7CCF-4C23-A5DD-CAC80D70B558}"/>
              </a:ext>
            </a:extLst>
          </p:cNvPr>
          <p:cNvSpPr>
            <a:spLocks noGrp="1"/>
          </p:cNvSpPr>
          <p:nvPr>
            <p:ph idx="1"/>
          </p:nvPr>
        </p:nvSpPr>
        <p:spPr/>
        <p:txBody>
          <a:bodyPr>
            <a:normAutofit lnSpcReduction="10000"/>
          </a:bodyPr>
          <a:lstStyle/>
          <a:p>
            <a:r>
              <a:rPr lang="en-US" dirty="0"/>
              <a:t>Telematics</a:t>
            </a:r>
          </a:p>
          <a:p>
            <a:r>
              <a:rPr lang="en-US" dirty="0"/>
              <a:t>Infotainment</a:t>
            </a:r>
          </a:p>
          <a:p>
            <a:r>
              <a:rPr lang="en-US" dirty="0"/>
              <a:t>OBD II dongles</a:t>
            </a:r>
          </a:p>
          <a:p>
            <a:r>
              <a:rPr lang="en-US" dirty="0"/>
              <a:t>In-vehicle Wi-Fi</a:t>
            </a:r>
          </a:p>
          <a:p>
            <a:r>
              <a:rPr lang="en-US" dirty="0"/>
              <a:t>In-vehicle Bluetooth</a:t>
            </a:r>
          </a:p>
          <a:p>
            <a:r>
              <a:rPr lang="en-US" dirty="0"/>
              <a:t>Mobile vehicle apps</a:t>
            </a:r>
          </a:p>
          <a:p>
            <a:r>
              <a:rPr lang="en-US" dirty="0"/>
              <a:t>Over-the-air updates</a:t>
            </a:r>
          </a:p>
          <a:p>
            <a:r>
              <a:rPr lang="en-US" dirty="0"/>
              <a:t>OnStar (and its competitors)</a:t>
            </a:r>
          </a:p>
          <a:p>
            <a:endParaRPr lang="en-US" dirty="0"/>
          </a:p>
        </p:txBody>
      </p:sp>
      <p:sp>
        <p:nvSpPr>
          <p:cNvPr id="6" name="Text Placeholder 5">
            <a:extLst>
              <a:ext uri="{FF2B5EF4-FFF2-40B4-BE49-F238E27FC236}">
                <a16:creationId xmlns:a16="http://schemas.microsoft.com/office/drawing/2014/main" id="{06C647F5-C153-4C7A-8741-B4CB55FC1EDE}"/>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3181369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68CE-BEB2-4A6E-BC59-2003F1599452}"/>
              </a:ext>
            </a:extLst>
          </p:cNvPr>
          <p:cNvSpPr>
            <a:spLocks noGrp="1"/>
          </p:cNvSpPr>
          <p:nvPr>
            <p:ph type="title"/>
          </p:nvPr>
        </p:nvSpPr>
        <p:spPr/>
        <p:txBody>
          <a:bodyPr>
            <a:normAutofit fontScale="90000"/>
          </a:bodyPr>
          <a:lstStyle/>
          <a:p>
            <a:r>
              <a:rPr lang="en-US" dirty="0"/>
              <a:t>A broad version of vehicle connectivity</a:t>
            </a:r>
          </a:p>
        </p:txBody>
      </p:sp>
      <p:sp>
        <p:nvSpPr>
          <p:cNvPr id="7" name="Content Placeholder 6">
            <a:extLst>
              <a:ext uri="{FF2B5EF4-FFF2-40B4-BE49-F238E27FC236}">
                <a16:creationId xmlns:a16="http://schemas.microsoft.com/office/drawing/2014/main" id="{4DDB26F0-7CCF-4C23-A5DD-CAC80D70B558}"/>
              </a:ext>
            </a:extLst>
          </p:cNvPr>
          <p:cNvSpPr>
            <a:spLocks noGrp="1"/>
          </p:cNvSpPr>
          <p:nvPr>
            <p:ph idx="1"/>
          </p:nvPr>
        </p:nvSpPr>
        <p:spPr/>
        <p:txBody>
          <a:bodyPr>
            <a:normAutofit lnSpcReduction="10000"/>
          </a:bodyPr>
          <a:lstStyle/>
          <a:p>
            <a:r>
              <a:rPr lang="en-US" dirty="0"/>
              <a:t>Telematics</a:t>
            </a:r>
          </a:p>
          <a:p>
            <a:r>
              <a:rPr lang="en-US" dirty="0"/>
              <a:t>Infotainment</a:t>
            </a:r>
          </a:p>
          <a:p>
            <a:r>
              <a:rPr lang="en-US" dirty="0"/>
              <a:t>OBD II dongles</a:t>
            </a:r>
          </a:p>
          <a:p>
            <a:r>
              <a:rPr lang="en-US" dirty="0"/>
              <a:t>In-vehicle Wi-Fi</a:t>
            </a:r>
          </a:p>
          <a:p>
            <a:r>
              <a:rPr lang="en-US" dirty="0"/>
              <a:t>In-vehicle Bluetooth</a:t>
            </a:r>
          </a:p>
          <a:p>
            <a:r>
              <a:rPr lang="en-US" dirty="0"/>
              <a:t>Mobile vehicle apps</a:t>
            </a:r>
          </a:p>
          <a:p>
            <a:r>
              <a:rPr lang="en-US" dirty="0"/>
              <a:t>Over-the-air updates</a:t>
            </a:r>
          </a:p>
          <a:p>
            <a:r>
              <a:rPr lang="en-US" dirty="0"/>
              <a:t>OnStar (and its competitors)</a:t>
            </a:r>
          </a:p>
          <a:p>
            <a:endParaRPr lang="en-US" dirty="0"/>
          </a:p>
        </p:txBody>
      </p:sp>
      <p:sp>
        <p:nvSpPr>
          <p:cNvPr id="3" name="Oval 2">
            <a:extLst>
              <a:ext uri="{FF2B5EF4-FFF2-40B4-BE49-F238E27FC236}">
                <a16:creationId xmlns:a16="http://schemas.microsoft.com/office/drawing/2014/main" id="{FB28BAE3-AD34-4101-8CF2-1C1905B0B556}"/>
              </a:ext>
            </a:extLst>
          </p:cNvPr>
          <p:cNvSpPr/>
          <p:nvPr/>
        </p:nvSpPr>
        <p:spPr>
          <a:xfrm>
            <a:off x="4572000" y="1295400"/>
            <a:ext cx="3581400" cy="3505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All this is here now</a:t>
            </a:r>
          </a:p>
        </p:txBody>
      </p:sp>
      <p:sp>
        <p:nvSpPr>
          <p:cNvPr id="6" name="Text Placeholder 5">
            <a:extLst>
              <a:ext uri="{FF2B5EF4-FFF2-40B4-BE49-F238E27FC236}">
                <a16:creationId xmlns:a16="http://schemas.microsoft.com/office/drawing/2014/main" id="{491774DD-09F0-4CF4-9C56-8E3B28AC67BD}"/>
              </a:ext>
            </a:extLst>
          </p:cNvPr>
          <p:cNvSpPr>
            <a:spLocks noGrp="1"/>
          </p:cNvSpPr>
          <p:nvPr>
            <p:ph type="body" sz="quarter" idx="13"/>
          </p:nvPr>
        </p:nvSpPr>
        <p:spPr/>
        <p:txBody>
          <a:bodyPr>
            <a:normAutofit fontScale="85000" lnSpcReduction="10000"/>
          </a:bodyPr>
          <a:lstStyle/>
          <a:p>
            <a:endParaRPr lang="en-US"/>
          </a:p>
        </p:txBody>
      </p:sp>
      <p:sp>
        <p:nvSpPr>
          <p:cNvPr id="8" name="Oval 7">
            <a:extLst>
              <a:ext uri="{FF2B5EF4-FFF2-40B4-BE49-F238E27FC236}">
                <a16:creationId xmlns:a16="http://schemas.microsoft.com/office/drawing/2014/main" id="{CD01795C-D676-4B39-808A-B5B712BB60E6}"/>
              </a:ext>
            </a:extLst>
          </p:cNvPr>
          <p:cNvSpPr/>
          <p:nvPr/>
        </p:nvSpPr>
        <p:spPr>
          <a:xfrm>
            <a:off x="6553200" y="4191000"/>
            <a:ext cx="1905000" cy="1866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(and has been for years)</a:t>
            </a:r>
          </a:p>
        </p:txBody>
      </p:sp>
    </p:spTree>
    <p:extLst>
      <p:ext uri="{BB962C8B-B14F-4D97-AF65-F5344CB8AC3E}">
        <p14:creationId xmlns:p14="http://schemas.microsoft.com/office/powerpoint/2010/main" val="3253640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1EBA-891A-40EA-A6B6-DFC4C9225792}"/>
              </a:ext>
            </a:extLst>
          </p:cNvPr>
          <p:cNvSpPr>
            <a:spLocks noGrp="1"/>
          </p:cNvSpPr>
          <p:nvPr>
            <p:ph type="title"/>
          </p:nvPr>
        </p:nvSpPr>
        <p:spPr/>
        <p:txBody>
          <a:bodyPr/>
          <a:lstStyle/>
          <a:p>
            <a:r>
              <a:rPr lang="en-US" dirty="0"/>
              <a:t>Automation versus connectivity</a:t>
            </a:r>
          </a:p>
        </p:txBody>
      </p:sp>
      <p:cxnSp>
        <p:nvCxnSpPr>
          <p:cNvPr id="6" name="Straight Arrow Connector 5">
            <a:extLst>
              <a:ext uri="{FF2B5EF4-FFF2-40B4-BE49-F238E27FC236}">
                <a16:creationId xmlns:a16="http://schemas.microsoft.com/office/drawing/2014/main" id="{C04E9171-FDD2-44B3-ACD9-CCDF760676B5}"/>
              </a:ext>
            </a:extLst>
          </p:cNvPr>
          <p:cNvCxnSpPr>
            <a:cxnSpLocks/>
          </p:cNvCxnSpPr>
          <p:nvPr/>
        </p:nvCxnSpPr>
        <p:spPr>
          <a:xfrm flipV="1">
            <a:off x="2286000" y="1748135"/>
            <a:ext cx="0" cy="3581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B4BF46A-51A6-4896-86FA-C74DA78A6213}"/>
              </a:ext>
            </a:extLst>
          </p:cNvPr>
          <p:cNvCxnSpPr>
            <a:cxnSpLocks/>
          </p:cNvCxnSpPr>
          <p:nvPr/>
        </p:nvCxnSpPr>
        <p:spPr>
          <a:xfrm>
            <a:off x="2251164" y="5316472"/>
            <a:ext cx="45720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F2C9A2-3B2F-4AEF-9490-3B19577EDDF0}"/>
              </a:ext>
            </a:extLst>
          </p:cNvPr>
          <p:cNvSpPr txBox="1"/>
          <p:nvPr/>
        </p:nvSpPr>
        <p:spPr>
          <a:xfrm rot="16200000">
            <a:off x="345132" y="3308002"/>
            <a:ext cx="3276601" cy="461665"/>
          </a:xfrm>
          <a:prstGeom prst="rect">
            <a:avLst/>
          </a:prstGeom>
          <a:noFill/>
        </p:spPr>
        <p:txBody>
          <a:bodyPr wrap="square" rtlCol="0">
            <a:spAutoFit/>
          </a:bodyPr>
          <a:lstStyle/>
          <a:p>
            <a:r>
              <a:rPr lang="en-US" sz="2400" dirty="0">
                <a:solidFill>
                  <a:schemeClr val="tx2">
                    <a:lumMod val="60000"/>
                    <a:lumOff val="40000"/>
                  </a:schemeClr>
                </a:solidFill>
              </a:rPr>
              <a:t>Increasing automation</a:t>
            </a:r>
          </a:p>
        </p:txBody>
      </p:sp>
      <p:sp>
        <p:nvSpPr>
          <p:cNvPr id="12" name="TextBox 11">
            <a:extLst>
              <a:ext uri="{FF2B5EF4-FFF2-40B4-BE49-F238E27FC236}">
                <a16:creationId xmlns:a16="http://schemas.microsoft.com/office/drawing/2014/main" id="{EC751C2B-2A38-4143-8D49-81981BFA0928}"/>
              </a:ext>
            </a:extLst>
          </p:cNvPr>
          <p:cNvSpPr txBox="1"/>
          <p:nvPr/>
        </p:nvSpPr>
        <p:spPr>
          <a:xfrm>
            <a:off x="2667000" y="5329535"/>
            <a:ext cx="3276601" cy="461665"/>
          </a:xfrm>
          <a:prstGeom prst="rect">
            <a:avLst/>
          </a:prstGeom>
          <a:noFill/>
        </p:spPr>
        <p:txBody>
          <a:bodyPr wrap="square" rtlCol="0">
            <a:spAutoFit/>
          </a:bodyPr>
          <a:lstStyle/>
          <a:p>
            <a:r>
              <a:rPr lang="en-US" sz="2400" dirty="0">
                <a:solidFill>
                  <a:schemeClr val="tx2">
                    <a:lumMod val="60000"/>
                    <a:lumOff val="40000"/>
                  </a:schemeClr>
                </a:solidFill>
              </a:rPr>
              <a:t>Increasing connectivity</a:t>
            </a:r>
          </a:p>
        </p:txBody>
      </p:sp>
      <p:sp>
        <p:nvSpPr>
          <p:cNvPr id="13" name="TextBox 12">
            <a:extLst>
              <a:ext uri="{FF2B5EF4-FFF2-40B4-BE49-F238E27FC236}">
                <a16:creationId xmlns:a16="http://schemas.microsoft.com/office/drawing/2014/main" id="{03F1E9AC-725C-4FA4-A309-D69A1A906F45}"/>
              </a:ext>
            </a:extLst>
          </p:cNvPr>
          <p:cNvSpPr txBox="1"/>
          <p:nvPr/>
        </p:nvSpPr>
        <p:spPr>
          <a:xfrm>
            <a:off x="2357735" y="1741095"/>
            <a:ext cx="1508746" cy="646331"/>
          </a:xfrm>
          <a:prstGeom prst="rect">
            <a:avLst/>
          </a:prstGeom>
          <a:noFill/>
        </p:spPr>
        <p:txBody>
          <a:bodyPr wrap="none" rtlCol="0">
            <a:spAutoFit/>
          </a:bodyPr>
          <a:lstStyle/>
          <a:p>
            <a:r>
              <a:rPr lang="en-US" sz="3600" b="1" dirty="0"/>
              <a:t>L5 ADS</a:t>
            </a:r>
          </a:p>
        </p:txBody>
      </p:sp>
      <p:sp>
        <p:nvSpPr>
          <p:cNvPr id="14" name="TextBox 13">
            <a:extLst>
              <a:ext uri="{FF2B5EF4-FFF2-40B4-BE49-F238E27FC236}">
                <a16:creationId xmlns:a16="http://schemas.microsoft.com/office/drawing/2014/main" id="{100788E1-2F81-4E84-8AB5-6AAB452C8372}"/>
              </a:ext>
            </a:extLst>
          </p:cNvPr>
          <p:cNvSpPr txBox="1"/>
          <p:nvPr/>
        </p:nvSpPr>
        <p:spPr>
          <a:xfrm>
            <a:off x="5943601" y="4624591"/>
            <a:ext cx="946093" cy="646331"/>
          </a:xfrm>
          <a:prstGeom prst="rect">
            <a:avLst/>
          </a:prstGeom>
          <a:noFill/>
        </p:spPr>
        <p:txBody>
          <a:bodyPr wrap="none" rtlCol="0">
            <a:spAutoFit/>
          </a:bodyPr>
          <a:lstStyle/>
          <a:p>
            <a:r>
              <a:rPr lang="en-US" sz="3600" b="1" dirty="0"/>
              <a:t>V2X</a:t>
            </a:r>
          </a:p>
        </p:txBody>
      </p:sp>
      <p:pic>
        <p:nvPicPr>
          <p:cNvPr id="15" name="Picture 14">
            <a:extLst>
              <a:ext uri="{FF2B5EF4-FFF2-40B4-BE49-F238E27FC236}">
                <a16:creationId xmlns:a16="http://schemas.microsoft.com/office/drawing/2014/main" id="{4A1B3B94-5991-417A-AE08-5DCC3444B3F3}"/>
              </a:ext>
            </a:extLst>
          </p:cNvPr>
          <p:cNvPicPr>
            <a:picLocks noChangeAspect="1"/>
          </p:cNvPicPr>
          <p:nvPr/>
        </p:nvPicPr>
        <p:blipFill rotWithShape="1">
          <a:blip r:embed="rId2"/>
          <a:srcRect b="27756"/>
          <a:stretch/>
        </p:blipFill>
        <p:spPr>
          <a:xfrm>
            <a:off x="2351317" y="4539171"/>
            <a:ext cx="830445" cy="731751"/>
          </a:xfrm>
          <a:prstGeom prst="rect">
            <a:avLst/>
          </a:prstGeom>
        </p:spPr>
      </p:pic>
      <p:sp>
        <p:nvSpPr>
          <p:cNvPr id="16" name="Text Placeholder 15">
            <a:extLst>
              <a:ext uri="{FF2B5EF4-FFF2-40B4-BE49-F238E27FC236}">
                <a16:creationId xmlns:a16="http://schemas.microsoft.com/office/drawing/2014/main" id="{21C51BF5-A1D3-421D-AD8D-37F4B0313835}"/>
              </a:ext>
            </a:extLst>
          </p:cNvPr>
          <p:cNvSpPr txBox="1">
            <a:spLocks noGrp="1"/>
          </p:cNvSpPr>
          <p:nvPr>
            <p:ph type="body" sz="quarter" idx="13"/>
          </p:nvPr>
        </p:nvSpPr>
        <p:spPr>
          <a:xfrm>
            <a:off x="0" y="6390174"/>
            <a:ext cx="6179897" cy="447815"/>
          </a:xfrm>
          <a:prstGeom prst="rect">
            <a:avLst/>
          </a:prstGeom>
          <a:solidFill>
            <a:schemeClr val="bg1"/>
          </a:solidFill>
        </p:spPr>
        <p:txBody>
          <a:bodyPr wrap="none" rtlCol="0">
            <a:spAutoFit/>
          </a:bodyPr>
          <a:lstStyle/>
          <a:p>
            <a:r>
              <a:rPr lang="en-US" sz="1050" dirty="0"/>
              <a:t>clickamericana.com/topics/culture-and-lifestyle/cars-trucks/1989-oldsmobile-cutlass-supreme-cutlass-Calais</a:t>
            </a:r>
          </a:p>
          <a:p>
            <a:r>
              <a:rPr lang="en-US" sz="1050" dirty="0"/>
              <a:t>freesvg.org/unicorn-vector-clipart-pdv</a:t>
            </a:r>
          </a:p>
        </p:txBody>
      </p:sp>
      <p:pic>
        <p:nvPicPr>
          <p:cNvPr id="2050" name="Picture 2" descr="unicorn vector clipart pdv | Free SVG">
            <a:extLst>
              <a:ext uri="{FF2B5EF4-FFF2-40B4-BE49-F238E27FC236}">
                <a16:creationId xmlns:a16="http://schemas.microsoft.com/office/drawing/2014/main" id="{4114789C-5EE6-498E-8ABF-0F299F529C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8322" y="1642161"/>
            <a:ext cx="1133956" cy="113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999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68CE-BEB2-4A6E-BC59-2003F1599452}"/>
              </a:ext>
            </a:extLst>
          </p:cNvPr>
          <p:cNvSpPr>
            <a:spLocks noGrp="1"/>
          </p:cNvSpPr>
          <p:nvPr>
            <p:ph type="title"/>
          </p:nvPr>
        </p:nvSpPr>
        <p:spPr/>
        <p:txBody>
          <a:bodyPr>
            <a:normAutofit/>
          </a:bodyPr>
          <a:lstStyle/>
          <a:p>
            <a:r>
              <a:rPr lang="en-US" dirty="0"/>
              <a:t>Key questions for a data discussion</a:t>
            </a:r>
          </a:p>
        </p:txBody>
      </p:sp>
      <p:sp>
        <p:nvSpPr>
          <p:cNvPr id="7" name="Content Placeholder 6">
            <a:extLst>
              <a:ext uri="{FF2B5EF4-FFF2-40B4-BE49-F238E27FC236}">
                <a16:creationId xmlns:a16="http://schemas.microsoft.com/office/drawing/2014/main" id="{4DDB26F0-7CCF-4C23-A5DD-CAC80D70B558}"/>
              </a:ext>
            </a:extLst>
          </p:cNvPr>
          <p:cNvSpPr>
            <a:spLocks noGrp="1"/>
          </p:cNvSpPr>
          <p:nvPr>
            <p:ph idx="1"/>
          </p:nvPr>
        </p:nvSpPr>
        <p:spPr/>
        <p:txBody>
          <a:bodyPr>
            <a:normAutofit/>
          </a:bodyPr>
          <a:lstStyle/>
          <a:p>
            <a:r>
              <a:rPr lang="en-US" sz="2800" dirty="0"/>
              <a:t>(How) are mobile phones and other connected devices different than motor vehicles?</a:t>
            </a:r>
          </a:p>
          <a:p>
            <a:endParaRPr lang="en-US" sz="2800" dirty="0"/>
          </a:p>
          <a:p>
            <a:r>
              <a:rPr lang="en-US" sz="2800" dirty="0"/>
              <a:t>(How) are V2V-capable motor vehicles different than conventional motor vehicles?</a:t>
            </a:r>
          </a:p>
          <a:p>
            <a:endParaRPr lang="en-US" sz="2800" dirty="0"/>
          </a:p>
          <a:p>
            <a:r>
              <a:rPr lang="en-US" sz="2800" dirty="0"/>
              <a:t>(How) are automated vehicles different than conventional motor vehicles?</a:t>
            </a:r>
          </a:p>
          <a:p>
            <a:endParaRPr lang="en-US" sz="2800" dirty="0"/>
          </a:p>
        </p:txBody>
      </p:sp>
      <p:sp>
        <p:nvSpPr>
          <p:cNvPr id="6" name="Text Placeholder 5">
            <a:extLst>
              <a:ext uri="{FF2B5EF4-FFF2-40B4-BE49-F238E27FC236}">
                <a16:creationId xmlns:a16="http://schemas.microsoft.com/office/drawing/2014/main" id="{04AEC9F4-F60E-4667-92F2-4140361B89AF}"/>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2692558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a:bodyPr>
          <a:lstStyle/>
          <a:p>
            <a:r>
              <a:rPr lang="en-US" sz="4400" dirty="0"/>
              <a:t>“</a:t>
            </a:r>
            <a:r>
              <a:rPr lang="en-US" sz="4400" strike="sngStrike" dirty="0"/>
              <a:t>Driverless remote-controlled cars</a:t>
            </a:r>
            <a:r>
              <a:rPr lang="en-US" sz="4400" dirty="0"/>
              <a:t>”?</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t>Driver assistance</a:t>
            </a:r>
          </a:p>
          <a:p>
            <a:endParaRPr lang="en-US" dirty="0"/>
          </a:p>
          <a:p>
            <a:r>
              <a:rPr lang="en-US" dirty="0"/>
              <a:t>Automated driving</a:t>
            </a:r>
          </a:p>
          <a:p>
            <a:endParaRPr lang="en-US" dirty="0"/>
          </a:p>
          <a:p>
            <a:r>
              <a:rPr lang="en-US" dirty="0"/>
              <a:t>Remote driving</a:t>
            </a:r>
          </a:p>
          <a:p>
            <a:endParaRPr lang="en-US" dirty="0"/>
          </a:p>
          <a:p>
            <a:r>
              <a:rPr lang="en-US" dirty="0"/>
              <a:t>Connected driving</a:t>
            </a:r>
          </a:p>
        </p:txBody>
      </p:sp>
    </p:spTree>
    <p:extLst>
      <p:ext uri="{BB962C8B-B14F-4D97-AF65-F5344CB8AC3E}">
        <p14:creationId xmlns:p14="http://schemas.microsoft.com/office/powerpoint/2010/main" val="42791889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solidFill>
                  <a:schemeClr val="tx2">
                    <a:lumMod val="20000"/>
                    <a:lumOff val="80000"/>
                  </a:schemeClr>
                </a:solidFill>
              </a:rPr>
              <a:t>Driver assistance</a:t>
            </a:r>
          </a:p>
          <a:p>
            <a:endParaRPr lang="en-US" dirty="0"/>
          </a:p>
          <a:p>
            <a:r>
              <a:rPr lang="en-US" dirty="0">
                <a:solidFill>
                  <a:schemeClr val="tx2">
                    <a:lumMod val="20000"/>
                    <a:lumOff val="80000"/>
                  </a:schemeClr>
                </a:solidFill>
              </a:rPr>
              <a:t>Automated driving</a:t>
            </a:r>
          </a:p>
          <a:p>
            <a:endParaRPr lang="en-US" dirty="0">
              <a:solidFill>
                <a:schemeClr val="tx2">
                  <a:lumMod val="20000"/>
                  <a:lumOff val="80000"/>
                </a:schemeClr>
              </a:solidFill>
            </a:endParaRPr>
          </a:p>
          <a:p>
            <a:r>
              <a:rPr lang="en-US" dirty="0">
                <a:solidFill>
                  <a:schemeClr val="tx2">
                    <a:lumMod val="20000"/>
                    <a:lumOff val="80000"/>
                  </a:schemeClr>
                </a:solidFill>
              </a:rPr>
              <a:t>Remote driving</a:t>
            </a:r>
          </a:p>
          <a:p>
            <a:endParaRPr lang="en-US" dirty="0">
              <a:solidFill>
                <a:schemeClr val="tx2">
                  <a:lumMod val="20000"/>
                  <a:lumOff val="80000"/>
                </a:schemeClr>
              </a:solidFill>
            </a:endParaRPr>
          </a:p>
          <a:p>
            <a:r>
              <a:rPr lang="en-US" b="1" dirty="0"/>
              <a:t>Connected driving</a:t>
            </a:r>
          </a:p>
        </p:txBody>
      </p:sp>
    </p:spTree>
    <p:extLst>
      <p:ext uri="{BB962C8B-B14F-4D97-AF65-F5344CB8AC3E}">
        <p14:creationId xmlns:p14="http://schemas.microsoft.com/office/powerpoint/2010/main" val="5922411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t>Driver assistance</a:t>
            </a:r>
          </a:p>
          <a:p>
            <a:endParaRPr lang="en-US" dirty="0"/>
          </a:p>
          <a:p>
            <a:r>
              <a:rPr lang="en-US" dirty="0"/>
              <a:t>Automated driving</a:t>
            </a:r>
          </a:p>
          <a:p>
            <a:endParaRPr lang="en-US" dirty="0"/>
          </a:p>
          <a:p>
            <a:r>
              <a:rPr lang="en-US" dirty="0"/>
              <a:t>Remote driving</a:t>
            </a:r>
          </a:p>
          <a:p>
            <a:endParaRPr lang="en-US" dirty="0"/>
          </a:p>
          <a:p>
            <a:r>
              <a:rPr lang="en-US" dirty="0"/>
              <a:t>Connected driving</a:t>
            </a:r>
          </a:p>
        </p:txBody>
      </p:sp>
    </p:spTree>
    <p:extLst>
      <p:ext uri="{BB962C8B-B14F-4D97-AF65-F5344CB8AC3E}">
        <p14:creationId xmlns:p14="http://schemas.microsoft.com/office/powerpoint/2010/main" val="2396290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0A44-EA9A-49DA-9253-41A33EDB52D0}"/>
              </a:ext>
            </a:extLst>
          </p:cNvPr>
          <p:cNvSpPr>
            <a:spLocks noGrp="1"/>
          </p:cNvSpPr>
          <p:nvPr>
            <p:ph type="title"/>
          </p:nvPr>
        </p:nvSpPr>
        <p:spPr/>
        <p:txBody>
          <a:bodyPr/>
          <a:lstStyle/>
          <a:p>
            <a:r>
              <a:rPr lang="en-US" dirty="0"/>
              <a:t>END PART ONE</a:t>
            </a:r>
          </a:p>
        </p:txBody>
      </p:sp>
      <p:sp>
        <p:nvSpPr>
          <p:cNvPr id="3" name="Content Placeholder 2">
            <a:extLst>
              <a:ext uri="{FF2B5EF4-FFF2-40B4-BE49-F238E27FC236}">
                <a16:creationId xmlns:a16="http://schemas.microsoft.com/office/drawing/2014/main" id="{33067EF8-A5E0-455D-B1BB-76AA00740040}"/>
              </a:ext>
            </a:extLst>
          </p:cNvPr>
          <p:cNvSpPr>
            <a:spLocks noGrp="1"/>
          </p:cNvSpPr>
          <p:nvPr>
            <p:ph idx="1"/>
          </p:nvPr>
        </p:nvSpPr>
        <p:spPr/>
        <p:txBody>
          <a:bodyPr>
            <a:normAutofit/>
          </a:bodyPr>
          <a:lstStyle/>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r>
              <a:rPr lang="en-US" sz="4000" dirty="0"/>
              <a:t>BEGIN PART TWO</a:t>
            </a:r>
          </a:p>
        </p:txBody>
      </p:sp>
      <p:sp>
        <p:nvSpPr>
          <p:cNvPr id="4" name="Text Placeholder 3">
            <a:extLst>
              <a:ext uri="{FF2B5EF4-FFF2-40B4-BE49-F238E27FC236}">
                <a16:creationId xmlns:a16="http://schemas.microsoft.com/office/drawing/2014/main" id="{9A6F3499-8233-4860-BAA7-6A1F334A7800}"/>
              </a:ext>
            </a:extLst>
          </p:cNvPr>
          <p:cNvSpPr>
            <a:spLocks noGrp="1"/>
          </p:cNvSpPr>
          <p:nvPr>
            <p:ph type="body" sz="quarter" idx="13"/>
          </p:nvPr>
        </p:nvSpPr>
        <p:spPr/>
        <p:txBody>
          <a:bodyPr>
            <a:normAutofit fontScale="85000" lnSpcReduction="10000"/>
          </a:bodyPr>
          <a:lstStyle/>
          <a:p>
            <a:r>
              <a:rPr lang="en-US" dirty="0"/>
              <a:t>tenor.com/view/adam-workaholics-way-to-work-cat-driving-gif-16820165. As promised</a:t>
            </a:r>
          </a:p>
        </p:txBody>
      </p:sp>
      <p:pic>
        <p:nvPicPr>
          <p:cNvPr id="3076" name="Picture 4" descr="Adam Workaholics GIF - Adam Workaholics WayToWork GIFs">
            <a:extLst>
              <a:ext uri="{FF2B5EF4-FFF2-40B4-BE49-F238E27FC236}">
                <a16:creationId xmlns:a16="http://schemas.microsoft.com/office/drawing/2014/main" id="{A315C6C0-431A-4E0D-ADB4-813F4DDBCF6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1704975"/>
            <a:ext cx="474345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50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94B6-3FD2-4AAD-9F15-EB1919CBBCD3}"/>
              </a:ext>
            </a:extLst>
          </p:cNvPr>
          <p:cNvSpPr>
            <a:spLocks noGrp="1"/>
          </p:cNvSpPr>
          <p:nvPr>
            <p:ph type="title"/>
          </p:nvPr>
        </p:nvSpPr>
        <p:spPr/>
        <p:txBody>
          <a:bodyPr>
            <a:normAutofit fontScale="90000"/>
          </a:bodyPr>
          <a:lstStyle/>
          <a:p>
            <a:r>
              <a:rPr lang="en-US" dirty="0"/>
              <a:t>Automated Driving</a:t>
            </a:r>
            <a:br>
              <a:rPr lang="en-US" dirty="0"/>
            </a:br>
            <a:r>
              <a:rPr lang="en-US" dirty="0"/>
              <a:t>Technologies and Data</a:t>
            </a:r>
          </a:p>
        </p:txBody>
      </p:sp>
      <p:sp>
        <p:nvSpPr>
          <p:cNvPr id="4" name="Text Placeholder 3">
            <a:extLst>
              <a:ext uri="{FF2B5EF4-FFF2-40B4-BE49-F238E27FC236}">
                <a16:creationId xmlns:a16="http://schemas.microsoft.com/office/drawing/2014/main" id="{C774EFED-5BE1-460C-BC76-359FB3AAEE02}"/>
              </a:ext>
            </a:extLst>
          </p:cNvPr>
          <p:cNvSpPr>
            <a:spLocks noGrp="1"/>
          </p:cNvSpPr>
          <p:nvPr>
            <p:ph type="body" sz="quarter" idx="13"/>
          </p:nvPr>
        </p:nvSpPr>
        <p:spPr>
          <a:xfrm>
            <a:off x="0" y="6629400"/>
            <a:ext cx="8229600" cy="228600"/>
          </a:xfrm>
        </p:spPr>
        <p:txBody>
          <a:bodyPr>
            <a:noAutofit/>
          </a:bodyPr>
          <a:lstStyle/>
          <a:p>
            <a:r>
              <a:rPr lang="en-US" sz="1000" dirty="0"/>
              <a:t>Daniel L. Lu, CC BY 4.0, en.wikipedia.org/wiki/File:Ouster_OS1-64_lidar_point_cloud_of_intersection_of_Folsom_and_Dore_St,_San_Francisco.png</a:t>
            </a:r>
          </a:p>
        </p:txBody>
      </p:sp>
      <p:pic>
        <p:nvPicPr>
          <p:cNvPr id="6" name="Picture 5">
            <a:extLst>
              <a:ext uri="{FF2B5EF4-FFF2-40B4-BE49-F238E27FC236}">
                <a16:creationId xmlns:a16="http://schemas.microsoft.com/office/drawing/2014/main" id="{988A1261-9F1D-4F9D-A57E-6ACB52EE07DA}"/>
              </a:ext>
            </a:extLst>
          </p:cNvPr>
          <p:cNvPicPr>
            <a:picLocks noChangeAspect="1"/>
          </p:cNvPicPr>
          <p:nvPr/>
        </p:nvPicPr>
        <p:blipFill>
          <a:blip r:embed="rId2"/>
          <a:stretch>
            <a:fillRect/>
          </a:stretch>
        </p:blipFill>
        <p:spPr>
          <a:xfrm>
            <a:off x="1524000" y="1426348"/>
            <a:ext cx="5985931" cy="4500164"/>
          </a:xfrm>
          <a:prstGeom prst="rect">
            <a:avLst/>
          </a:prstGeom>
        </p:spPr>
      </p:pic>
    </p:spTree>
    <p:extLst>
      <p:ext uri="{BB962C8B-B14F-4D97-AF65-F5344CB8AC3E}">
        <p14:creationId xmlns:p14="http://schemas.microsoft.com/office/powerpoint/2010/main" val="2016007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t>Driver assistance</a:t>
            </a:r>
          </a:p>
          <a:p>
            <a:endParaRPr lang="en-US" dirty="0"/>
          </a:p>
          <a:p>
            <a:r>
              <a:rPr lang="en-US" dirty="0"/>
              <a:t>Automated driving</a:t>
            </a:r>
          </a:p>
          <a:p>
            <a:endParaRPr lang="en-US" dirty="0"/>
          </a:p>
          <a:p>
            <a:r>
              <a:rPr lang="en-US" dirty="0"/>
              <a:t>Remote driving</a:t>
            </a:r>
          </a:p>
          <a:p>
            <a:endParaRPr lang="en-US" dirty="0"/>
          </a:p>
          <a:p>
            <a:r>
              <a:rPr lang="en-US" dirty="0"/>
              <a:t>Connected driving</a:t>
            </a:r>
          </a:p>
        </p:txBody>
      </p:sp>
    </p:spTree>
    <p:extLst>
      <p:ext uri="{BB962C8B-B14F-4D97-AF65-F5344CB8AC3E}">
        <p14:creationId xmlns:p14="http://schemas.microsoft.com/office/powerpoint/2010/main" val="1454222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a:bodyPr>
          <a:lstStyle/>
          <a:p>
            <a:r>
              <a:rPr lang="en-US" sz="4400" dirty="0"/>
              <a:t>How the technolog</a:t>
            </a:r>
            <a:r>
              <a:rPr lang="en-US" sz="4400" b="1" u="sng" dirty="0"/>
              <a:t>ies</a:t>
            </a:r>
            <a:r>
              <a:rPr lang="en-US" sz="4400" dirty="0"/>
              <a:t> work</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dirty="0">
                <a:solidFill>
                  <a:schemeClr val="tx2">
                    <a:lumMod val="20000"/>
                    <a:lumOff val="80000"/>
                  </a:schemeClr>
                </a:solidFill>
              </a:rPr>
              <a:t>Driver assistance</a:t>
            </a:r>
          </a:p>
          <a:p>
            <a:endParaRPr lang="en-US" b="1" dirty="0"/>
          </a:p>
          <a:p>
            <a:r>
              <a:rPr lang="en-US" b="1" dirty="0"/>
              <a:t>Automated driving</a:t>
            </a:r>
          </a:p>
          <a:p>
            <a:endParaRPr lang="en-US" dirty="0"/>
          </a:p>
          <a:p>
            <a:r>
              <a:rPr lang="en-US" dirty="0">
                <a:solidFill>
                  <a:schemeClr val="tx2">
                    <a:lumMod val="20000"/>
                    <a:lumOff val="80000"/>
                  </a:schemeClr>
                </a:solidFill>
              </a:rPr>
              <a:t>Remote driving</a:t>
            </a:r>
          </a:p>
          <a:p>
            <a:endParaRPr lang="en-US" dirty="0">
              <a:solidFill>
                <a:schemeClr val="tx2">
                  <a:lumMod val="20000"/>
                  <a:lumOff val="80000"/>
                </a:schemeClr>
              </a:solidFill>
            </a:endParaRPr>
          </a:p>
          <a:p>
            <a:r>
              <a:rPr lang="en-US" dirty="0">
                <a:solidFill>
                  <a:schemeClr val="tx2">
                    <a:lumMod val="20000"/>
                    <a:lumOff val="80000"/>
                  </a:schemeClr>
                </a:solidFill>
              </a:rPr>
              <a:t>Connected driving</a:t>
            </a:r>
          </a:p>
        </p:txBody>
      </p:sp>
    </p:spTree>
    <p:extLst>
      <p:ext uri="{BB962C8B-B14F-4D97-AF65-F5344CB8AC3E}">
        <p14:creationId xmlns:p14="http://schemas.microsoft.com/office/powerpoint/2010/main" val="1545710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8299-8315-440E-B52C-435F620713B8}"/>
              </a:ext>
            </a:extLst>
          </p:cNvPr>
          <p:cNvSpPr>
            <a:spLocks noGrp="1"/>
          </p:cNvSpPr>
          <p:nvPr>
            <p:ph type="title"/>
          </p:nvPr>
        </p:nvSpPr>
        <p:spPr/>
        <p:txBody>
          <a:bodyPr/>
          <a:lstStyle/>
          <a:p>
            <a:r>
              <a:rPr lang="en-US" dirty="0"/>
              <a:t>Automated driving is a wide range of</a:t>
            </a:r>
          </a:p>
        </p:txBody>
      </p:sp>
      <p:sp>
        <p:nvSpPr>
          <p:cNvPr id="3" name="Content Placeholder 2">
            <a:extLst>
              <a:ext uri="{FF2B5EF4-FFF2-40B4-BE49-F238E27FC236}">
                <a16:creationId xmlns:a16="http://schemas.microsoft.com/office/drawing/2014/main" id="{2F304798-0E37-45FA-81D4-83AEA7862088}"/>
              </a:ext>
            </a:extLst>
          </p:cNvPr>
          <p:cNvSpPr>
            <a:spLocks noGrp="1"/>
          </p:cNvSpPr>
          <p:nvPr>
            <p:ph idx="1"/>
          </p:nvPr>
        </p:nvSpPr>
        <p:spPr/>
        <p:txBody>
          <a:bodyPr/>
          <a:lstStyle/>
          <a:p>
            <a:r>
              <a:rPr lang="en-US" dirty="0"/>
              <a:t>Underlying technologies</a:t>
            </a:r>
          </a:p>
          <a:p>
            <a:endParaRPr lang="en-US" dirty="0"/>
          </a:p>
          <a:p>
            <a:r>
              <a:rPr lang="en-US" dirty="0">
                <a:solidFill>
                  <a:schemeClr val="tx1"/>
                </a:solidFill>
              </a:rPr>
              <a:t>Applications of those </a:t>
            </a:r>
            <a:r>
              <a:rPr lang="en-US" dirty="0"/>
              <a:t>technologies</a:t>
            </a:r>
          </a:p>
          <a:p>
            <a:endParaRPr lang="en-US" dirty="0"/>
          </a:p>
          <a:p>
            <a:r>
              <a:rPr lang="en-US" dirty="0"/>
              <a:t>Business cases for those </a:t>
            </a:r>
            <a:r>
              <a:rPr lang="en-US" dirty="0">
                <a:solidFill>
                  <a:schemeClr val="tx1"/>
                </a:solidFill>
              </a:rPr>
              <a:t>applications</a:t>
            </a:r>
          </a:p>
          <a:p>
            <a:endParaRPr lang="en-US" dirty="0">
              <a:solidFill>
                <a:schemeClr val="tx1"/>
              </a:solidFill>
            </a:endParaRPr>
          </a:p>
          <a:p>
            <a:r>
              <a:rPr lang="en-US" dirty="0">
                <a:solidFill>
                  <a:schemeClr val="tx1"/>
                </a:solidFill>
              </a:rPr>
              <a:t>Participants in those </a:t>
            </a:r>
            <a:r>
              <a:rPr lang="en-US" dirty="0"/>
              <a:t>business cases</a:t>
            </a:r>
          </a:p>
        </p:txBody>
      </p:sp>
      <p:sp>
        <p:nvSpPr>
          <p:cNvPr id="4" name="Text Placeholder 3">
            <a:extLst>
              <a:ext uri="{FF2B5EF4-FFF2-40B4-BE49-F238E27FC236}">
                <a16:creationId xmlns:a16="http://schemas.microsoft.com/office/drawing/2014/main" id="{76A05FC1-FA00-43A7-86DF-4A16006403FA}"/>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3284415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B53A-14DD-41FE-8CD0-CD03193403DD}"/>
              </a:ext>
            </a:extLst>
          </p:cNvPr>
          <p:cNvSpPr>
            <a:spLocks noGrp="1"/>
          </p:cNvSpPr>
          <p:nvPr>
            <p:ph type="title"/>
          </p:nvPr>
        </p:nvSpPr>
        <p:spPr/>
        <p:txBody>
          <a:bodyPr>
            <a:normAutofit/>
          </a:bodyPr>
          <a:lstStyle/>
          <a:p>
            <a:r>
              <a:rPr lang="en-US" dirty="0"/>
              <a:t>Driving</a:t>
            </a:r>
            <a:br>
              <a:rPr lang="en-US" dirty="0"/>
            </a:br>
            <a:r>
              <a:rPr lang="en-US" sz="2400" i="1" dirty="0"/>
              <a:t>(“performing the dynamic driving task”)*</a:t>
            </a:r>
            <a:endParaRPr lang="en-US" i="1" dirty="0"/>
          </a:p>
        </p:txBody>
      </p:sp>
      <p:sp>
        <p:nvSpPr>
          <p:cNvPr id="3" name="Content Placeholder 2">
            <a:extLst>
              <a:ext uri="{FF2B5EF4-FFF2-40B4-BE49-F238E27FC236}">
                <a16:creationId xmlns:a16="http://schemas.microsoft.com/office/drawing/2014/main" id="{C79F5A98-56D8-484C-8B8D-EE8E334862D3}"/>
              </a:ext>
            </a:extLst>
          </p:cNvPr>
          <p:cNvSpPr>
            <a:spLocks noGrp="1"/>
          </p:cNvSpPr>
          <p:nvPr>
            <p:ph idx="1"/>
          </p:nvPr>
        </p:nvSpPr>
        <p:spPr>
          <a:xfrm>
            <a:off x="457200" y="1600201"/>
            <a:ext cx="8534400" cy="4419600"/>
          </a:xfrm>
        </p:spPr>
        <p:txBody>
          <a:bodyPr>
            <a:normAutofit fontScale="92500" lnSpcReduction="20000"/>
          </a:bodyPr>
          <a:lstStyle/>
          <a:p>
            <a:r>
              <a:rPr lang="en-US" b="1" dirty="0"/>
              <a:t>Driving</a:t>
            </a:r>
            <a:r>
              <a:rPr lang="en-US" dirty="0"/>
              <a:t> involves paying attention to the vehicle, the road, and the environment so you can steer, brake, accelerate, and communicate as needed</a:t>
            </a:r>
          </a:p>
          <a:p>
            <a:endParaRPr lang="en-US" dirty="0"/>
          </a:p>
          <a:p>
            <a:r>
              <a:rPr lang="en-US" dirty="0"/>
              <a:t>If you’re expected to pay attention, </a:t>
            </a:r>
            <a:r>
              <a:rPr lang="en-US" b="1" dirty="0"/>
              <a:t>you’re still driving </a:t>
            </a:r>
            <a:r>
              <a:rPr lang="en-US" dirty="0"/>
              <a:t>— even when a feature is assisting you with steering, braking, accelerating, and/or communicating</a:t>
            </a:r>
          </a:p>
          <a:p>
            <a:endParaRPr lang="en-US" dirty="0"/>
          </a:p>
          <a:p>
            <a:r>
              <a:rPr lang="en-US" dirty="0"/>
              <a:t>Driving may have an even broader legal meaning</a:t>
            </a:r>
          </a:p>
        </p:txBody>
      </p:sp>
      <p:sp>
        <p:nvSpPr>
          <p:cNvPr id="4" name="Text Placeholder 3">
            <a:extLst>
              <a:ext uri="{FF2B5EF4-FFF2-40B4-BE49-F238E27FC236}">
                <a16:creationId xmlns:a16="http://schemas.microsoft.com/office/drawing/2014/main" id="{E70FE8B1-2417-4115-8016-0024BB830115}"/>
              </a:ext>
            </a:extLst>
          </p:cNvPr>
          <p:cNvSpPr>
            <a:spLocks noGrp="1"/>
          </p:cNvSpPr>
          <p:nvPr>
            <p:ph type="body" sz="quarter" idx="13"/>
          </p:nvPr>
        </p:nvSpPr>
        <p:spPr>
          <a:xfrm>
            <a:off x="0" y="6248399"/>
            <a:ext cx="7848600" cy="609601"/>
          </a:xfrm>
        </p:spPr>
        <p:txBody>
          <a:bodyPr>
            <a:normAutofit/>
          </a:bodyPr>
          <a:lstStyle/>
          <a:p>
            <a:r>
              <a:rPr lang="en-US" sz="1000" dirty="0"/>
              <a:t>*SAE J3016</a:t>
            </a:r>
          </a:p>
          <a:p>
            <a:r>
              <a:rPr lang="en-US" sz="1000" dirty="0"/>
              <a:t>newlypossible.org/wiki/index.php?title=</a:t>
            </a:r>
            <a:r>
              <a:rPr lang="en-US" sz="1000" dirty="0" err="1"/>
              <a:t>Automated_Driving_Definitions</a:t>
            </a:r>
            <a:endParaRPr lang="en-US" sz="1000" dirty="0"/>
          </a:p>
          <a:p>
            <a:r>
              <a:rPr lang="en-US" sz="1000" dirty="0"/>
              <a:t>futurist.law.umich.edu/how-reporters-can-evaluate-automated-driving-announcements</a:t>
            </a:r>
          </a:p>
        </p:txBody>
      </p:sp>
    </p:spTree>
    <p:extLst>
      <p:ext uri="{BB962C8B-B14F-4D97-AF65-F5344CB8AC3E}">
        <p14:creationId xmlns:p14="http://schemas.microsoft.com/office/powerpoint/2010/main" val="17715692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2818-96C7-4576-82C9-ACA2DDF2C588}"/>
              </a:ext>
            </a:extLst>
          </p:cNvPr>
          <p:cNvSpPr>
            <a:spLocks noGrp="1"/>
          </p:cNvSpPr>
          <p:nvPr>
            <p:ph type="title"/>
          </p:nvPr>
        </p:nvSpPr>
        <p:spPr>
          <a:xfrm>
            <a:off x="457200" y="111036"/>
            <a:ext cx="8229600" cy="1143000"/>
          </a:xfrm>
        </p:spPr>
        <p:txBody>
          <a:bodyPr/>
          <a:lstStyle/>
          <a:p>
            <a:r>
              <a:rPr lang="en-US" dirty="0"/>
              <a:t>Driving</a:t>
            </a:r>
          </a:p>
        </p:txBody>
      </p:sp>
      <p:sp>
        <p:nvSpPr>
          <p:cNvPr id="3" name="Content Placeholder 2">
            <a:extLst>
              <a:ext uri="{FF2B5EF4-FFF2-40B4-BE49-F238E27FC236}">
                <a16:creationId xmlns:a16="http://schemas.microsoft.com/office/drawing/2014/main" id="{72BA63DD-6DF9-4E78-9AA4-7FBA463D5A3B}"/>
              </a:ext>
            </a:extLst>
          </p:cNvPr>
          <p:cNvSpPr>
            <a:spLocks noGrp="1"/>
          </p:cNvSpPr>
          <p:nvPr>
            <p:ph idx="1"/>
          </p:nvPr>
        </p:nvSpPr>
        <p:spPr/>
        <p:txBody>
          <a:bodyPr/>
          <a:lstStyle/>
          <a:p>
            <a:r>
              <a:rPr lang="en-US" dirty="0"/>
              <a:t>What’s around me?</a:t>
            </a:r>
          </a:p>
          <a:p>
            <a:endParaRPr lang="en-US" dirty="0"/>
          </a:p>
          <a:p>
            <a:r>
              <a:rPr lang="en-US" dirty="0"/>
              <a:t>What should I do?</a:t>
            </a:r>
          </a:p>
          <a:p>
            <a:endParaRPr lang="en-US" dirty="0"/>
          </a:p>
          <a:p>
            <a:r>
              <a:rPr lang="en-US" dirty="0"/>
              <a:t>I’m doing it!</a:t>
            </a:r>
          </a:p>
          <a:p>
            <a:endParaRPr lang="en-US" dirty="0"/>
          </a:p>
          <a:p>
            <a:r>
              <a:rPr lang="en-US" dirty="0"/>
              <a:t>…</a:t>
            </a:r>
          </a:p>
        </p:txBody>
      </p:sp>
      <p:sp>
        <p:nvSpPr>
          <p:cNvPr id="4" name="Text Placeholder 3">
            <a:extLst>
              <a:ext uri="{FF2B5EF4-FFF2-40B4-BE49-F238E27FC236}">
                <a16:creationId xmlns:a16="http://schemas.microsoft.com/office/drawing/2014/main" id="{85DA492F-DF57-406E-ABA2-A54F4ADFEBF0}"/>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2713819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2818-96C7-4576-82C9-ACA2DDF2C588}"/>
              </a:ext>
            </a:extLst>
          </p:cNvPr>
          <p:cNvSpPr>
            <a:spLocks noGrp="1"/>
          </p:cNvSpPr>
          <p:nvPr>
            <p:ph type="title"/>
          </p:nvPr>
        </p:nvSpPr>
        <p:spPr>
          <a:xfrm>
            <a:off x="457200" y="111036"/>
            <a:ext cx="8229600" cy="1143000"/>
          </a:xfrm>
        </p:spPr>
        <p:txBody>
          <a:bodyPr/>
          <a:lstStyle/>
          <a:p>
            <a:r>
              <a:rPr lang="en-US" dirty="0"/>
              <a:t>Driving</a:t>
            </a:r>
          </a:p>
        </p:txBody>
      </p:sp>
      <p:sp>
        <p:nvSpPr>
          <p:cNvPr id="3" name="Content Placeholder 2">
            <a:extLst>
              <a:ext uri="{FF2B5EF4-FFF2-40B4-BE49-F238E27FC236}">
                <a16:creationId xmlns:a16="http://schemas.microsoft.com/office/drawing/2014/main" id="{72BA63DD-6DF9-4E78-9AA4-7FBA463D5A3B}"/>
              </a:ext>
            </a:extLst>
          </p:cNvPr>
          <p:cNvSpPr>
            <a:spLocks noGrp="1"/>
          </p:cNvSpPr>
          <p:nvPr>
            <p:ph idx="1"/>
          </p:nvPr>
        </p:nvSpPr>
        <p:spPr/>
        <p:txBody>
          <a:bodyPr/>
          <a:lstStyle/>
          <a:p>
            <a:r>
              <a:rPr lang="en-US" dirty="0"/>
              <a:t>What’s around me? </a:t>
            </a:r>
            <a:r>
              <a:rPr lang="en-US" b="1" dirty="0">
                <a:solidFill>
                  <a:schemeClr val="tx1"/>
                </a:solidFill>
              </a:rPr>
              <a:t>Perception</a:t>
            </a:r>
          </a:p>
          <a:p>
            <a:endParaRPr lang="en-US" dirty="0"/>
          </a:p>
          <a:p>
            <a:r>
              <a:rPr lang="en-US" dirty="0"/>
              <a:t>What should I do? </a:t>
            </a:r>
            <a:r>
              <a:rPr lang="en-US" b="1" dirty="0">
                <a:solidFill>
                  <a:schemeClr val="tx1"/>
                </a:solidFill>
              </a:rPr>
              <a:t>[Path] Planning</a:t>
            </a:r>
          </a:p>
          <a:p>
            <a:endParaRPr lang="en-US" dirty="0"/>
          </a:p>
          <a:p>
            <a:r>
              <a:rPr lang="en-US" dirty="0"/>
              <a:t>I’m doing it! </a:t>
            </a:r>
            <a:r>
              <a:rPr lang="en-US" b="1" dirty="0">
                <a:solidFill>
                  <a:schemeClr val="tx1"/>
                </a:solidFill>
              </a:rPr>
              <a:t>Actuation</a:t>
            </a:r>
          </a:p>
          <a:p>
            <a:endParaRPr lang="en-US" dirty="0"/>
          </a:p>
          <a:p>
            <a:r>
              <a:rPr lang="en-US" dirty="0"/>
              <a:t>…</a:t>
            </a:r>
          </a:p>
        </p:txBody>
      </p:sp>
      <p:sp>
        <p:nvSpPr>
          <p:cNvPr id="4" name="Text Placeholder 3">
            <a:extLst>
              <a:ext uri="{FF2B5EF4-FFF2-40B4-BE49-F238E27FC236}">
                <a16:creationId xmlns:a16="http://schemas.microsoft.com/office/drawing/2014/main" id="{85DA492F-DF57-406E-ABA2-A54F4ADFEBF0}"/>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107523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b="1" dirty="0"/>
              <a:t>Driver assistance</a:t>
            </a:r>
          </a:p>
          <a:p>
            <a:endParaRPr lang="en-US" dirty="0"/>
          </a:p>
          <a:p>
            <a:r>
              <a:rPr lang="en-US" dirty="0">
                <a:solidFill>
                  <a:schemeClr val="tx2">
                    <a:lumMod val="20000"/>
                    <a:lumOff val="80000"/>
                  </a:schemeClr>
                </a:solidFill>
              </a:rPr>
              <a:t>Automated driving</a:t>
            </a:r>
          </a:p>
          <a:p>
            <a:endParaRPr lang="en-US" dirty="0">
              <a:solidFill>
                <a:schemeClr val="tx2">
                  <a:lumMod val="20000"/>
                  <a:lumOff val="80000"/>
                </a:schemeClr>
              </a:solidFill>
            </a:endParaRPr>
          </a:p>
          <a:p>
            <a:r>
              <a:rPr lang="en-US" dirty="0">
                <a:solidFill>
                  <a:schemeClr val="tx2">
                    <a:lumMod val="20000"/>
                    <a:lumOff val="80000"/>
                  </a:schemeClr>
                </a:solidFill>
              </a:rPr>
              <a:t>Remote driving</a:t>
            </a:r>
          </a:p>
          <a:p>
            <a:endParaRPr lang="en-US" dirty="0">
              <a:solidFill>
                <a:schemeClr val="tx2">
                  <a:lumMod val="20000"/>
                  <a:lumOff val="80000"/>
                </a:schemeClr>
              </a:solidFill>
            </a:endParaRPr>
          </a:p>
          <a:p>
            <a:r>
              <a:rPr lang="en-US" dirty="0">
                <a:solidFill>
                  <a:schemeClr val="tx2">
                    <a:lumMod val="20000"/>
                    <a:lumOff val="80000"/>
                  </a:schemeClr>
                </a:solidFill>
              </a:rPr>
              <a:t>Connected driving</a:t>
            </a:r>
          </a:p>
        </p:txBody>
      </p:sp>
    </p:spTree>
    <p:extLst>
      <p:ext uri="{BB962C8B-B14F-4D97-AF65-F5344CB8AC3E}">
        <p14:creationId xmlns:p14="http://schemas.microsoft.com/office/powerpoint/2010/main" val="28015771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2818-96C7-4576-82C9-ACA2DDF2C588}"/>
              </a:ext>
            </a:extLst>
          </p:cNvPr>
          <p:cNvSpPr>
            <a:spLocks noGrp="1"/>
          </p:cNvSpPr>
          <p:nvPr>
            <p:ph type="title"/>
          </p:nvPr>
        </p:nvSpPr>
        <p:spPr>
          <a:xfrm>
            <a:off x="457200" y="111036"/>
            <a:ext cx="8229600" cy="1143000"/>
          </a:xfrm>
        </p:spPr>
        <p:txBody>
          <a:bodyPr/>
          <a:lstStyle/>
          <a:p>
            <a:r>
              <a:rPr lang="en-US" dirty="0"/>
              <a:t>Driving</a:t>
            </a:r>
          </a:p>
        </p:txBody>
      </p:sp>
      <p:sp>
        <p:nvSpPr>
          <p:cNvPr id="3" name="Content Placeholder 2">
            <a:extLst>
              <a:ext uri="{FF2B5EF4-FFF2-40B4-BE49-F238E27FC236}">
                <a16:creationId xmlns:a16="http://schemas.microsoft.com/office/drawing/2014/main" id="{72BA63DD-6DF9-4E78-9AA4-7FBA463D5A3B}"/>
              </a:ext>
            </a:extLst>
          </p:cNvPr>
          <p:cNvSpPr>
            <a:spLocks noGrp="1"/>
          </p:cNvSpPr>
          <p:nvPr>
            <p:ph idx="1"/>
          </p:nvPr>
        </p:nvSpPr>
        <p:spPr/>
        <p:txBody>
          <a:bodyPr/>
          <a:lstStyle/>
          <a:p>
            <a:r>
              <a:rPr lang="en-US" dirty="0"/>
              <a:t>What’s around me? </a:t>
            </a:r>
            <a:r>
              <a:rPr lang="en-US" b="1" dirty="0">
                <a:solidFill>
                  <a:schemeClr val="tx1"/>
                </a:solidFill>
              </a:rPr>
              <a:t>Perception</a:t>
            </a:r>
          </a:p>
          <a:p>
            <a:endParaRPr lang="en-US" dirty="0"/>
          </a:p>
          <a:p>
            <a:r>
              <a:rPr lang="en-US" dirty="0">
                <a:solidFill>
                  <a:schemeClr val="tx2">
                    <a:lumMod val="20000"/>
                    <a:lumOff val="80000"/>
                  </a:schemeClr>
                </a:solidFill>
              </a:rPr>
              <a:t>What should I do?</a:t>
            </a:r>
            <a:r>
              <a:rPr lang="en-US" dirty="0">
                <a:solidFill>
                  <a:schemeClr val="bg1">
                    <a:lumMod val="85000"/>
                  </a:schemeClr>
                </a:solidFill>
              </a:rPr>
              <a:t> </a:t>
            </a:r>
            <a:r>
              <a:rPr lang="en-US" b="1" dirty="0">
                <a:solidFill>
                  <a:schemeClr val="bg1">
                    <a:lumMod val="85000"/>
                  </a:schemeClr>
                </a:solidFill>
              </a:rPr>
              <a:t>[Path] Planning</a:t>
            </a:r>
          </a:p>
          <a:p>
            <a:endParaRPr lang="en-US" dirty="0"/>
          </a:p>
          <a:p>
            <a:r>
              <a:rPr lang="en-US" dirty="0">
                <a:solidFill>
                  <a:schemeClr val="tx2">
                    <a:lumMod val="20000"/>
                    <a:lumOff val="80000"/>
                  </a:schemeClr>
                </a:solidFill>
              </a:rPr>
              <a:t>I’m doing it! </a:t>
            </a:r>
            <a:r>
              <a:rPr lang="en-US" b="1" dirty="0">
                <a:solidFill>
                  <a:schemeClr val="bg1">
                    <a:lumMod val="85000"/>
                  </a:schemeClr>
                </a:solidFill>
              </a:rPr>
              <a:t>Actuation</a:t>
            </a:r>
          </a:p>
          <a:p>
            <a:endParaRPr lang="en-US" dirty="0"/>
          </a:p>
          <a:p>
            <a:r>
              <a:rPr lang="en-US" dirty="0">
                <a:solidFill>
                  <a:schemeClr val="tx2">
                    <a:lumMod val="20000"/>
                    <a:lumOff val="80000"/>
                  </a:schemeClr>
                </a:solidFill>
              </a:rPr>
              <a:t>…</a:t>
            </a:r>
          </a:p>
        </p:txBody>
      </p:sp>
      <p:sp>
        <p:nvSpPr>
          <p:cNvPr id="4" name="Text Placeholder 3">
            <a:extLst>
              <a:ext uri="{FF2B5EF4-FFF2-40B4-BE49-F238E27FC236}">
                <a16:creationId xmlns:a16="http://schemas.microsoft.com/office/drawing/2014/main" id="{85DA492F-DF57-406E-ABA2-A54F4ADFEBF0}"/>
              </a:ext>
            </a:extLst>
          </p:cNvPr>
          <p:cNvSpPr>
            <a:spLocks noGrp="1"/>
          </p:cNvSpPr>
          <p:nvPr>
            <p:ph type="body" sz="quarter" idx="13"/>
          </p:nvPr>
        </p:nvSpPr>
        <p:spPr/>
        <p:txBody>
          <a:bodyPr>
            <a:normAutofit fontScale="85000" lnSpcReduction="10000"/>
          </a:bodyPr>
          <a:lstStyle/>
          <a:p>
            <a:endParaRPr lang="en-US"/>
          </a:p>
        </p:txBody>
      </p:sp>
      <p:sp>
        <p:nvSpPr>
          <p:cNvPr id="6" name="Rectangle: Rounded Corners 5">
            <a:extLst>
              <a:ext uri="{FF2B5EF4-FFF2-40B4-BE49-F238E27FC236}">
                <a16:creationId xmlns:a16="http://schemas.microsoft.com/office/drawing/2014/main" id="{6351B840-E6BB-4D89-B359-7D715A481B33}"/>
              </a:ext>
            </a:extLst>
          </p:cNvPr>
          <p:cNvSpPr/>
          <p:nvPr/>
        </p:nvSpPr>
        <p:spPr>
          <a:xfrm>
            <a:off x="381000" y="1447800"/>
            <a:ext cx="6019800" cy="838200"/>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8 Points 6">
            <a:extLst>
              <a:ext uri="{FF2B5EF4-FFF2-40B4-BE49-F238E27FC236}">
                <a16:creationId xmlns:a16="http://schemas.microsoft.com/office/drawing/2014/main" id="{306A1EEA-23CB-4929-972A-AB982319C606}"/>
              </a:ext>
            </a:extLst>
          </p:cNvPr>
          <p:cNvSpPr/>
          <p:nvPr/>
        </p:nvSpPr>
        <p:spPr>
          <a:xfrm>
            <a:off x="6400800" y="530067"/>
            <a:ext cx="2438400" cy="245441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Data and privacy</a:t>
            </a:r>
          </a:p>
        </p:txBody>
      </p:sp>
    </p:spTree>
    <p:extLst>
      <p:ext uri="{BB962C8B-B14F-4D97-AF65-F5344CB8AC3E}">
        <p14:creationId xmlns:p14="http://schemas.microsoft.com/office/powerpoint/2010/main" val="1669031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0652E-ED17-472A-9553-1BB3B049C210}"/>
              </a:ext>
            </a:extLst>
          </p:cNvPr>
          <p:cNvSpPr>
            <a:spLocks noGrp="1"/>
          </p:cNvSpPr>
          <p:nvPr>
            <p:ph type="title"/>
          </p:nvPr>
        </p:nvSpPr>
        <p:spPr/>
        <p:txBody>
          <a:bodyPr/>
          <a:lstStyle/>
          <a:p>
            <a:r>
              <a:rPr lang="en-US" dirty="0"/>
              <a:t>Some of Waymo’s external sensors</a:t>
            </a:r>
          </a:p>
        </p:txBody>
      </p:sp>
      <p:sp>
        <p:nvSpPr>
          <p:cNvPr id="4" name="Text Placeholder 3">
            <a:extLst>
              <a:ext uri="{FF2B5EF4-FFF2-40B4-BE49-F238E27FC236}">
                <a16:creationId xmlns:a16="http://schemas.microsoft.com/office/drawing/2014/main" id="{0437F282-7813-442F-8D0D-B2638F3D7DDF}"/>
              </a:ext>
            </a:extLst>
          </p:cNvPr>
          <p:cNvSpPr>
            <a:spLocks noGrp="1"/>
          </p:cNvSpPr>
          <p:nvPr>
            <p:ph type="body" sz="quarter" idx="13"/>
          </p:nvPr>
        </p:nvSpPr>
        <p:spPr/>
        <p:txBody>
          <a:bodyPr>
            <a:normAutofit fontScale="85000" lnSpcReduction="10000"/>
          </a:bodyPr>
          <a:lstStyle/>
          <a:p>
            <a:r>
              <a:rPr lang="en-US" dirty="0"/>
              <a:t>waymo.com</a:t>
            </a:r>
          </a:p>
        </p:txBody>
      </p:sp>
      <p:pic>
        <p:nvPicPr>
          <p:cNvPr id="5" name="Picture 4">
            <a:extLst>
              <a:ext uri="{FF2B5EF4-FFF2-40B4-BE49-F238E27FC236}">
                <a16:creationId xmlns:a16="http://schemas.microsoft.com/office/drawing/2014/main" id="{3B8FC986-5119-4FBB-83FA-A02D43D1AF14}"/>
              </a:ext>
            </a:extLst>
          </p:cNvPr>
          <p:cNvPicPr>
            <a:picLocks noChangeAspect="1"/>
          </p:cNvPicPr>
          <p:nvPr/>
        </p:nvPicPr>
        <p:blipFill>
          <a:blip r:embed="rId2"/>
          <a:stretch>
            <a:fillRect/>
          </a:stretch>
        </p:blipFill>
        <p:spPr>
          <a:xfrm>
            <a:off x="1972215" y="1752600"/>
            <a:ext cx="5199570" cy="3276600"/>
          </a:xfrm>
          <a:prstGeom prst="rect">
            <a:avLst/>
          </a:prstGeom>
        </p:spPr>
      </p:pic>
      <p:sp>
        <p:nvSpPr>
          <p:cNvPr id="7" name="TextBox 6">
            <a:extLst>
              <a:ext uri="{FF2B5EF4-FFF2-40B4-BE49-F238E27FC236}">
                <a16:creationId xmlns:a16="http://schemas.microsoft.com/office/drawing/2014/main" id="{76185CD5-7715-4D43-A1AA-8BD7D08AB4E9}"/>
              </a:ext>
            </a:extLst>
          </p:cNvPr>
          <p:cNvSpPr txBox="1"/>
          <p:nvPr/>
        </p:nvSpPr>
        <p:spPr>
          <a:xfrm>
            <a:off x="4573847" y="1824335"/>
            <a:ext cx="914353" cy="461665"/>
          </a:xfrm>
          <a:prstGeom prst="rect">
            <a:avLst/>
          </a:prstGeom>
          <a:solidFill>
            <a:schemeClr val="bg1"/>
          </a:solidFill>
        </p:spPr>
        <p:txBody>
          <a:bodyPr wrap="none" rtlCol="0">
            <a:spAutoFit/>
          </a:bodyPr>
          <a:lstStyle/>
          <a:p>
            <a:r>
              <a:rPr lang="en-US" sz="2400" dirty="0">
                <a:solidFill>
                  <a:schemeClr val="tx2">
                    <a:lumMod val="60000"/>
                    <a:lumOff val="40000"/>
                  </a:schemeClr>
                </a:solidFill>
              </a:rPr>
              <a:t>LiDAR</a:t>
            </a:r>
          </a:p>
        </p:txBody>
      </p:sp>
      <p:sp>
        <p:nvSpPr>
          <p:cNvPr id="8" name="TextBox 7">
            <a:extLst>
              <a:ext uri="{FF2B5EF4-FFF2-40B4-BE49-F238E27FC236}">
                <a16:creationId xmlns:a16="http://schemas.microsoft.com/office/drawing/2014/main" id="{1544ECE9-CBC8-41CB-9426-7558B1A9988D}"/>
              </a:ext>
            </a:extLst>
          </p:cNvPr>
          <p:cNvSpPr txBox="1"/>
          <p:nvPr/>
        </p:nvSpPr>
        <p:spPr>
          <a:xfrm>
            <a:off x="5943600" y="4038600"/>
            <a:ext cx="914353" cy="461665"/>
          </a:xfrm>
          <a:prstGeom prst="rect">
            <a:avLst/>
          </a:prstGeom>
          <a:solidFill>
            <a:schemeClr val="bg1"/>
          </a:solidFill>
        </p:spPr>
        <p:txBody>
          <a:bodyPr wrap="none" rtlCol="0">
            <a:spAutoFit/>
          </a:bodyPr>
          <a:lstStyle/>
          <a:p>
            <a:r>
              <a:rPr lang="en-US" sz="2400" dirty="0">
                <a:solidFill>
                  <a:schemeClr val="tx2">
                    <a:lumMod val="60000"/>
                    <a:lumOff val="40000"/>
                  </a:schemeClr>
                </a:solidFill>
              </a:rPr>
              <a:t>LiDAR</a:t>
            </a:r>
          </a:p>
        </p:txBody>
      </p:sp>
      <p:sp>
        <p:nvSpPr>
          <p:cNvPr id="9" name="TextBox 8">
            <a:extLst>
              <a:ext uri="{FF2B5EF4-FFF2-40B4-BE49-F238E27FC236}">
                <a16:creationId xmlns:a16="http://schemas.microsoft.com/office/drawing/2014/main" id="{C51C6540-63E5-4527-B3EB-3AE815AA25CE}"/>
              </a:ext>
            </a:extLst>
          </p:cNvPr>
          <p:cNvSpPr txBox="1"/>
          <p:nvPr/>
        </p:nvSpPr>
        <p:spPr>
          <a:xfrm>
            <a:off x="6248400" y="3048000"/>
            <a:ext cx="1058623" cy="461665"/>
          </a:xfrm>
          <a:prstGeom prst="rect">
            <a:avLst/>
          </a:prstGeom>
          <a:solidFill>
            <a:schemeClr val="bg1"/>
          </a:solidFill>
        </p:spPr>
        <p:txBody>
          <a:bodyPr wrap="none" rtlCol="0">
            <a:spAutoFit/>
          </a:bodyPr>
          <a:lstStyle/>
          <a:p>
            <a:r>
              <a:rPr lang="en-US" sz="2400" dirty="0">
                <a:solidFill>
                  <a:schemeClr val="tx2">
                    <a:lumMod val="60000"/>
                    <a:lumOff val="40000"/>
                  </a:schemeClr>
                </a:solidFill>
              </a:rPr>
              <a:t>RADAR</a:t>
            </a:r>
          </a:p>
        </p:txBody>
      </p:sp>
      <p:sp>
        <p:nvSpPr>
          <p:cNvPr id="10" name="TextBox 9">
            <a:extLst>
              <a:ext uri="{FF2B5EF4-FFF2-40B4-BE49-F238E27FC236}">
                <a16:creationId xmlns:a16="http://schemas.microsoft.com/office/drawing/2014/main" id="{F17CFCF0-5086-4482-851F-5C164C30BCE2}"/>
              </a:ext>
            </a:extLst>
          </p:cNvPr>
          <p:cNvSpPr txBox="1"/>
          <p:nvPr/>
        </p:nvSpPr>
        <p:spPr>
          <a:xfrm>
            <a:off x="1442903" y="2604786"/>
            <a:ext cx="1058623" cy="461665"/>
          </a:xfrm>
          <a:prstGeom prst="rect">
            <a:avLst/>
          </a:prstGeom>
          <a:solidFill>
            <a:schemeClr val="bg1"/>
          </a:solidFill>
        </p:spPr>
        <p:txBody>
          <a:bodyPr wrap="none" rtlCol="0">
            <a:spAutoFit/>
          </a:bodyPr>
          <a:lstStyle/>
          <a:p>
            <a:r>
              <a:rPr lang="en-US" sz="2400" dirty="0">
                <a:solidFill>
                  <a:schemeClr val="tx2">
                    <a:lumMod val="60000"/>
                    <a:lumOff val="40000"/>
                  </a:schemeClr>
                </a:solidFill>
              </a:rPr>
              <a:t>RADAR</a:t>
            </a:r>
          </a:p>
        </p:txBody>
      </p:sp>
      <p:sp>
        <p:nvSpPr>
          <p:cNvPr id="11" name="TextBox 10">
            <a:extLst>
              <a:ext uri="{FF2B5EF4-FFF2-40B4-BE49-F238E27FC236}">
                <a16:creationId xmlns:a16="http://schemas.microsoft.com/office/drawing/2014/main" id="{9B47B09C-7A2D-4E5C-B1AF-564AEC4E1CBF}"/>
              </a:ext>
            </a:extLst>
          </p:cNvPr>
          <p:cNvSpPr txBox="1"/>
          <p:nvPr/>
        </p:nvSpPr>
        <p:spPr>
          <a:xfrm>
            <a:off x="6477000" y="2740967"/>
            <a:ext cx="914353" cy="461665"/>
          </a:xfrm>
          <a:prstGeom prst="rect">
            <a:avLst/>
          </a:prstGeom>
          <a:solidFill>
            <a:schemeClr val="bg1"/>
          </a:solidFill>
        </p:spPr>
        <p:txBody>
          <a:bodyPr wrap="none" rtlCol="0">
            <a:spAutoFit/>
          </a:bodyPr>
          <a:lstStyle/>
          <a:p>
            <a:r>
              <a:rPr lang="en-US" sz="2400" dirty="0">
                <a:solidFill>
                  <a:schemeClr val="tx2">
                    <a:lumMod val="60000"/>
                    <a:lumOff val="40000"/>
                  </a:schemeClr>
                </a:solidFill>
              </a:rPr>
              <a:t>LiDAR</a:t>
            </a:r>
          </a:p>
        </p:txBody>
      </p:sp>
      <p:sp>
        <p:nvSpPr>
          <p:cNvPr id="6" name="TextBox 5">
            <a:extLst>
              <a:ext uri="{FF2B5EF4-FFF2-40B4-BE49-F238E27FC236}">
                <a16:creationId xmlns:a16="http://schemas.microsoft.com/office/drawing/2014/main" id="{3926F18C-386E-4800-85E3-7A78CFD40DB2}"/>
              </a:ext>
            </a:extLst>
          </p:cNvPr>
          <p:cNvSpPr txBox="1"/>
          <p:nvPr/>
        </p:nvSpPr>
        <p:spPr>
          <a:xfrm>
            <a:off x="4114800" y="1447800"/>
            <a:ext cx="1373400" cy="461665"/>
          </a:xfrm>
          <a:prstGeom prst="rect">
            <a:avLst/>
          </a:prstGeom>
          <a:solidFill>
            <a:schemeClr val="bg1"/>
          </a:solidFill>
        </p:spPr>
        <p:txBody>
          <a:bodyPr wrap="square" rtlCol="0">
            <a:spAutoFit/>
          </a:bodyPr>
          <a:lstStyle/>
          <a:p>
            <a:r>
              <a:rPr lang="en-US" sz="2400" dirty="0">
                <a:solidFill>
                  <a:schemeClr val="tx2">
                    <a:lumMod val="60000"/>
                    <a:lumOff val="40000"/>
                  </a:schemeClr>
                </a:solidFill>
              </a:rPr>
              <a:t>Cameras</a:t>
            </a:r>
          </a:p>
        </p:txBody>
      </p:sp>
      <p:sp>
        <p:nvSpPr>
          <p:cNvPr id="12" name="TextBox 11">
            <a:extLst>
              <a:ext uri="{FF2B5EF4-FFF2-40B4-BE49-F238E27FC236}">
                <a16:creationId xmlns:a16="http://schemas.microsoft.com/office/drawing/2014/main" id="{DF40583C-D954-4DCD-BFBA-2A8EC8A4AA59}"/>
              </a:ext>
            </a:extLst>
          </p:cNvPr>
          <p:cNvSpPr txBox="1"/>
          <p:nvPr/>
        </p:nvSpPr>
        <p:spPr>
          <a:xfrm>
            <a:off x="1215549" y="3490071"/>
            <a:ext cx="914353" cy="461665"/>
          </a:xfrm>
          <a:prstGeom prst="rect">
            <a:avLst/>
          </a:prstGeom>
          <a:solidFill>
            <a:schemeClr val="bg1"/>
          </a:solidFill>
        </p:spPr>
        <p:txBody>
          <a:bodyPr wrap="none" rtlCol="0">
            <a:spAutoFit/>
          </a:bodyPr>
          <a:lstStyle/>
          <a:p>
            <a:r>
              <a:rPr lang="en-US" sz="2400" dirty="0">
                <a:solidFill>
                  <a:schemeClr val="tx2">
                    <a:lumMod val="60000"/>
                    <a:lumOff val="40000"/>
                  </a:schemeClr>
                </a:solidFill>
              </a:rPr>
              <a:t>LiDAR</a:t>
            </a:r>
          </a:p>
        </p:txBody>
      </p:sp>
      <p:sp>
        <p:nvSpPr>
          <p:cNvPr id="14" name="TextBox 13">
            <a:extLst>
              <a:ext uri="{FF2B5EF4-FFF2-40B4-BE49-F238E27FC236}">
                <a16:creationId xmlns:a16="http://schemas.microsoft.com/office/drawing/2014/main" id="{67619BAB-8DE9-4074-BCAA-6243D021692A}"/>
              </a:ext>
            </a:extLst>
          </p:cNvPr>
          <p:cNvSpPr txBox="1"/>
          <p:nvPr/>
        </p:nvSpPr>
        <p:spPr>
          <a:xfrm>
            <a:off x="0" y="5050389"/>
            <a:ext cx="9144000" cy="1569660"/>
          </a:xfrm>
          <a:prstGeom prst="rect">
            <a:avLst/>
          </a:prstGeom>
          <a:noFill/>
        </p:spPr>
        <p:txBody>
          <a:bodyPr wrap="square" rtlCol="0">
            <a:spAutoFit/>
          </a:bodyPr>
          <a:lstStyle/>
          <a:p>
            <a:pPr algn="ctr"/>
            <a:r>
              <a:rPr lang="en-US" sz="2400" dirty="0">
                <a:solidFill>
                  <a:schemeClr val="tx2">
                    <a:lumMod val="60000"/>
                    <a:lumOff val="40000"/>
                  </a:schemeClr>
                </a:solidFill>
              </a:rPr>
              <a:t>Plus microphones, ultrasonic sensors, </a:t>
            </a:r>
            <a:br>
              <a:rPr lang="en-US" sz="2400" dirty="0">
                <a:solidFill>
                  <a:schemeClr val="tx2">
                    <a:lumMod val="60000"/>
                    <a:lumOff val="40000"/>
                  </a:schemeClr>
                </a:solidFill>
              </a:rPr>
            </a:br>
            <a:r>
              <a:rPr lang="en-US" sz="2400" dirty="0">
                <a:solidFill>
                  <a:schemeClr val="tx2">
                    <a:lumMod val="60000"/>
                    <a:lumOff val="40000"/>
                  </a:schemeClr>
                </a:solidFill>
              </a:rPr>
              <a:t>inertial sensors, and GPS receivers (but not DSRC receivers)</a:t>
            </a:r>
          </a:p>
          <a:p>
            <a:pPr algn="ctr"/>
            <a:endParaRPr lang="en-US" sz="2400" dirty="0">
              <a:solidFill>
                <a:schemeClr val="tx2">
                  <a:lumMod val="60000"/>
                  <a:lumOff val="40000"/>
                </a:schemeClr>
              </a:solidFill>
            </a:endParaRPr>
          </a:p>
          <a:p>
            <a:pPr algn="ctr"/>
            <a:r>
              <a:rPr lang="en-US" sz="2400" i="1" dirty="0">
                <a:solidFill>
                  <a:schemeClr val="tx2">
                    <a:lumMod val="60000"/>
                    <a:lumOff val="40000"/>
                  </a:schemeClr>
                </a:solidFill>
              </a:rPr>
              <a:t>As well as numerous internal sensors</a:t>
            </a:r>
            <a:endParaRPr lang="en-US" sz="2400" dirty="0">
              <a:solidFill>
                <a:schemeClr val="tx2">
                  <a:lumMod val="60000"/>
                  <a:lumOff val="40000"/>
                </a:schemeClr>
              </a:solidFill>
            </a:endParaRPr>
          </a:p>
        </p:txBody>
      </p:sp>
    </p:spTree>
    <p:extLst>
      <p:ext uri="{BB962C8B-B14F-4D97-AF65-F5344CB8AC3E}">
        <p14:creationId xmlns:p14="http://schemas.microsoft.com/office/powerpoint/2010/main" val="2512117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51282-A346-4068-AFA2-F8511B3BB1B2}"/>
              </a:ext>
            </a:extLst>
          </p:cNvPr>
          <p:cNvPicPr>
            <a:picLocks noChangeAspect="1"/>
          </p:cNvPicPr>
          <p:nvPr/>
        </p:nvPicPr>
        <p:blipFill rotWithShape="1">
          <a:blip r:embed="rId2"/>
          <a:srcRect t="31252" b="-2"/>
          <a:stretch/>
        </p:blipFill>
        <p:spPr>
          <a:xfrm>
            <a:off x="0" y="0"/>
            <a:ext cx="9144000" cy="1676400"/>
          </a:xfrm>
          <a:prstGeom prst="rect">
            <a:avLst/>
          </a:prstGeom>
        </p:spPr>
      </p:pic>
      <p:sp>
        <p:nvSpPr>
          <p:cNvPr id="2" name="Title 1">
            <a:extLst>
              <a:ext uri="{FF2B5EF4-FFF2-40B4-BE49-F238E27FC236}">
                <a16:creationId xmlns:a16="http://schemas.microsoft.com/office/drawing/2014/main" id="{0143E56C-29E0-4636-A12C-24DAEB854957}"/>
              </a:ext>
            </a:extLst>
          </p:cNvPr>
          <p:cNvSpPr>
            <a:spLocks noGrp="1"/>
          </p:cNvSpPr>
          <p:nvPr>
            <p:ph type="title"/>
          </p:nvPr>
        </p:nvSpPr>
        <p:spPr>
          <a:xfrm>
            <a:off x="2819400" y="533400"/>
            <a:ext cx="3276600" cy="838199"/>
          </a:xfrm>
          <a:solidFill>
            <a:schemeClr val="bg1"/>
          </a:solidFill>
        </p:spPr>
        <p:txBody>
          <a:bodyPr>
            <a:normAutofit/>
          </a:bodyPr>
          <a:lstStyle/>
          <a:p>
            <a:r>
              <a:rPr lang="en-US" dirty="0">
                <a:solidFill>
                  <a:schemeClr val="tx1"/>
                </a:solidFill>
              </a:rPr>
              <a:t>Why so many?</a:t>
            </a:r>
          </a:p>
        </p:txBody>
      </p:sp>
      <p:sp>
        <p:nvSpPr>
          <p:cNvPr id="3" name="Content Placeholder 2">
            <a:extLst>
              <a:ext uri="{FF2B5EF4-FFF2-40B4-BE49-F238E27FC236}">
                <a16:creationId xmlns:a16="http://schemas.microsoft.com/office/drawing/2014/main" id="{FACD1781-1B2E-4A50-A56E-555B1F09CAC8}"/>
              </a:ext>
            </a:extLst>
          </p:cNvPr>
          <p:cNvSpPr>
            <a:spLocks noGrp="1"/>
          </p:cNvSpPr>
          <p:nvPr>
            <p:ph idx="1"/>
          </p:nvPr>
        </p:nvSpPr>
        <p:spPr>
          <a:xfrm>
            <a:off x="457200" y="1904999"/>
            <a:ext cx="8229600" cy="4343401"/>
          </a:xfrm>
        </p:spPr>
        <p:txBody>
          <a:bodyPr>
            <a:normAutofit fontScale="92500" lnSpcReduction="20000"/>
          </a:bodyPr>
          <a:lstStyle/>
          <a:p>
            <a:r>
              <a:rPr lang="en-US" dirty="0"/>
              <a:t>Inches away to hundreds of feet away</a:t>
            </a:r>
          </a:p>
          <a:p>
            <a:endParaRPr lang="en-US" dirty="0"/>
          </a:p>
          <a:p>
            <a:r>
              <a:rPr lang="en-US" dirty="0"/>
              <a:t>Day and night, sunrise and sunset….</a:t>
            </a:r>
          </a:p>
          <a:p>
            <a:endParaRPr lang="en-US" dirty="0"/>
          </a:p>
          <a:p>
            <a:r>
              <a:rPr lang="en-US" dirty="0"/>
              <a:t>Snow, rain, fog, glare....</a:t>
            </a:r>
          </a:p>
          <a:p>
            <a:endParaRPr lang="en-US" dirty="0"/>
          </a:p>
          <a:p>
            <a:r>
              <a:rPr lang="en-US" dirty="0"/>
              <a:t>Distance, size, color, detail….</a:t>
            </a:r>
          </a:p>
          <a:p>
            <a:endParaRPr lang="en-US" dirty="0"/>
          </a:p>
          <a:p>
            <a:r>
              <a:rPr lang="en-US" dirty="0"/>
              <a:t>Accuracy, reliability, and confidence</a:t>
            </a:r>
          </a:p>
        </p:txBody>
      </p:sp>
      <p:sp>
        <p:nvSpPr>
          <p:cNvPr id="4" name="Text Placeholder 3">
            <a:extLst>
              <a:ext uri="{FF2B5EF4-FFF2-40B4-BE49-F238E27FC236}">
                <a16:creationId xmlns:a16="http://schemas.microsoft.com/office/drawing/2014/main" id="{C747E0E4-C62F-4A52-ABAF-449DF975DC80}"/>
              </a:ext>
            </a:extLst>
          </p:cNvPr>
          <p:cNvSpPr>
            <a:spLocks noGrp="1"/>
          </p:cNvSpPr>
          <p:nvPr>
            <p:ph type="body" sz="quarter" idx="13"/>
          </p:nvPr>
        </p:nvSpPr>
        <p:spPr/>
        <p:txBody>
          <a:bodyPr>
            <a:normAutofit fontScale="85000" lnSpcReduction="10000"/>
          </a:bodyPr>
          <a:lstStyle/>
          <a:p>
            <a:r>
              <a:rPr lang="en-US" dirty="0"/>
              <a:t>CC BY-SA 3.0, https://commons.wikimedia.org/w/index.php?curid=9445545. Bonus points if you know this building!</a:t>
            </a:r>
          </a:p>
        </p:txBody>
      </p:sp>
    </p:spTree>
    <p:extLst>
      <p:ext uri="{BB962C8B-B14F-4D97-AF65-F5344CB8AC3E}">
        <p14:creationId xmlns:p14="http://schemas.microsoft.com/office/powerpoint/2010/main" val="38783006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E738-1CCD-450F-8E00-136FE6D1CFD1}"/>
              </a:ext>
            </a:extLst>
          </p:cNvPr>
          <p:cNvSpPr>
            <a:spLocks noGrp="1"/>
          </p:cNvSpPr>
          <p:nvPr>
            <p:ph type="title"/>
          </p:nvPr>
        </p:nvSpPr>
        <p:spPr/>
        <p:txBody>
          <a:bodyPr>
            <a:normAutofit fontScale="90000"/>
          </a:bodyPr>
          <a:lstStyle/>
          <a:p>
            <a:r>
              <a:rPr lang="en-US" dirty="0"/>
              <a:t>Sensors and mapping: What do I expect?</a:t>
            </a:r>
          </a:p>
        </p:txBody>
      </p:sp>
      <p:sp>
        <p:nvSpPr>
          <p:cNvPr id="3" name="Content Placeholder 2">
            <a:extLst>
              <a:ext uri="{FF2B5EF4-FFF2-40B4-BE49-F238E27FC236}">
                <a16:creationId xmlns:a16="http://schemas.microsoft.com/office/drawing/2014/main" id="{B9E26B90-7094-49B5-8CEF-350196E322D3}"/>
              </a:ext>
            </a:extLst>
          </p:cNvPr>
          <p:cNvSpPr>
            <a:spLocks noGrp="1"/>
          </p:cNvSpPr>
          <p:nvPr>
            <p:ph idx="1"/>
          </p:nvPr>
        </p:nvSpPr>
        <p:spPr>
          <a:xfrm>
            <a:off x="457200" y="1600201"/>
            <a:ext cx="8458200" cy="4983159"/>
          </a:xfrm>
        </p:spPr>
        <p:txBody>
          <a:bodyPr>
            <a:normAutofit fontScale="85000" lnSpcReduction="20000"/>
          </a:bodyPr>
          <a:lstStyle/>
          <a:p>
            <a:r>
              <a:rPr lang="en-US" dirty="0"/>
              <a:t>Beforehand: Build a highly detailed 3D map</a:t>
            </a:r>
          </a:p>
          <a:p>
            <a:endParaRPr lang="en-US" dirty="0"/>
          </a:p>
          <a:p>
            <a:r>
              <a:rPr lang="en-US" dirty="0"/>
              <a:t>During: Compare the map to the real world</a:t>
            </a:r>
          </a:p>
          <a:p>
            <a:pPr lvl="1"/>
            <a:r>
              <a:rPr lang="en-US" sz="3200" dirty="0"/>
              <a:t>Where am I?</a:t>
            </a:r>
          </a:p>
          <a:p>
            <a:pPr lvl="1"/>
            <a:r>
              <a:rPr lang="en-US" sz="3200" dirty="0"/>
              <a:t>What’s different?</a:t>
            </a:r>
          </a:p>
          <a:p>
            <a:pPr lvl="2"/>
            <a:r>
              <a:rPr lang="en-US" sz="3200" dirty="0"/>
              <a:t>What has changed?</a:t>
            </a:r>
          </a:p>
          <a:p>
            <a:pPr lvl="2"/>
            <a:r>
              <a:rPr lang="en-US" sz="3200" dirty="0"/>
              <a:t>What is there to see?</a:t>
            </a:r>
          </a:p>
          <a:p>
            <a:endParaRPr lang="en-US" dirty="0"/>
          </a:p>
          <a:p>
            <a:r>
              <a:rPr lang="en-US" dirty="0"/>
              <a:t>Afterward: Update the map</a:t>
            </a:r>
          </a:p>
          <a:p>
            <a:pPr marL="0" indent="0">
              <a:buNone/>
            </a:pPr>
            <a:endParaRPr lang="en-US" dirty="0"/>
          </a:p>
          <a:p>
            <a:pPr marL="0" indent="0">
              <a:buNone/>
            </a:pPr>
            <a:r>
              <a:rPr lang="en-US" i="1" dirty="0"/>
              <a:t>(unless you’re Tesla)</a:t>
            </a:r>
          </a:p>
          <a:p>
            <a:endParaRPr lang="en-US" dirty="0"/>
          </a:p>
        </p:txBody>
      </p:sp>
      <p:sp>
        <p:nvSpPr>
          <p:cNvPr id="4" name="Text Placeholder 3">
            <a:extLst>
              <a:ext uri="{FF2B5EF4-FFF2-40B4-BE49-F238E27FC236}">
                <a16:creationId xmlns:a16="http://schemas.microsoft.com/office/drawing/2014/main" id="{F4704882-C928-4F7E-BBAC-AC91AC2F3E53}"/>
              </a:ext>
            </a:extLst>
          </p:cNvPr>
          <p:cNvSpPr>
            <a:spLocks noGrp="1"/>
          </p:cNvSpPr>
          <p:nvPr>
            <p:ph type="body" sz="quarter" idx="13"/>
          </p:nvPr>
        </p:nvSpPr>
        <p:spPr>
          <a:xfrm>
            <a:off x="0" y="6583360"/>
            <a:ext cx="8001000" cy="274639"/>
          </a:xfrm>
        </p:spPr>
        <p:txBody>
          <a:bodyPr>
            <a:noAutofit/>
          </a:bodyPr>
          <a:lstStyle/>
          <a:p>
            <a:r>
              <a:rPr lang="en-US" sz="1000" dirty="0"/>
              <a:t>Daniel L. Lu, CC BY 4.0, en.wikipedia.org/wiki/File:Ouster_OS1-64_lidar_point_cloud_of_intersection_of_Folsom_and_Dore_St,_San_Francisco.png</a:t>
            </a:r>
          </a:p>
        </p:txBody>
      </p:sp>
      <p:pic>
        <p:nvPicPr>
          <p:cNvPr id="6" name="Picture 5">
            <a:extLst>
              <a:ext uri="{FF2B5EF4-FFF2-40B4-BE49-F238E27FC236}">
                <a16:creationId xmlns:a16="http://schemas.microsoft.com/office/drawing/2014/main" id="{19610E9F-3529-485B-9807-EFECBC011D2A}"/>
              </a:ext>
            </a:extLst>
          </p:cNvPr>
          <p:cNvPicPr>
            <a:picLocks noChangeAspect="1"/>
          </p:cNvPicPr>
          <p:nvPr/>
        </p:nvPicPr>
        <p:blipFill>
          <a:blip r:embed="rId2"/>
          <a:stretch>
            <a:fillRect/>
          </a:stretch>
        </p:blipFill>
        <p:spPr>
          <a:xfrm>
            <a:off x="5105400" y="2895600"/>
            <a:ext cx="3238500" cy="2438400"/>
          </a:xfrm>
          <a:prstGeom prst="rect">
            <a:avLst/>
          </a:prstGeom>
        </p:spPr>
      </p:pic>
    </p:spTree>
    <p:extLst>
      <p:ext uri="{BB962C8B-B14F-4D97-AF65-F5344CB8AC3E}">
        <p14:creationId xmlns:p14="http://schemas.microsoft.com/office/powerpoint/2010/main" val="28921045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9EE8-830B-4A20-88D6-D0FFFB4BD0C4}"/>
              </a:ext>
            </a:extLst>
          </p:cNvPr>
          <p:cNvSpPr>
            <a:spLocks noGrp="1"/>
          </p:cNvSpPr>
          <p:nvPr>
            <p:ph type="title"/>
          </p:nvPr>
        </p:nvSpPr>
        <p:spPr/>
        <p:txBody>
          <a:bodyPr>
            <a:normAutofit fontScale="90000"/>
          </a:bodyPr>
          <a:lstStyle/>
          <a:p>
            <a:r>
              <a:rPr lang="en-US" dirty="0"/>
              <a:t>Sensors and “objects”: What do I see?</a:t>
            </a:r>
          </a:p>
        </p:txBody>
      </p:sp>
      <p:sp>
        <p:nvSpPr>
          <p:cNvPr id="3" name="Content Placeholder 2">
            <a:extLst>
              <a:ext uri="{FF2B5EF4-FFF2-40B4-BE49-F238E27FC236}">
                <a16:creationId xmlns:a16="http://schemas.microsoft.com/office/drawing/2014/main" id="{010F0AF3-2C9C-43AF-BB6C-C7311872B5DA}"/>
              </a:ext>
            </a:extLst>
          </p:cNvPr>
          <p:cNvSpPr>
            <a:spLocks noGrp="1"/>
          </p:cNvSpPr>
          <p:nvPr>
            <p:ph idx="1"/>
          </p:nvPr>
        </p:nvSpPr>
        <p:spPr>
          <a:xfrm>
            <a:off x="457200" y="1295400"/>
            <a:ext cx="4726577" cy="5333999"/>
          </a:xfrm>
        </p:spPr>
        <p:txBody>
          <a:bodyPr>
            <a:normAutofit fontScale="62500" lnSpcReduction="20000"/>
          </a:bodyPr>
          <a:lstStyle/>
          <a:p>
            <a:pPr marL="0" indent="0">
              <a:buNone/>
            </a:pPr>
            <a:r>
              <a:rPr lang="en-US" b="1" dirty="0"/>
              <a:t>Detect, classify, and track </a:t>
            </a:r>
            <a:r>
              <a:rPr lang="en-US" dirty="0"/>
              <a:t>people walking, people running, people biking, people walking bikes, people walking in crowds, people trying to cross, buses, cars, motorcycles, scooters, trucks, trucks pulling cars, cars pulling trucks, trailers, cats, dogs, birds, turtles, snakes, alligators, deer, elk, police cars, ambulances, firetrucks, garbage trucks, construction equipment, construction detours, first responders, crossing guards, temporary traffic signals, new traffic signs, potholes, mattresses, plastic bags, shredded tires, trees, tree limbs, shadows, hanging wires, low-flying planes, marathons, </a:t>
            </a:r>
            <a:r>
              <a:rPr lang="en-US" dirty="0" err="1"/>
              <a:t>towtrucks</a:t>
            </a:r>
            <a:r>
              <a:rPr lang="en-US" dirty="0"/>
              <a:t>, </a:t>
            </a:r>
            <a:r>
              <a:rPr lang="en-US" dirty="0" err="1"/>
              <a:t>towtrucks</a:t>
            </a:r>
            <a:r>
              <a:rPr lang="en-US" dirty="0"/>
              <a:t> towing other </a:t>
            </a:r>
            <a:r>
              <a:rPr lang="en-US" dirty="0" err="1"/>
              <a:t>towtrucks</a:t>
            </a:r>
            <a:r>
              <a:rPr lang="en-US" dirty="0"/>
              <a:t>, cars backing up, cars going the wrong way, cars upside down, millions of other things we’ve seen before and millions of things that we haven’t…</a:t>
            </a:r>
          </a:p>
          <a:p>
            <a:pPr marL="0" indent="0">
              <a:buNone/>
            </a:pPr>
            <a:r>
              <a:rPr lang="en-US" b="1" dirty="0"/>
              <a:t>…and then predict what they’ll do next</a:t>
            </a:r>
          </a:p>
          <a:p>
            <a:pPr marL="0" indent="0">
              <a:buNone/>
            </a:pPr>
            <a:endParaRPr lang="en-US" dirty="0"/>
          </a:p>
        </p:txBody>
      </p:sp>
      <p:sp>
        <p:nvSpPr>
          <p:cNvPr id="4" name="Text Placeholder 3">
            <a:extLst>
              <a:ext uri="{FF2B5EF4-FFF2-40B4-BE49-F238E27FC236}">
                <a16:creationId xmlns:a16="http://schemas.microsoft.com/office/drawing/2014/main" id="{7BBA8EF3-AD98-43C0-9E13-3223D2450952}"/>
              </a:ext>
            </a:extLst>
          </p:cNvPr>
          <p:cNvSpPr>
            <a:spLocks noGrp="1"/>
          </p:cNvSpPr>
          <p:nvPr>
            <p:ph type="body" sz="quarter" idx="13"/>
          </p:nvPr>
        </p:nvSpPr>
        <p:spPr/>
        <p:txBody>
          <a:bodyPr>
            <a:normAutofit fontScale="85000" lnSpcReduction="10000"/>
          </a:bodyPr>
          <a:lstStyle/>
          <a:p>
            <a:r>
              <a:rPr lang="en-US" dirty="0"/>
              <a:t>www.publicdomainpictures.net/en/view-image.php?image=243334&amp;picture=kangaroo-crossing-sign</a:t>
            </a:r>
          </a:p>
        </p:txBody>
      </p:sp>
      <p:pic>
        <p:nvPicPr>
          <p:cNvPr id="2052" name="Picture 4" descr="Kangaroo Crossing Sign">
            <a:extLst>
              <a:ext uri="{FF2B5EF4-FFF2-40B4-BE49-F238E27FC236}">
                <a16:creationId xmlns:a16="http://schemas.microsoft.com/office/drawing/2014/main" id="{852410F5-08FE-4227-B289-38E7CC8CF8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886041"/>
            <a:ext cx="3505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814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72B9-DB01-4C7E-85D7-34456951A93B}"/>
              </a:ext>
            </a:extLst>
          </p:cNvPr>
          <p:cNvSpPr>
            <a:spLocks noGrp="1"/>
          </p:cNvSpPr>
          <p:nvPr>
            <p:ph type="title"/>
          </p:nvPr>
        </p:nvSpPr>
        <p:spPr/>
        <p:txBody>
          <a:bodyPr/>
          <a:lstStyle/>
          <a:p>
            <a:r>
              <a:rPr lang="en-US" dirty="0"/>
              <a:t>Example: Uber’s fatal crash</a:t>
            </a:r>
          </a:p>
        </p:txBody>
      </p:sp>
      <p:sp>
        <p:nvSpPr>
          <p:cNvPr id="4" name="Text Placeholder 3">
            <a:extLst>
              <a:ext uri="{FF2B5EF4-FFF2-40B4-BE49-F238E27FC236}">
                <a16:creationId xmlns:a16="http://schemas.microsoft.com/office/drawing/2014/main" id="{2871C532-525B-4571-AED4-7D1B042E926F}"/>
              </a:ext>
            </a:extLst>
          </p:cNvPr>
          <p:cNvSpPr>
            <a:spLocks noGrp="1"/>
          </p:cNvSpPr>
          <p:nvPr>
            <p:ph type="body" sz="quarter" idx="13"/>
          </p:nvPr>
        </p:nvSpPr>
        <p:spPr/>
        <p:txBody>
          <a:bodyPr>
            <a:normAutofit fontScale="85000" lnSpcReduction="10000"/>
          </a:bodyPr>
          <a:lstStyle/>
          <a:p>
            <a:r>
              <a:rPr lang="en-US" dirty="0"/>
              <a:t>ntsb.gov/investigations/</a:t>
            </a:r>
            <a:r>
              <a:rPr lang="en-US" dirty="0" err="1"/>
              <a:t>AccidentReports</a:t>
            </a:r>
            <a:r>
              <a:rPr lang="en-US" dirty="0"/>
              <a:t>/Pages/HWY18MH010-prelim.aspx</a:t>
            </a:r>
            <a:endParaRPr lang="en-US" sz="800" dirty="0"/>
          </a:p>
        </p:txBody>
      </p:sp>
      <p:pic>
        <p:nvPicPr>
          <p:cNvPr id="5" name="Picture 2" descr="https://www.ntsb.gov/investigations/AccidentReports/PublishingImages/HWY18MH010-prelim-fig1.jpg">
            <a:extLst>
              <a:ext uri="{FF2B5EF4-FFF2-40B4-BE49-F238E27FC236}">
                <a16:creationId xmlns:a16="http://schemas.microsoft.com/office/drawing/2014/main" id="{0B065DD1-C47D-4ABE-8055-E9853881F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32" y="1905000"/>
            <a:ext cx="8648935"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6855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72B9-DB01-4C7E-85D7-34456951A93B}"/>
              </a:ext>
            </a:extLst>
          </p:cNvPr>
          <p:cNvSpPr>
            <a:spLocks noGrp="1"/>
          </p:cNvSpPr>
          <p:nvPr>
            <p:ph type="title"/>
          </p:nvPr>
        </p:nvSpPr>
        <p:spPr/>
        <p:txBody>
          <a:bodyPr/>
          <a:lstStyle/>
          <a:p>
            <a:r>
              <a:rPr lang="en-US" dirty="0"/>
              <a:t>Example: Uber’s fatal crash</a:t>
            </a:r>
          </a:p>
        </p:txBody>
      </p:sp>
      <p:sp>
        <p:nvSpPr>
          <p:cNvPr id="3" name="Content Placeholder 2">
            <a:extLst>
              <a:ext uri="{FF2B5EF4-FFF2-40B4-BE49-F238E27FC236}">
                <a16:creationId xmlns:a16="http://schemas.microsoft.com/office/drawing/2014/main" id="{AE2AB041-D28C-4E04-A8B3-897B0680C289}"/>
              </a:ext>
            </a:extLst>
          </p:cNvPr>
          <p:cNvSpPr>
            <a:spLocks noGrp="1"/>
          </p:cNvSpPr>
          <p:nvPr>
            <p:ph idx="1"/>
          </p:nvPr>
        </p:nvSpPr>
        <p:spPr/>
        <p:txBody>
          <a:bodyPr>
            <a:normAutofit fontScale="85000" lnSpcReduction="20000"/>
          </a:bodyPr>
          <a:lstStyle/>
          <a:p>
            <a:r>
              <a:rPr lang="en-US" dirty="0"/>
              <a:t>Volvo’s emergency braking system disabled in favor of Uber’s human and machine system</a:t>
            </a:r>
          </a:p>
          <a:p>
            <a:endParaRPr lang="en-US" dirty="0"/>
          </a:p>
          <a:p>
            <a:r>
              <a:rPr lang="en-US" dirty="0"/>
              <a:t>6 sec before impact: Software is unsure about classification and path (unknown object / vehicle / bicycle) </a:t>
            </a:r>
            <a:r>
              <a:rPr lang="en-US" i="1" dirty="0"/>
              <a:t>and so does nothing</a:t>
            </a:r>
          </a:p>
          <a:p>
            <a:endParaRPr lang="en-US" dirty="0"/>
          </a:p>
          <a:p>
            <a:r>
              <a:rPr lang="en-US" dirty="0"/>
              <a:t>1.3 sec before impact: Software anticipates collision </a:t>
            </a:r>
            <a:r>
              <a:rPr lang="en-US" i="1" dirty="0"/>
              <a:t>and so does nothing</a:t>
            </a:r>
          </a:p>
          <a:p>
            <a:endParaRPr lang="en-US" i="1" dirty="0"/>
          </a:p>
          <a:p>
            <a:r>
              <a:rPr lang="en-US" dirty="0"/>
              <a:t>&lt; 1 sec before impact: Human driver finally intervenes</a:t>
            </a:r>
          </a:p>
          <a:p>
            <a:endParaRPr lang="en-US" dirty="0"/>
          </a:p>
        </p:txBody>
      </p:sp>
      <p:sp>
        <p:nvSpPr>
          <p:cNvPr id="4" name="Text Placeholder 3">
            <a:extLst>
              <a:ext uri="{FF2B5EF4-FFF2-40B4-BE49-F238E27FC236}">
                <a16:creationId xmlns:a16="http://schemas.microsoft.com/office/drawing/2014/main" id="{2871C532-525B-4571-AED4-7D1B042E926F}"/>
              </a:ext>
            </a:extLst>
          </p:cNvPr>
          <p:cNvSpPr>
            <a:spLocks noGrp="1"/>
          </p:cNvSpPr>
          <p:nvPr>
            <p:ph type="body" sz="quarter" idx="13"/>
          </p:nvPr>
        </p:nvSpPr>
        <p:spPr/>
        <p:txBody>
          <a:bodyPr>
            <a:normAutofit fontScale="85000" lnSpcReduction="10000"/>
          </a:bodyPr>
          <a:lstStyle/>
          <a:p>
            <a:r>
              <a:rPr lang="en-US" dirty="0"/>
              <a:t>ntsb.gov/investigations/</a:t>
            </a:r>
            <a:r>
              <a:rPr lang="en-US" dirty="0" err="1"/>
              <a:t>AccidentReports</a:t>
            </a:r>
            <a:r>
              <a:rPr lang="en-US" dirty="0"/>
              <a:t>/Pages/HWY18MH010-prelim.aspx</a:t>
            </a:r>
            <a:endParaRPr lang="en-US" sz="800" dirty="0"/>
          </a:p>
        </p:txBody>
      </p:sp>
    </p:spTree>
    <p:extLst>
      <p:ext uri="{BB962C8B-B14F-4D97-AF65-F5344CB8AC3E}">
        <p14:creationId xmlns:p14="http://schemas.microsoft.com/office/powerpoint/2010/main" val="36262946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72B9-DB01-4C7E-85D7-34456951A93B}"/>
              </a:ext>
            </a:extLst>
          </p:cNvPr>
          <p:cNvSpPr>
            <a:spLocks noGrp="1"/>
          </p:cNvSpPr>
          <p:nvPr>
            <p:ph type="title"/>
          </p:nvPr>
        </p:nvSpPr>
        <p:spPr/>
        <p:txBody>
          <a:bodyPr/>
          <a:lstStyle/>
          <a:p>
            <a:r>
              <a:rPr lang="en-US" dirty="0"/>
              <a:t>Example: Uber’s fatal crash</a:t>
            </a:r>
          </a:p>
        </p:txBody>
      </p:sp>
      <p:sp>
        <p:nvSpPr>
          <p:cNvPr id="3" name="Content Placeholder 2">
            <a:extLst>
              <a:ext uri="{FF2B5EF4-FFF2-40B4-BE49-F238E27FC236}">
                <a16:creationId xmlns:a16="http://schemas.microsoft.com/office/drawing/2014/main" id="{AE2AB041-D28C-4E04-A8B3-897B0680C289}"/>
              </a:ext>
            </a:extLst>
          </p:cNvPr>
          <p:cNvSpPr>
            <a:spLocks noGrp="1"/>
          </p:cNvSpPr>
          <p:nvPr>
            <p:ph idx="1"/>
          </p:nvPr>
        </p:nvSpPr>
        <p:spPr/>
        <p:txBody>
          <a:bodyPr>
            <a:normAutofit/>
          </a:bodyPr>
          <a:lstStyle/>
          <a:p>
            <a:r>
              <a:rPr lang="en-US" dirty="0"/>
              <a:t>Believing the safety driver will be careful, Uber’s engineers create a vehicle that behaves recklessly</a:t>
            </a:r>
          </a:p>
          <a:p>
            <a:endParaRPr lang="en-US" dirty="0"/>
          </a:p>
          <a:p>
            <a:r>
              <a:rPr lang="en-US" dirty="0"/>
              <a:t>Believing the vehicle will be careful, Uber’s safety driver behaves recklessly</a:t>
            </a:r>
          </a:p>
          <a:p>
            <a:endParaRPr lang="en-US" dirty="0"/>
          </a:p>
          <a:p>
            <a:r>
              <a:rPr lang="en-US" dirty="0"/>
              <a:t>A woman dies</a:t>
            </a:r>
          </a:p>
          <a:p>
            <a:endParaRPr lang="en-US" dirty="0"/>
          </a:p>
        </p:txBody>
      </p:sp>
      <p:sp>
        <p:nvSpPr>
          <p:cNvPr id="4" name="Text Placeholder 3">
            <a:extLst>
              <a:ext uri="{FF2B5EF4-FFF2-40B4-BE49-F238E27FC236}">
                <a16:creationId xmlns:a16="http://schemas.microsoft.com/office/drawing/2014/main" id="{2871C532-525B-4571-AED4-7D1B042E926F}"/>
              </a:ext>
            </a:extLst>
          </p:cNvPr>
          <p:cNvSpPr>
            <a:spLocks noGrp="1"/>
          </p:cNvSpPr>
          <p:nvPr>
            <p:ph type="body" sz="quarter" idx="13"/>
          </p:nvPr>
        </p:nvSpPr>
        <p:spPr/>
        <p:txBody>
          <a:bodyPr>
            <a:normAutofit fontScale="85000" lnSpcReduction="10000"/>
          </a:bodyPr>
          <a:lstStyle/>
          <a:p>
            <a:r>
              <a:rPr lang="en-US" dirty="0"/>
              <a:t>ntsb.gov/investigations/</a:t>
            </a:r>
            <a:r>
              <a:rPr lang="en-US" dirty="0" err="1"/>
              <a:t>AccidentReports</a:t>
            </a:r>
            <a:r>
              <a:rPr lang="en-US" dirty="0"/>
              <a:t>/Pages/HWY18MH010-prelim.aspx</a:t>
            </a:r>
            <a:endParaRPr lang="en-US" sz="800" dirty="0"/>
          </a:p>
        </p:txBody>
      </p:sp>
    </p:spTree>
    <p:extLst>
      <p:ext uri="{BB962C8B-B14F-4D97-AF65-F5344CB8AC3E}">
        <p14:creationId xmlns:p14="http://schemas.microsoft.com/office/powerpoint/2010/main" val="39832255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8EB-35D0-4A4C-B5B0-5AD2AC2FAF26}"/>
              </a:ext>
            </a:extLst>
          </p:cNvPr>
          <p:cNvSpPr>
            <a:spLocks noGrp="1"/>
          </p:cNvSpPr>
          <p:nvPr>
            <p:ph type="title"/>
          </p:nvPr>
        </p:nvSpPr>
        <p:spPr/>
        <p:txBody>
          <a:bodyPr/>
          <a:lstStyle/>
          <a:p>
            <a:r>
              <a:rPr lang="en-US" dirty="0"/>
              <a:t>This failure is unacceptable</a:t>
            </a:r>
          </a:p>
        </p:txBody>
      </p:sp>
      <p:sp>
        <p:nvSpPr>
          <p:cNvPr id="4" name="Text Placeholder 3">
            <a:extLst>
              <a:ext uri="{FF2B5EF4-FFF2-40B4-BE49-F238E27FC236}">
                <a16:creationId xmlns:a16="http://schemas.microsoft.com/office/drawing/2014/main" id="{90793656-4425-473A-9C68-94C68B87019B}"/>
              </a:ext>
            </a:extLst>
          </p:cNvPr>
          <p:cNvSpPr>
            <a:spLocks noGrp="1"/>
          </p:cNvSpPr>
          <p:nvPr>
            <p:ph type="body" sz="quarter" idx="13"/>
          </p:nvPr>
        </p:nvSpPr>
        <p:spPr/>
        <p:txBody>
          <a:bodyPr>
            <a:normAutofit fontScale="85000" lnSpcReduction="10000"/>
          </a:bodyPr>
          <a:lstStyle/>
          <a:p>
            <a:endParaRPr lang="en-US"/>
          </a:p>
        </p:txBody>
      </p:sp>
      <p:pic>
        <p:nvPicPr>
          <p:cNvPr id="6" name="Picture 5">
            <a:extLst>
              <a:ext uri="{FF2B5EF4-FFF2-40B4-BE49-F238E27FC236}">
                <a16:creationId xmlns:a16="http://schemas.microsoft.com/office/drawing/2014/main" id="{BCCF8FEC-BB86-4695-9B7B-2D9412CD9DFA}"/>
              </a:ext>
            </a:extLst>
          </p:cNvPr>
          <p:cNvPicPr>
            <a:picLocks noChangeAspect="1"/>
          </p:cNvPicPr>
          <p:nvPr/>
        </p:nvPicPr>
        <p:blipFill>
          <a:blip r:embed="rId2"/>
          <a:stretch>
            <a:fillRect/>
          </a:stretch>
        </p:blipFill>
        <p:spPr>
          <a:xfrm>
            <a:off x="1028700" y="1417639"/>
            <a:ext cx="7086600" cy="4384834"/>
          </a:xfrm>
          <a:prstGeom prst="rect">
            <a:avLst/>
          </a:prstGeom>
        </p:spPr>
      </p:pic>
    </p:spTree>
    <p:extLst>
      <p:ext uri="{BB962C8B-B14F-4D97-AF65-F5344CB8AC3E}">
        <p14:creationId xmlns:p14="http://schemas.microsoft.com/office/powerpoint/2010/main" val="33915447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7587-1BCF-444B-8D6E-FF2E3C47D5B3}"/>
              </a:ext>
            </a:extLst>
          </p:cNvPr>
          <p:cNvSpPr>
            <a:spLocks noGrp="1"/>
          </p:cNvSpPr>
          <p:nvPr>
            <p:ph type="title"/>
          </p:nvPr>
        </p:nvSpPr>
        <p:spPr/>
        <p:txBody>
          <a:bodyPr/>
          <a:lstStyle/>
          <a:p>
            <a:r>
              <a:rPr lang="en-US" dirty="0"/>
              <a:t>You’re helping</a:t>
            </a:r>
          </a:p>
        </p:txBody>
      </p:sp>
      <p:pic>
        <p:nvPicPr>
          <p:cNvPr id="5" name="Content Placeholder 4">
            <a:extLst>
              <a:ext uri="{FF2B5EF4-FFF2-40B4-BE49-F238E27FC236}">
                <a16:creationId xmlns:a16="http://schemas.microsoft.com/office/drawing/2014/main" id="{98F59797-6D60-4162-B5F0-DEAC73B90EEF}"/>
              </a:ext>
            </a:extLst>
          </p:cNvPr>
          <p:cNvPicPr>
            <a:picLocks noGrp="1" noChangeAspect="1"/>
          </p:cNvPicPr>
          <p:nvPr>
            <p:ph idx="1"/>
          </p:nvPr>
        </p:nvPicPr>
        <p:blipFill>
          <a:blip r:embed="rId2"/>
          <a:stretch>
            <a:fillRect/>
          </a:stretch>
        </p:blipFill>
        <p:spPr>
          <a:xfrm>
            <a:off x="1638085" y="1388408"/>
            <a:ext cx="2774985" cy="4525963"/>
          </a:xfrm>
          <a:prstGeom prst="rect">
            <a:avLst/>
          </a:prstGeom>
        </p:spPr>
      </p:pic>
      <p:sp>
        <p:nvSpPr>
          <p:cNvPr id="4" name="Text Placeholder 3">
            <a:extLst>
              <a:ext uri="{FF2B5EF4-FFF2-40B4-BE49-F238E27FC236}">
                <a16:creationId xmlns:a16="http://schemas.microsoft.com/office/drawing/2014/main" id="{7E5A2FAE-FA99-4144-9400-8810ED34A872}"/>
              </a:ext>
            </a:extLst>
          </p:cNvPr>
          <p:cNvSpPr>
            <a:spLocks noGrp="1"/>
          </p:cNvSpPr>
          <p:nvPr>
            <p:ph type="body" sz="quarter" idx="13"/>
          </p:nvPr>
        </p:nvSpPr>
        <p:spPr/>
        <p:txBody>
          <a:bodyPr>
            <a:normAutofit fontScale="85000" lnSpcReduction="10000"/>
          </a:bodyPr>
          <a:lstStyle/>
          <a:p>
            <a:r>
              <a:rPr lang="en-US" dirty="0"/>
              <a:t>learn.g2.com/captcha; wingarc.com.au/2019/09/is-google-using-us-to-train-self-driving-cars</a:t>
            </a:r>
          </a:p>
        </p:txBody>
      </p:sp>
      <p:pic>
        <p:nvPicPr>
          <p:cNvPr id="6" name="Picture 5">
            <a:extLst>
              <a:ext uri="{FF2B5EF4-FFF2-40B4-BE49-F238E27FC236}">
                <a16:creationId xmlns:a16="http://schemas.microsoft.com/office/drawing/2014/main" id="{1FCD65B7-7980-4E92-8D52-96586EFE3F2F}"/>
              </a:ext>
            </a:extLst>
          </p:cNvPr>
          <p:cNvPicPr>
            <a:picLocks noChangeAspect="1"/>
          </p:cNvPicPr>
          <p:nvPr/>
        </p:nvPicPr>
        <p:blipFill>
          <a:blip r:embed="rId3"/>
          <a:stretch>
            <a:fillRect/>
          </a:stretch>
        </p:blipFill>
        <p:spPr>
          <a:xfrm>
            <a:off x="4724400" y="1371602"/>
            <a:ext cx="3045677" cy="4572000"/>
          </a:xfrm>
          <a:prstGeom prst="rect">
            <a:avLst/>
          </a:prstGeom>
        </p:spPr>
      </p:pic>
    </p:spTree>
    <p:extLst>
      <p:ext uri="{BB962C8B-B14F-4D97-AF65-F5344CB8AC3E}">
        <p14:creationId xmlns:p14="http://schemas.microsoft.com/office/powerpoint/2010/main" val="2029659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06DD0-5BF8-4B2C-A78D-A701A4E0D20E}"/>
              </a:ext>
            </a:extLst>
          </p:cNvPr>
          <p:cNvPicPr>
            <a:picLocks noChangeAspect="1"/>
          </p:cNvPicPr>
          <p:nvPr/>
        </p:nvPicPr>
        <p:blipFill>
          <a:blip r:embed="rId2"/>
          <a:stretch>
            <a:fillRect/>
          </a:stretch>
        </p:blipFill>
        <p:spPr>
          <a:xfrm>
            <a:off x="1758506" y="-7896"/>
            <a:ext cx="5626988" cy="6872427"/>
          </a:xfrm>
          <a:prstGeom prst="rect">
            <a:avLst/>
          </a:prstGeom>
        </p:spPr>
      </p:pic>
      <p:sp>
        <p:nvSpPr>
          <p:cNvPr id="5" name="TextBox 4">
            <a:extLst>
              <a:ext uri="{FF2B5EF4-FFF2-40B4-BE49-F238E27FC236}">
                <a16:creationId xmlns:a16="http://schemas.microsoft.com/office/drawing/2014/main" id="{00EA2185-F4BC-4B3D-B03F-A99166B63F02}"/>
              </a:ext>
            </a:extLst>
          </p:cNvPr>
          <p:cNvSpPr txBox="1"/>
          <p:nvPr/>
        </p:nvSpPr>
        <p:spPr>
          <a:xfrm>
            <a:off x="0" y="6587532"/>
            <a:ext cx="6933693" cy="276999"/>
          </a:xfrm>
          <a:prstGeom prst="rect">
            <a:avLst/>
          </a:prstGeom>
          <a:solidFill>
            <a:schemeClr val="bg1"/>
          </a:solidFill>
        </p:spPr>
        <p:txBody>
          <a:bodyPr wrap="none" rtlCol="0">
            <a:spAutoFit/>
          </a:bodyPr>
          <a:lstStyle/>
          <a:p>
            <a:r>
              <a:rPr lang="en-US" sz="1200" dirty="0"/>
              <a:t>clickamericana.com/topics/culture-and-lifestyle/cars-trucks/1989-oldsmobile-cutlass-supreme-cutlass-calais</a:t>
            </a:r>
          </a:p>
        </p:txBody>
      </p:sp>
    </p:spTree>
    <p:extLst>
      <p:ext uri="{BB962C8B-B14F-4D97-AF65-F5344CB8AC3E}">
        <p14:creationId xmlns:p14="http://schemas.microsoft.com/office/powerpoint/2010/main" val="39846577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56D0-475D-48C7-B242-56B9E4AA79D8}"/>
              </a:ext>
            </a:extLst>
          </p:cNvPr>
          <p:cNvSpPr>
            <a:spLocks noGrp="1"/>
          </p:cNvSpPr>
          <p:nvPr>
            <p:ph type="title"/>
          </p:nvPr>
        </p:nvSpPr>
        <p:spPr/>
        <p:txBody>
          <a:bodyPr/>
          <a:lstStyle/>
          <a:p>
            <a:r>
              <a:rPr lang="en-US" dirty="0"/>
              <a:t>Machine learning</a:t>
            </a:r>
          </a:p>
        </p:txBody>
      </p:sp>
      <p:sp>
        <p:nvSpPr>
          <p:cNvPr id="3" name="Content Placeholder 2">
            <a:extLst>
              <a:ext uri="{FF2B5EF4-FFF2-40B4-BE49-F238E27FC236}">
                <a16:creationId xmlns:a16="http://schemas.microsoft.com/office/drawing/2014/main" id="{12CF45E9-3D49-49BF-BA7B-7B33FCC2F89D}"/>
              </a:ext>
            </a:extLst>
          </p:cNvPr>
          <p:cNvSpPr>
            <a:spLocks noGrp="1"/>
          </p:cNvSpPr>
          <p:nvPr>
            <p:ph idx="1"/>
          </p:nvPr>
        </p:nvSpPr>
        <p:spPr>
          <a:xfrm>
            <a:off x="457200" y="1219200"/>
            <a:ext cx="8229600" cy="4906965"/>
          </a:xfrm>
        </p:spPr>
        <p:txBody>
          <a:bodyPr/>
          <a:lstStyle/>
          <a:p>
            <a:r>
              <a:rPr lang="en-US" dirty="0"/>
              <a:t>Supervised</a:t>
            </a:r>
          </a:p>
          <a:p>
            <a:endParaRPr lang="en-US" dirty="0"/>
          </a:p>
          <a:p>
            <a:endParaRPr lang="en-US" dirty="0"/>
          </a:p>
          <a:p>
            <a:endParaRPr lang="en-US" dirty="0"/>
          </a:p>
          <a:p>
            <a:endParaRPr lang="en-US" dirty="0"/>
          </a:p>
          <a:p>
            <a:r>
              <a:rPr lang="en-US" dirty="0"/>
              <a:t>Unsupervised</a:t>
            </a:r>
          </a:p>
        </p:txBody>
      </p:sp>
      <p:sp>
        <p:nvSpPr>
          <p:cNvPr id="4" name="Text Placeholder 3">
            <a:extLst>
              <a:ext uri="{FF2B5EF4-FFF2-40B4-BE49-F238E27FC236}">
                <a16:creationId xmlns:a16="http://schemas.microsoft.com/office/drawing/2014/main" id="{3CB6F9F7-A586-4D59-8F95-09AC6CD5ECD9}"/>
              </a:ext>
            </a:extLst>
          </p:cNvPr>
          <p:cNvSpPr>
            <a:spLocks noGrp="1"/>
          </p:cNvSpPr>
          <p:nvPr>
            <p:ph type="body" sz="quarter" idx="13"/>
          </p:nvPr>
        </p:nvSpPr>
        <p:spPr/>
        <p:txBody>
          <a:bodyPr>
            <a:normAutofit lnSpcReduction="10000"/>
          </a:bodyPr>
          <a:lstStyle/>
          <a:p>
            <a:r>
              <a:rPr lang="en-US" sz="1000" dirty="0"/>
              <a:t>CC BY-SA 3.0, wikipedia.org/w/</a:t>
            </a:r>
            <a:r>
              <a:rPr lang="en-US" sz="1000" dirty="0" err="1"/>
              <a:t>index.php?curid</a:t>
            </a:r>
            <a:r>
              <a:rPr lang="en-US" sz="1000" dirty="0"/>
              <a:t>=2508139; www.youtube.com/watch?v=BxODSKCN00k</a:t>
            </a:r>
          </a:p>
          <a:p>
            <a:endParaRPr lang="en-US" sz="1000" dirty="0"/>
          </a:p>
          <a:p>
            <a:endParaRPr lang="en-US" sz="1000" dirty="0"/>
          </a:p>
        </p:txBody>
      </p:sp>
      <p:pic>
        <p:nvPicPr>
          <p:cNvPr id="5" name="Picture 4">
            <a:extLst>
              <a:ext uri="{FF2B5EF4-FFF2-40B4-BE49-F238E27FC236}">
                <a16:creationId xmlns:a16="http://schemas.microsoft.com/office/drawing/2014/main" id="{B3DF72DD-6D33-46AC-BE60-42B764699B6B}"/>
              </a:ext>
            </a:extLst>
          </p:cNvPr>
          <p:cNvPicPr>
            <a:picLocks noChangeAspect="1"/>
          </p:cNvPicPr>
          <p:nvPr/>
        </p:nvPicPr>
        <p:blipFill>
          <a:blip r:embed="rId2"/>
          <a:stretch>
            <a:fillRect/>
          </a:stretch>
        </p:blipFill>
        <p:spPr>
          <a:xfrm>
            <a:off x="3657599" y="1402399"/>
            <a:ext cx="3886200" cy="2186277"/>
          </a:xfrm>
          <a:prstGeom prst="rect">
            <a:avLst/>
          </a:prstGeom>
        </p:spPr>
      </p:pic>
      <p:pic>
        <p:nvPicPr>
          <p:cNvPr id="6" name="Picture 5">
            <a:extLst>
              <a:ext uri="{FF2B5EF4-FFF2-40B4-BE49-F238E27FC236}">
                <a16:creationId xmlns:a16="http://schemas.microsoft.com/office/drawing/2014/main" id="{93934484-75EB-40F6-9822-D0F22A5F9167}"/>
              </a:ext>
            </a:extLst>
          </p:cNvPr>
          <p:cNvPicPr>
            <a:picLocks noChangeAspect="1"/>
          </p:cNvPicPr>
          <p:nvPr/>
        </p:nvPicPr>
        <p:blipFill>
          <a:blip r:embed="rId3"/>
          <a:stretch>
            <a:fillRect/>
          </a:stretch>
        </p:blipFill>
        <p:spPr>
          <a:xfrm>
            <a:off x="3653245" y="4199295"/>
            <a:ext cx="3886199" cy="2178488"/>
          </a:xfrm>
          <a:prstGeom prst="rect">
            <a:avLst/>
          </a:prstGeom>
        </p:spPr>
      </p:pic>
    </p:spTree>
    <p:extLst>
      <p:ext uri="{BB962C8B-B14F-4D97-AF65-F5344CB8AC3E}">
        <p14:creationId xmlns:p14="http://schemas.microsoft.com/office/powerpoint/2010/main" val="24292201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2F14-EA92-4868-81B5-18201869F5A0}"/>
              </a:ext>
            </a:extLst>
          </p:cNvPr>
          <p:cNvSpPr>
            <a:spLocks noGrp="1"/>
          </p:cNvSpPr>
          <p:nvPr>
            <p:ph type="title"/>
          </p:nvPr>
        </p:nvSpPr>
        <p:spPr/>
        <p:txBody>
          <a:bodyPr/>
          <a:lstStyle/>
          <a:p>
            <a:r>
              <a:rPr lang="en-US" dirty="0"/>
              <a:t>Like a thesaurus</a:t>
            </a:r>
          </a:p>
        </p:txBody>
      </p:sp>
      <p:sp>
        <p:nvSpPr>
          <p:cNvPr id="4" name="Text Placeholder 3">
            <a:extLst>
              <a:ext uri="{FF2B5EF4-FFF2-40B4-BE49-F238E27FC236}">
                <a16:creationId xmlns:a16="http://schemas.microsoft.com/office/drawing/2014/main" id="{5302B063-8584-4692-940A-575F5569F5B9}"/>
              </a:ext>
            </a:extLst>
          </p:cNvPr>
          <p:cNvSpPr>
            <a:spLocks noGrp="1"/>
          </p:cNvSpPr>
          <p:nvPr>
            <p:ph type="body" sz="quarter" idx="13"/>
          </p:nvPr>
        </p:nvSpPr>
        <p:spPr/>
        <p:txBody>
          <a:bodyPr>
            <a:normAutofit fontScale="85000" lnSpcReduction="10000"/>
          </a:bodyPr>
          <a:lstStyle/>
          <a:p>
            <a:r>
              <a:rPr lang="en-US" dirty="0"/>
              <a:t>www.thesaurus.com/browse/privacy</a:t>
            </a:r>
          </a:p>
        </p:txBody>
      </p:sp>
      <p:pic>
        <p:nvPicPr>
          <p:cNvPr id="5" name="Picture 4">
            <a:extLst>
              <a:ext uri="{FF2B5EF4-FFF2-40B4-BE49-F238E27FC236}">
                <a16:creationId xmlns:a16="http://schemas.microsoft.com/office/drawing/2014/main" id="{768C6DB8-1772-492D-A31A-4525AE0E9129}"/>
              </a:ext>
            </a:extLst>
          </p:cNvPr>
          <p:cNvPicPr>
            <a:picLocks noChangeAspect="1"/>
          </p:cNvPicPr>
          <p:nvPr/>
        </p:nvPicPr>
        <p:blipFill>
          <a:blip r:embed="rId2"/>
          <a:stretch>
            <a:fillRect/>
          </a:stretch>
        </p:blipFill>
        <p:spPr>
          <a:xfrm>
            <a:off x="414337" y="1585912"/>
            <a:ext cx="8315325" cy="3686175"/>
          </a:xfrm>
          <a:prstGeom prst="rect">
            <a:avLst/>
          </a:prstGeom>
        </p:spPr>
      </p:pic>
    </p:spTree>
    <p:extLst>
      <p:ext uri="{BB962C8B-B14F-4D97-AF65-F5344CB8AC3E}">
        <p14:creationId xmlns:p14="http://schemas.microsoft.com/office/powerpoint/2010/main" val="22337014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BFC-F0E2-4EAD-9DBD-BD8233CDF331}"/>
              </a:ext>
            </a:extLst>
          </p:cNvPr>
          <p:cNvSpPr>
            <a:spLocks noGrp="1"/>
          </p:cNvSpPr>
          <p:nvPr>
            <p:ph type="title"/>
          </p:nvPr>
        </p:nvSpPr>
        <p:spPr>
          <a:xfrm>
            <a:off x="0" y="274639"/>
            <a:ext cx="9144000" cy="1143000"/>
          </a:xfrm>
        </p:spPr>
        <p:txBody>
          <a:bodyPr>
            <a:normAutofit fontScale="90000"/>
          </a:bodyPr>
          <a:lstStyle/>
          <a:p>
            <a:r>
              <a:rPr lang="en-US" sz="4400" dirty="0"/>
              <a:t>Increasing automation and connectivity</a:t>
            </a:r>
          </a:p>
        </p:txBody>
      </p:sp>
      <p:sp>
        <p:nvSpPr>
          <p:cNvPr id="3" name="Content Placeholder 2">
            <a:extLst>
              <a:ext uri="{FF2B5EF4-FFF2-40B4-BE49-F238E27FC236}">
                <a16:creationId xmlns:a16="http://schemas.microsoft.com/office/drawing/2014/main" id="{1EE0ADDA-3280-4A9C-9A3E-7195782EB7A1}"/>
              </a:ext>
            </a:extLst>
          </p:cNvPr>
          <p:cNvSpPr>
            <a:spLocks noGrp="1"/>
          </p:cNvSpPr>
          <p:nvPr>
            <p:ph idx="1"/>
          </p:nvPr>
        </p:nvSpPr>
        <p:spPr/>
        <p:txBody>
          <a:bodyPr>
            <a:normAutofit/>
          </a:bodyPr>
          <a:lstStyle/>
          <a:p>
            <a:r>
              <a:rPr lang="en-US" b="1" dirty="0"/>
              <a:t>Driver assistance</a:t>
            </a:r>
          </a:p>
          <a:p>
            <a:endParaRPr lang="en-US" dirty="0"/>
          </a:p>
          <a:p>
            <a:r>
              <a:rPr lang="en-US" b="1" dirty="0"/>
              <a:t>Automated driving</a:t>
            </a:r>
          </a:p>
          <a:p>
            <a:endParaRPr lang="en-US" dirty="0">
              <a:solidFill>
                <a:schemeClr val="tx2">
                  <a:lumMod val="20000"/>
                  <a:lumOff val="80000"/>
                </a:schemeClr>
              </a:solidFill>
            </a:endParaRPr>
          </a:p>
          <a:p>
            <a:r>
              <a:rPr lang="en-US" dirty="0">
                <a:solidFill>
                  <a:schemeClr val="tx2">
                    <a:lumMod val="20000"/>
                    <a:lumOff val="80000"/>
                  </a:schemeClr>
                </a:solidFill>
              </a:rPr>
              <a:t>Remote driving</a:t>
            </a:r>
          </a:p>
          <a:p>
            <a:endParaRPr lang="en-US" dirty="0">
              <a:solidFill>
                <a:schemeClr val="tx2">
                  <a:lumMod val="20000"/>
                  <a:lumOff val="80000"/>
                </a:schemeClr>
              </a:solidFill>
            </a:endParaRPr>
          </a:p>
          <a:p>
            <a:r>
              <a:rPr lang="en-US" dirty="0">
                <a:solidFill>
                  <a:schemeClr val="tx2">
                    <a:lumMod val="20000"/>
                    <a:lumOff val="80000"/>
                  </a:schemeClr>
                </a:solidFill>
              </a:rPr>
              <a:t>Connected driving</a:t>
            </a:r>
          </a:p>
        </p:txBody>
      </p:sp>
      <p:sp>
        <p:nvSpPr>
          <p:cNvPr id="4" name="Oval 3">
            <a:extLst>
              <a:ext uri="{FF2B5EF4-FFF2-40B4-BE49-F238E27FC236}">
                <a16:creationId xmlns:a16="http://schemas.microsoft.com/office/drawing/2014/main" id="{0AC4F113-5087-4D03-8B23-668A2A4C03EB}"/>
              </a:ext>
            </a:extLst>
          </p:cNvPr>
          <p:cNvSpPr/>
          <p:nvPr/>
        </p:nvSpPr>
        <p:spPr>
          <a:xfrm>
            <a:off x="4051663" y="1424169"/>
            <a:ext cx="425413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Some systems use machine learning techniques</a:t>
            </a:r>
          </a:p>
        </p:txBody>
      </p:sp>
      <p:sp>
        <p:nvSpPr>
          <p:cNvPr id="6" name="Oval 5">
            <a:extLst>
              <a:ext uri="{FF2B5EF4-FFF2-40B4-BE49-F238E27FC236}">
                <a16:creationId xmlns:a16="http://schemas.microsoft.com/office/drawing/2014/main" id="{1AD02AC3-A81F-4D20-A4C1-B65BAD63277D}"/>
              </a:ext>
            </a:extLst>
          </p:cNvPr>
          <p:cNvSpPr/>
          <p:nvPr/>
        </p:nvSpPr>
        <p:spPr>
          <a:xfrm>
            <a:off x="4343400" y="2667000"/>
            <a:ext cx="443701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systems will use machine learning techniques</a:t>
            </a:r>
          </a:p>
        </p:txBody>
      </p:sp>
    </p:spTree>
    <p:extLst>
      <p:ext uri="{BB962C8B-B14F-4D97-AF65-F5344CB8AC3E}">
        <p14:creationId xmlns:p14="http://schemas.microsoft.com/office/powerpoint/2010/main" val="33670416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92D3-4501-4296-9BDA-8277ED9A0D6D}"/>
              </a:ext>
            </a:extLst>
          </p:cNvPr>
          <p:cNvSpPr>
            <a:spLocks noGrp="1"/>
          </p:cNvSpPr>
          <p:nvPr>
            <p:ph type="title"/>
          </p:nvPr>
        </p:nvSpPr>
        <p:spPr/>
        <p:txBody>
          <a:bodyPr/>
          <a:lstStyle/>
          <a:p>
            <a:r>
              <a:rPr lang="en-US" dirty="0"/>
              <a:t>Stylized Data Pathways</a:t>
            </a:r>
          </a:p>
        </p:txBody>
      </p:sp>
      <p:sp>
        <p:nvSpPr>
          <p:cNvPr id="4" name="Text Placeholder 3">
            <a:extLst>
              <a:ext uri="{FF2B5EF4-FFF2-40B4-BE49-F238E27FC236}">
                <a16:creationId xmlns:a16="http://schemas.microsoft.com/office/drawing/2014/main" id="{0EF529C4-6E41-4694-994A-E7740EEBC62C}"/>
              </a:ext>
            </a:extLst>
          </p:cNvPr>
          <p:cNvSpPr>
            <a:spLocks noGrp="1"/>
          </p:cNvSpPr>
          <p:nvPr>
            <p:ph type="body" sz="quarter" idx="13"/>
          </p:nvPr>
        </p:nvSpPr>
        <p:spPr/>
        <p:txBody>
          <a:bodyPr>
            <a:normAutofit fontScale="85000" lnSpcReduction="10000"/>
          </a:bodyPr>
          <a:lstStyle/>
          <a:p>
            <a:endParaRPr lang="en-US"/>
          </a:p>
        </p:txBody>
      </p:sp>
      <p:graphicFrame>
        <p:nvGraphicFramePr>
          <p:cNvPr id="8" name="Content Placeholder 7">
            <a:extLst>
              <a:ext uri="{FF2B5EF4-FFF2-40B4-BE49-F238E27FC236}">
                <a16:creationId xmlns:a16="http://schemas.microsoft.com/office/drawing/2014/main" id="{C3092806-E80D-4E62-8ADB-E290F0F3C610}"/>
              </a:ext>
            </a:extLst>
          </p:cNvPr>
          <p:cNvGraphicFramePr>
            <a:graphicFrameLocks noGrp="1"/>
          </p:cNvGraphicFramePr>
          <p:nvPr>
            <p:ph idx="1"/>
          </p:nvPr>
        </p:nvGraphicFramePr>
        <p:xfrm>
          <a:off x="457200" y="1648156"/>
          <a:ext cx="82296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3BBD001-4D48-4D58-9C95-928367412ABB}"/>
              </a:ext>
            </a:extLst>
          </p:cNvPr>
          <p:cNvSpPr txBox="1"/>
          <p:nvPr/>
        </p:nvSpPr>
        <p:spPr>
          <a:xfrm>
            <a:off x="5372100" y="1746127"/>
            <a:ext cx="2971800" cy="369332"/>
          </a:xfrm>
          <a:prstGeom prst="rect">
            <a:avLst/>
          </a:prstGeom>
          <a:noFill/>
        </p:spPr>
        <p:txBody>
          <a:bodyPr wrap="square" rtlCol="0">
            <a:spAutoFit/>
          </a:bodyPr>
          <a:lstStyle/>
          <a:p>
            <a:r>
              <a:rPr lang="en-US" i="1" dirty="0"/>
              <a:t>A giant meaningless number</a:t>
            </a:r>
          </a:p>
        </p:txBody>
      </p:sp>
      <p:sp>
        <p:nvSpPr>
          <p:cNvPr id="9" name="TextBox 8">
            <a:extLst>
              <a:ext uri="{FF2B5EF4-FFF2-40B4-BE49-F238E27FC236}">
                <a16:creationId xmlns:a16="http://schemas.microsoft.com/office/drawing/2014/main" id="{EA39CD35-1E61-43B0-910C-A690C58C59F4}"/>
              </a:ext>
            </a:extLst>
          </p:cNvPr>
          <p:cNvSpPr txBox="1"/>
          <p:nvPr/>
        </p:nvSpPr>
        <p:spPr>
          <a:xfrm>
            <a:off x="7491005" y="2290395"/>
            <a:ext cx="1752600" cy="646331"/>
          </a:xfrm>
          <a:prstGeom prst="rect">
            <a:avLst/>
          </a:prstGeom>
          <a:noFill/>
        </p:spPr>
        <p:txBody>
          <a:bodyPr wrap="square" rtlCol="0">
            <a:spAutoFit/>
          </a:bodyPr>
          <a:lstStyle/>
          <a:p>
            <a:r>
              <a:rPr lang="en-US" i="1" dirty="0"/>
              <a:t>Terabytes/</a:t>
            </a:r>
            <a:br>
              <a:rPr lang="en-US" i="1" dirty="0"/>
            </a:br>
            <a:r>
              <a:rPr lang="en-US" i="1" dirty="0"/>
              <a:t>hour?*</a:t>
            </a:r>
          </a:p>
        </p:txBody>
      </p:sp>
      <p:cxnSp>
        <p:nvCxnSpPr>
          <p:cNvPr id="10" name="Straight Arrow Connector 9">
            <a:extLst>
              <a:ext uri="{FF2B5EF4-FFF2-40B4-BE49-F238E27FC236}">
                <a16:creationId xmlns:a16="http://schemas.microsoft.com/office/drawing/2014/main" id="{4EC9857F-D693-4F14-8854-6D1409F9DE19}"/>
              </a:ext>
            </a:extLst>
          </p:cNvPr>
          <p:cNvCxnSpPr>
            <a:cxnSpLocks/>
          </p:cNvCxnSpPr>
          <p:nvPr/>
        </p:nvCxnSpPr>
        <p:spPr>
          <a:xfrm flipH="1">
            <a:off x="6963591" y="2581118"/>
            <a:ext cx="609600" cy="5629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2623CF1-A4B6-4399-ADF2-AB5F6071E25A}"/>
              </a:ext>
            </a:extLst>
          </p:cNvPr>
          <p:cNvCxnSpPr>
            <a:cxnSpLocks/>
          </p:cNvCxnSpPr>
          <p:nvPr/>
        </p:nvCxnSpPr>
        <p:spPr>
          <a:xfrm flipH="1">
            <a:off x="5638800" y="2581118"/>
            <a:ext cx="609600" cy="5629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D36C6D3-598F-4E51-B6EE-B099F9C5AB5B}"/>
              </a:ext>
            </a:extLst>
          </p:cNvPr>
          <p:cNvSpPr txBox="1"/>
          <p:nvPr/>
        </p:nvSpPr>
        <p:spPr>
          <a:xfrm>
            <a:off x="6172200" y="2232378"/>
            <a:ext cx="1752600" cy="646331"/>
          </a:xfrm>
          <a:prstGeom prst="rect">
            <a:avLst/>
          </a:prstGeom>
          <a:noFill/>
        </p:spPr>
        <p:txBody>
          <a:bodyPr wrap="square" rtlCol="0">
            <a:spAutoFit/>
          </a:bodyPr>
          <a:lstStyle/>
          <a:p>
            <a:r>
              <a:rPr lang="en-US" i="1" dirty="0"/>
              <a:t>Terabytes/</a:t>
            </a:r>
            <a:br>
              <a:rPr lang="en-US" i="1" dirty="0"/>
            </a:br>
            <a:r>
              <a:rPr lang="en-US" i="1" dirty="0"/>
              <a:t>hours?*</a:t>
            </a:r>
          </a:p>
        </p:txBody>
      </p:sp>
      <p:sp>
        <p:nvSpPr>
          <p:cNvPr id="16" name="Freeform: Shape 15">
            <a:extLst>
              <a:ext uri="{FF2B5EF4-FFF2-40B4-BE49-F238E27FC236}">
                <a16:creationId xmlns:a16="http://schemas.microsoft.com/office/drawing/2014/main" id="{80D5FC8B-BC65-4EA4-89E0-C42EA36931D9}"/>
              </a:ext>
            </a:extLst>
          </p:cNvPr>
          <p:cNvSpPr/>
          <p:nvPr/>
        </p:nvSpPr>
        <p:spPr>
          <a:xfrm>
            <a:off x="2531463" y="1976905"/>
            <a:ext cx="4034800" cy="3738095"/>
          </a:xfrm>
          <a:custGeom>
            <a:avLst/>
            <a:gdLst>
              <a:gd name="connsiteX0" fmla="*/ 4034800 w 4034800"/>
              <a:gd name="connsiteY0" fmla="*/ 3317965 h 3738095"/>
              <a:gd name="connsiteX1" fmla="*/ 1831531 w 4034800"/>
              <a:gd name="connsiteY1" fmla="*/ 3735977 h 3738095"/>
              <a:gd name="connsiteX2" fmla="*/ 237863 w 4034800"/>
              <a:gd name="connsiteY2" fmla="*/ 3344091 h 3738095"/>
              <a:gd name="connsiteX3" fmla="*/ 185611 w 4034800"/>
              <a:gd name="connsiteY3" fmla="*/ 1175657 h 3738095"/>
              <a:gd name="connsiteX4" fmla="*/ 1944743 w 4034800"/>
              <a:gd name="connsiteY4" fmla="*/ 0 h 373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800" h="3738095">
                <a:moveTo>
                  <a:pt x="4034800" y="3317965"/>
                </a:moveTo>
                <a:cubicBezTo>
                  <a:pt x="3249577" y="3524794"/>
                  <a:pt x="2464354" y="3731623"/>
                  <a:pt x="1831531" y="3735977"/>
                </a:cubicBezTo>
                <a:cubicBezTo>
                  <a:pt x="1198708" y="3740331"/>
                  <a:pt x="512183" y="3770811"/>
                  <a:pt x="237863" y="3344091"/>
                </a:cubicBezTo>
                <a:cubicBezTo>
                  <a:pt x="-36457" y="2917371"/>
                  <a:pt x="-98869" y="1733005"/>
                  <a:pt x="185611" y="1175657"/>
                </a:cubicBezTo>
                <a:cubicBezTo>
                  <a:pt x="470091" y="618308"/>
                  <a:pt x="1655909" y="195943"/>
                  <a:pt x="1944743"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EE78B58-8072-4440-A246-6646FEFD7CFB}"/>
              </a:ext>
            </a:extLst>
          </p:cNvPr>
          <p:cNvSpPr txBox="1"/>
          <p:nvPr/>
        </p:nvSpPr>
        <p:spPr>
          <a:xfrm>
            <a:off x="762000" y="5915616"/>
            <a:ext cx="6729005" cy="646331"/>
          </a:xfrm>
          <a:prstGeom prst="rect">
            <a:avLst/>
          </a:prstGeom>
          <a:noFill/>
        </p:spPr>
        <p:txBody>
          <a:bodyPr wrap="square" rtlCol="0">
            <a:spAutoFit/>
          </a:bodyPr>
          <a:lstStyle/>
          <a:p>
            <a:pPr algn="ctr"/>
            <a:r>
              <a:rPr lang="en-US" i="1" dirty="0"/>
              <a:t>* Equivalent to a large home hard drive with </a:t>
            </a:r>
            <a:br>
              <a:rPr lang="en-US" i="1" dirty="0"/>
            </a:br>
            <a:r>
              <a:rPr lang="en-US" i="1" dirty="0"/>
              <a:t>millions of photos or hundreds of thousands of songs</a:t>
            </a:r>
          </a:p>
        </p:txBody>
      </p:sp>
    </p:spTree>
    <p:extLst>
      <p:ext uri="{BB962C8B-B14F-4D97-AF65-F5344CB8AC3E}">
        <p14:creationId xmlns:p14="http://schemas.microsoft.com/office/powerpoint/2010/main" val="2131301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F65F5-0009-4288-9E7D-E3E71905B6B5}"/>
              </a:ext>
            </a:extLst>
          </p:cNvPr>
          <p:cNvSpPr>
            <a:spLocks noGrp="1"/>
          </p:cNvSpPr>
          <p:nvPr>
            <p:ph type="title"/>
          </p:nvPr>
        </p:nvSpPr>
        <p:spPr/>
        <p:txBody>
          <a:bodyPr/>
          <a:lstStyle/>
          <a:p>
            <a:r>
              <a:rPr lang="en-US" dirty="0"/>
              <a:t>Automated driving data</a:t>
            </a:r>
          </a:p>
        </p:txBody>
      </p:sp>
      <p:sp>
        <p:nvSpPr>
          <p:cNvPr id="3" name="Content Placeholder 2">
            <a:extLst>
              <a:ext uri="{FF2B5EF4-FFF2-40B4-BE49-F238E27FC236}">
                <a16:creationId xmlns:a16="http://schemas.microsoft.com/office/drawing/2014/main" id="{C0F5059B-7B37-48EC-846A-A27486F1B230}"/>
              </a:ext>
            </a:extLst>
          </p:cNvPr>
          <p:cNvSpPr>
            <a:spLocks noGrp="1"/>
          </p:cNvSpPr>
          <p:nvPr>
            <p:ph idx="1"/>
          </p:nvPr>
        </p:nvSpPr>
        <p:spPr/>
        <p:txBody>
          <a:bodyPr>
            <a:normAutofit/>
          </a:bodyPr>
          <a:lstStyle/>
          <a:p>
            <a:r>
              <a:rPr lang="en-US" dirty="0"/>
              <a:t>To operate the system </a:t>
            </a:r>
            <a:r>
              <a:rPr lang="en-US" dirty="0">
                <a:solidFill>
                  <a:schemeClr val="tx1"/>
                </a:solidFill>
              </a:rPr>
              <a:t>(</a:t>
            </a:r>
            <a:r>
              <a:rPr lang="en-US" i="1" dirty="0">
                <a:solidFill>
                  <a:schemeClr val="tx1"/>
                </a:solidFill>
              </a:rPr>
              <a:t>implicit</a:t>
            </a:r>
            <a:r>
              <a:rPr lang="en-US" dirty="0">
                <a:solidFill>
                  <a:schemeClr val="tx1"/>
                </a:solidFill>
              </a:rPr>
              <a:t>)</a:t>
            </a:r>
          </a:p>
          <a:p>
            <a:endParaRPr lang="en-US" dirty="0"/>
          </a:p>
          <a:p>
            <a:r>
              <a:rPr lang="en-US" dirty="0"/>
              <a:t>To develop the system </a:t>
            </a:r>
            <a:r>
              <a:rPr lang="en-US" dirty="0">
                <a:solidFill>
                  <a:schemeClr val="tx1"/>
                </a:solidFill>
              </a:rPr>
              <a:t>(</a:t>
            </a:r>
            <a:r>
              <a:rPr lang="en-US" i="1" dirty="0">
                <a:solidFill>
                  <a:schemeClr val="tx1"/>
                </a:solidFill>
              </a:rPr>
              <a:t>implicit/intended</a:t>
            </a:r>
            <a:r>
              <a:rPr lang="en-US" dirty="0">
                <a:solidFill>
                  <a:schemeClr val="tx1"/>
                </a:solidFill>
              </a:rPr>
              <a:t>)</a:t>
            </a:r>
            <a:endParaRPr lang="en-US" dirty="0"/>
          </a:p>
          <a:p>
            <a:endParaRPr lang="en-US" dirty="0"/>
          </a:p>
          <a:p>
            <a:r>
              <a:rPr lang="en-US" dirty="0"/>
              <a:t>To document performance </a:t>
            </a:r>
            <a:r>
              <a:rPr lang="en-US" dirty="0">
                <a:solidFill>
                  <a:schemeClr val="tx1"/>
                </a:solidFill>
              </a:rPr>
              <a:t>(</a:t>
            </a:r>
            <a:r>
              <a:rPr lang="en-US" i="1" dirty="0">
                <a:solidFill>
                  <a:schemeClr val="tx1"/>
                </a:solidFill>
              </a:rPr>
              <a:t>intended</a:t>
            </a:r>
            <a:r>
              <a:rPr lang="en-US" dirty="0">
                <a:solidFill>
                  <a:schemeClr val="tx1"/>
                </a:solidFill>
              </a:rPr>
              <a:t>)</a:t>
            </a:r>
          </a:p>
          <a:p>
            <a:endParaRPr lang="en-US" dirty="0"/>
          </a:p>
          <a:p>
            <a:r>
              <a:rPr lang="en-US" dirty="0"/>
              <a:t>During operation of the system </a:t>
            </a:r>
            <a:r>
              <a:rPr lang="en-US" dirty="0">
                <a:solidFill>
                  <a:schemeClr val="tx1"/>
                </a:solidFill>
              </a:rPr>
              <a:t>(</a:t>
            </a:r>
            <a:r>
              <a:rPr lang="en-US" i="1" dirty="0">
                <a:solidFill>
                  <a:schemeClr val="tx1"/>
                </a:solidFill>
              </a:rPr>
              <a:t>incidental</a:t>
            </a:r>
            <a:r>
              <a:rPr lang="en-US" dirty="0">
                <a:solidFill>
                  <a:schemeClr val="tx1"/>
                </a:solidFill>
              </a:rPr>
              <a:t>)</a:t>
            </a:r>
          </a:p>
        </p:txBody>
      </p:sp>
      <p:sp>
        <p:nvSpPr>
          <p:cNvPr id="4" name="Text Placeholder 3">
            <a:extLst>
              <a:ext uri="{FF2B5EF4-FFF2-40B4-BE49-F238E27FC236}">
                <a16:creationId xmlns:a16="http://schemas.microsoft.com/office/drawing/2014/main" id="{3285BEBC-6E91-41B1-98D6-10A667D4E986}"/>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20479135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35CC238-40E8-493C-A906-930375C7846D}"/>
              </a:ext>
            </a:extLst>
          </p:cNvPr>
          <p:cNvGraphicFramePr>
            <a:graphicFrameLocks noGrp="1"/>
          </p:cNvGraphicFramePr>
          <p:nvPr>
            <p:ph idx="1"/>
            <p:extLst>
              <p:ext uri="{D42A27DB-BD31-4B8C-83A1-F6EECF244321}">
                <p14:modId xmlns:p14="http://schemas.microsoft.com/office/powerpoint/2010/main" val="248767864"/>
              </p:ext>
            </p:extLst>
          </p:nvPr>
        </p:nvGraphicFramePr>
        <p:xfrm>
          <a:off x="457200" y="11430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DB385252-7058-45C5-B289-A51F6BFC0C66}"/>
              </a:ext>
            </a:extLst>
          </p:cNvPr>
          <p:cNvSpPr>
            <a:spLocks noGrp="1"/>
          </p:cNvSpPr>
          <p:nvPr>
            <p:ph type="body" sz="quarter" idx="13"/>
          </p:nvPr>
        </p:nvSpPr>
        <p:spPr/>
        <p:txBody>
          <a:bodyPr>
            <a:normAutofit fontScale="85000" lnSpcReduction="10000"/>
          </a:bodyPr>
          <a:lstStyle/>
          <a:p>
            <a:endParaRPr lang="en-US"/>
          </a:p>
        </p:txBody>
      </p:sp>
    </p:spTree>
    <p:extLst>
      <p:ext uri="{BB962C8B-B14F-4D97-AF65-F5344CB8AC3E}">
        <p14:creationId xmlns:p14="http://schemas.microsoft.com/office/powerpoint/2010/main" val="7747998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A30848-161E-4680-95B6-A259959F7F88}"/>
              </a:ext>
            </a:extLst>
          </p:cNvPr>
          <p:cNvPicPr>
            <a:picLocks noChangeAspect="1"/>
          </p:cNvPicPr>
          <p:nvPr/>
        </p:nvPicPr>
        <p:blipFill>
          <a:blip r:embed="rId2"/>
          <a:stretch>
            <a:fillRect/>
          </a:stretch>
        </p:blipFill>
        <p:spPr>
          <a:xfrm>
            <a:off x="3463027" y="1977334"/>
            <a:ext cx="5314951" cy="2878932"/>
          </a:xfrm>
          <a:prstGeom prst="rect">
            <a:avLst/>
          </a:prstGeom>
        </p:spPr>
      </p:pic>
      <p:sp>
        <p:nvSpPr>
          <p:cNvPr id="2" name="Title 1">
            <a:extLst>
              <a:ext uri="{FF2B5EF4-FFF2-40B4-BE49-F238E27FC236}">
                <a16:creationId xmlns:a16="http://schemas.microsoft.com/office/drawing/2014/main" id="{7BC543AA-6E01-4EDA-8E5A-99177868A7EE}"/>
              </a:ext>
            </a:extLst>
          </p:cNvPr>
          <p:cNvSpPr>
            <a:spLocks noGrp="1"/>
          </p:cNvSpPr>
          <p:nvPr>
            <p:ph type="title"/>
          </p:nvPr>
        </p:nvSpPr>
        <p:spPr/>
        <p:txBody>
          <a:bodyPr/>
          <a:lstStyle/>
          <a:p>
            <a:r>
              <a:rPr lang="en-US" dirty="0"/>
              <a:t>Unimaginable possibilities?</a:t>
            </a:r>
          </a:p>
        </p:txBody>
      </p:sp>
      <p:sp>
        <p:nvSpPr>
          <p:cNvPr id="4" name="Text Placeholder 3">
            <a:extLst>
              <a:ext uri="{FF2B5EF4-FFF2-40B4-BE49-F238E27FC236}">
                <a16:creationId xmlns:a16="http://schemas.microsoft.com/office/drawing/2014/main" id="{6FDCE53B-EDDF-447B-B9A2-8F78EC993939}"/>
              </a:ext>
            </a:extLst>
          </p:cNvPr>
          <p:cNvSpPr>
            <a:spLocks noGrp="1"/>
          </p:cNvSpPr>
          <p:nvPr>
            <p:ph type="body" sz="quarter" idx="13"/>
          </p:nvPr>
        </p:nvSpPr>
        <p:spPr>
          <a:xfrm>
            <a:off x="0" y="6457225"/>
            <a:ext cx="7848600" cy="400775"/>
          </a:xfrm>
        </p:spPr>
        <p:txBody>
          <a:bodyPr>
            <a:normAutofit fontScale="85000" lnSpcReduction="10000"/>
          </a:bodyPr>
          <a:lstStyle/>
          <a:p>
            <a:r>
              <a:rPr lang="en-US" dirty="0"/>
              <a:t>www.american-rails.com/baltimore.html; germanyiswunderbar.com/northern-germany/</a:t>
            </a:r>
            <a:r>
              <a:rPr lang="en-US" dirty="0" err="1"/>
              <a:t>germany</a:t>
            </a:r>
            <a:r>
              <a:rPr lang="en-US" dirty="0"/>
              <a:t>-holidays-the-</a:t>
            </a:r>
            <a:r>
              <a:rPr lang="en-US" dirty="0" err="1"/>
              <a:t>kiel</a:t>
            </a:r>
            <a:r>
              <a:rPr lang="en-US" dirty="0"/>
              <a:t>-canal;</a:t>
            </a:r>
          </a:p>
          <a:p>
            <a:r>
              <a:rPr lang="en-US" dirty="0"/>
              <a:t>By </a:t>
            </a:r>
            <a:r>
              <a:rPr lang="en-US" dirty="0" err="1"/>
              <a:t>Yngvar</a:t>
            </a:r>
            <a:r>
              <a:rPr lang="en-US" dirty="0"/>
              <a:t> - Own work, based on notes and recollections from 1974, Public Domain, commons.wikimedia.org/w/index.php?curid=1555388</a:t>
            </a:r>
          </a:p>
        </p:txBody>
      </p:sp>
      <p:pic>
        <p:nvPicPr>
          <p:cNvPr id="6" name="Picture 5">
            <a:extLst>
              <a:ext uri="{FF2B5EF4-FFF2-40B4-BE49-F238E27FC236}">
                <a16:creationId xmlns:a16="http://schemas.microsoft.com/office/drawing/2014/main" id="{4D81002D-292D-40B7-AAD9-CE17EDDE77AA}"/>
              </a:ext>
            </a:extLst>
          </p:cNvPr>
          <p:cNvPicPr>
            <a:picLocks noChangeAspect="1"/>
          </p:cNvPicPr>
          <p:nvPr/>
        </p:nvPicPr>
        <p:blipFill>
          <a:blip r:embed="rId3"/>
          <a:stretch>
            <a:fillRect/>
          </a:stretch>
        </p:blipFill>
        <p:spPr>
          <a:xfrm>
            <a:off x="247649" y="1143000"/>
            <a:ext cx="4810407" cy="2386013"/>
          </a:xfrm>
          <a:prstGeom prst="rect">
            <a:avLst/>
          </a:prstGeom>
        </p:spPr>
      </p:pic>
      <p:pic>
        <p:nvPicPr>
          <p:cNvPr id="3074" name="Picture 2">
            <a:extLst>
              <a:ext uri="{FF2B5EF4-FFF2-40B4-BE49-F238E27FC236}">
                <a16:creationId xmlns:a16="http://schemas.microsoft.com/office/drawing/2014/main" id="{EE9D3E47-C3F0-46C0-8AEA-62A7B552FF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502887"/>
            <a:ext cx="4691752" cy="295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8311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1315-FD68-4B2C-B490-174D723CAC52}"/>
              </a:ext>
            </a:extLst>
          </p:cNvPr>
          <p:cNvSpPr>
            <a:spLocks noGrp="1"/>
          </p:cNvSpPr>
          <p:nvPr>
            <p:ph type="title"/>
          </p:nvPr>
        </p:nvSpPr>
        <p:spPr/>
        <p:txBody>
          <a:bodyPr/>
          <a:lstStyle/>
          <a:p>
            <a:r>
              <a:rPr lang="en-US" dirty="0"/>
              <a:t>Real-time </a:t>
            </a:r>
            <a:r>
              <a:rPr lang="en-US" dirty="0" err="1"/>
              <a:t>Streetview</a:t>
            </a:r>
            <a:r>
              <a:rPr lang="en-US" dirty="0"/>
              <a:t>? </a:t>
            </a:r>
          </a:p>
        </p:txBody>
      </p:sp>
      <p:sp>
        <p:nvSpPr>
          <p:cNvPr id="4" name="Text Placeholder 3">
            <a:extLst>
              <a:ext uri="{FF2B5EF4-FFF2-40B4-BE49-F238E27FC236}">
                <a16:creationId xmlns:a16="http://schemas.microsoft.com/office/drawing/2014/main" id="{249CB69C-8FDB-40CD-A576-EC5306D269E9}"/>
              </a:ext>
            </a:extLst>
          </p:cNvPr>
          <p:cNvSpPr>
            <a:spLocks noGrp="1"/>
          </p:cNvSpPr>
          <p:nvPr>
            <p:ph type="body" sz="quarter" idx="13"/>
          </p:nvPr>
        </p:nvSpPr>
        <p:spPr/>
        <p:txBody>
          <a:bodyPr>
            <a:normAutofit fontScale="85000" lnSpcReduction="10000"/>
          </a:bodyPr>
          <a:lstStyle/>
          <a:p>
            <a:r>
              <a:rPr lang="en-US" dirty="0"/>
              <a:t>Google Street View, cnet.com/pictures/crazy-images-caught-on-google-street-view/26/</a:t>
            </a:r>
          </a:p>
        </p:txBody>
      </p:sp>
      <p:pic>
        <p:nvPicPr>
          <p:cNvPr id="5" name="Picture 4">
            <a:extLst>
              <a:ext uri="{FF2B5EF4-FFF2-40B4-BE49-F238E27FC236}">
                <a16:creationId xmlns:a16="http://schemas.microsoft.com/office/drawing/2014/main" id="{858E3605-B93D-4FA9-89EF-0D1D466CE71E}"/>
              </a:ext>
            </a:extLst>
          </p:cNvPr>
          <p:cNvPicPr>
            <a:picLocks noChangeAspect="1"/>
          </p:cNvPicPr>
          <p:nvPr/>
        </p:nvPicPr>
        <p:blipFill>
          <a:blip r:embed="rId2"/>
          <a:stretch>
            <a:fillRect/>
          </a:stretch>
        </p:blipFill>
        <p:spPr>
          <a:xfrm>
            <a:off x="990600" y="1752600"/>
            <a:ext cx="7162800" cy="4027247"/>
          </a:xfrm>
          <a:prstGeom prst="rect">
            <a:avLst/>
          </a:prstGeom>
        </p:spPr>
      </p:pic>
    </p:spTree>
    <p:extLst>
      <p:ext uri="{BB962C8B-B14F-4D97-AF65-F5344CB8AC3E}">
        <p14:creationId xmlns:p14="http://schemas.microsoft.com/office/powerpoint/2010/main" val="2563535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04B7-588D-438D-A2A9-B42780E7F7DE}"/>
              </a:ext>
            </a:extLst>
          </p:cNvPr>
          <p:cNvSpPr>
            <a:spLocks noGrp="1"/>
          </p:cNvSpPr>
          <p:nvPr>
            <p:ph type="title"/>
          </p:nvPr>
        </p:nvSpPr>
        <p:spPr/>
        <p:txBody>
          <a:bodyPr>
            <a:normAutofit fontScale="90000"/>
          </a:bodyPr>
          <a:lstStyle/>
          <a:p>
            <a:r>
              <a:rPr lang="en-US" dirty="0"/>
              <a:t>Automated enforcement</a:t>
            </a:r>
            <a:br>
              <a:rPr lang="en-US" dirty="0"/>
            </a:br>
            <a:r>
              <a:rPr lang="en-US" dirty="0"/>
              <a:t> by private networks?</a:t>
            </a:r>
          </a:p>
        </p:txBody>
      </p:sp>
      <p:sp>
        <p:nvSpPr>
          <p:cNvPr id="4" name="Text Placeholder 3">
            <a:extLst>
              <a:ext uri="{FF2B5EF4-FFF2-40B4-BE49-F238E27FC236}">
                <a16:creationId xmlns:a16="http://schemas.microsoft.com/office/drawing/2014/main" id="{8AF99E9A-3C7A-413E-8C3E-E66BBB26EB07}"/>
              </a:ext>
            </a:extLst>
          </p:cNvPr>
          <p:cNvSpPr>
            <a:spLocks noGrp="1"/>
          </p:cNvSpPr>
          <p:nvPr>
            <p:ph type="body" sz="quarter" idx="13"/>
          </p:nvPr>
        </p:nvSpPr>
        <p:spPr/>
        <p:txBody>
          <a:bodyPr>
            <a:normAutofit fontScale="85000" lnSpcReduction="10000"/>
          </a:bodyPr>
          <a:lstStyle/>
          <a:p>
            <a:r>
              <a:rPr lang="en-US" dirty="0" err="1"/>
              <a:t>Rocksee</a:t>
            </a:r>
            <a:r>
              <a:rPr lang="en-US" dirty="0"/>
              <a:t>, CC BY 2.0, www.flickr.com/photos/rocksee/2659679597</a:t>
            </a:r>
          </a:p>
        </p:txBody>
      </p:sp>
      <p:pic>
        <p:nvPicPr>
          <p:cNvPr id="5" name="Picture 4">
            <a:extLst>
              <a:ext uri="{FF2B5EF4-FFF2-40B4-BE49-F238E27FC236}">
                <a16:creationId xmlns:a16="http://schemas.microsoft.com/office/drawing/2014/main" id="{072A7285-63C4-4EB4-80B0-E17471C84550}"/>
              </a:ext>
            </a:extLst>
          </p:cNvPr>
          <p:cNvPicPr>
            <a:picLocks noChangeAspect="1"/>
          </p:cNvPicPr>
          <p:nvPr/>
        </p:nvPicPr>
        <p:blipFill>
          <a:blip r:embed="rId2"/>
          <a:stretch>
            <a:fillRect/>
          </a:stretch>
        </p:blipFill>
        <p:spPr>
          <a:xfrm>
            <a:off x="1506141" y="1524000"/>
            <a:ext cx="6131718" cy="4603665"/>
          </a:xfrm>
          <a:prstGeom prst="rect">
            <a:avLst/>
          </a:prstGeom>
        </p:spPr>
      </p:pic>
    </p:spTree>
    <p:extLst>
      <p:ext uri="{BB962C8B-B14F-4D97-AF65-F5344CB8AC3E}">
        <p14:creationId xmlns:p14="http://schemas.microsoft.com/office/powerpoint/2010/main" val="3493392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EBB30F-2DAC-47BF-8285-FAF4F1926C46}"/>
              </a:ext>
            </a:extLst>
          </p:cNvPr>
          <p:cNvPicPr>
            <a:picLocks noGrp="1" noChangeAspect="1"/>
          </p:cNvPicPr>
          <p:nvPr>
            <p:ph idx="1"/>
          </p:nvPr>
        </p:nvPicPr>
        <p:blipFill>
          <a:blip r:embed="rId2"/>
          <a:stretch>
            <a:fillRect/>
          </a:stretch>
        </p:blipFill>
        <p:spPr>
          <a:xfrm>
            <a:off x="1130452" y="2895600"/>
            <a:ext cx="6883096" cy="1925422"/>
          </a:xfrm>
          <a:prstGeom prst="rect">
            <a:avLst/>
          </a:prstGeom>
        </p:spPr>
      </p:pic>
      <p:sp>
        <p:nvSpPr>
          <p:cNvPr id="4" name="Text Placeholder 3">
            <a:extLst>
              <a:ext uri="{FF2B5EF4-FFF2-40B4-BE49-F238E27FC236}">
                <a16:creationId xmlns:a16="http://schemas.microsoft.com/office/drawing/2014/main" id="{29355EC1-CA73-4FA9-96DF-5144BDC0D6BF}"/>
              </a:ext>
            </a:extLst>
          </p:cNvPr>
          <p:cNvSpPr>
            <a:spLocks noGrp="1"/>
          </p:cNvSpPr>
          <p:nvPr>
            <p:ph type="body" sz="quarter" idx="13"/>
          </p:nvPr>
        </p:nvSpPr>
        <p:spPr/>
        <p:txBody>
          <a:bodyPr>
            <a:normAutofit fontScale="85000" lnSpcReduction="10000"/>
          </a:bodyPr>
          <a:lstStyle/>
          <a:p>
            <a:r>
              <a:rPr lang="en-US" dirty="0"/>
              <a:t>thedrive.com/tech/20102/can-big-automakers-be-trusted-with-big-data</a:t>
            </a:r>
          </a:p>
        </p:txBody>
      </p:sp>
      <p:pic>
        <p:nvPicPr>
          <p:cNvPr id="8" name="Picture 7">
            <a:extLst>
              <a:ext uri="{FF2B5EF4-FFF2-40B4-BE49-F238E27FC236}">
                <a16:creationId xmlns:a16="http://schemas.microsoft.com/office/drawing/2014/main" id="{0A3DC659-9A02-45A2-A8A9-DF163323E25B}"/>
              </a:ext>
            </a:extLst>
          </p:cNvPr>
          <p:cNvPicPr>
            <a:picLocks noChangeAspect="1"/>
          </p:cNvPicPr>
          <p:nvPr/>
        </p:nvPicPr>
        <p:blipFill>
          <a:blip r:embed="rId3"/>
          <a:stretch>
            <a:fillRect/>
          </a:stretch>
        </p:blipFill>
        <p:spPr>
          <a:xfrm>
            <a:off x="1047750" y="360518"/>
            <a:ext cx="7048500" cy="1819275"/>
          </a:xfrm>
          <a:prstGeom prst="rect">
            <a:avLst/>
          </a:prstGeom>
        </p:spPr>
      </p:pic>
    </p:spTree>
    <p:extLst>
      <p:ext uri="{BB962C8B-B14F-4D97-AF65-F5344CB8AC3E}">
        <p14:creationId xmlns:p14="http://schemas.microsoft.com/office/powerpoint/2010/main" val="4162516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6553</TotalTime>
  <Words>3677</Words>
  <Application>Microsoft Macintosh PowerPoint</Application>
  <PresentationFormat>On-screen Show (4:3)</PresentationFormat>
  <Paragraphs>626</Paragraphs>
  <Slides>106</Slides>
  <Notes>10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106</vt:i4>
      </vt:variant>
    </vt:vector>
  </HeadingPairs>
  <TitlesOfParts>
    <vt:vector size="114" baseType="lpstr">
      <vt:lpstr>Arial</vt:lpstr>
      <vt:lpstr>Calibri</vt:lpstr>
      <vt:lpstr>Candara</vt:lpstr>
      <vt:lpstr>Georgia</vt:lpstr>
      <vt:lpstr>Proxima Nova</vt:lpstr>
      <vt:lpstr>Roboto</vt:lpstr>
      <vt:lpstr>Trebuchet MS</vt:lpstr>
      <vt:lpstr>Office Theme</vt:lpstr>
      <vt:lpstr>Digital Data Flows Masterclass #7:  Connected and Autonomous Vehicles </vt:lpstr>
      <vt:lpstr>PowerPoint Presentation</vt:lpstr>
      <vt:lpstr>PowerPoint Presentation</vt:lpstr>
      <vt:lpstr>PowerPoint Presentation</vt:lpstr>
      <vt:lpstr>Primer on Automated Driving and Connected Driving</vt:lpstr>
      <vt:lpstr>PowerPoint Presentation</vt:lpstr>
      <vt:lpstr>“Driverless remote-controlled cars”?</vt:lpstr>
      <vt:lpstr>Increasing automation and connectivity</vt:lpstr>
      <vt:lpstr>PowerPoint Presentation</vt:lpstr>
      <vt:lpstr>PowerPoint Presentation</vt:lpstr>
      <vt:lpstr>PowerPoint Presentation</vt:lpstr>
      <vt:lpstr>What do we call all these?</vt:lpstr>
      <vt:lpstr>Driving (“performing the dynamic driving task”)*</vt:lpstr>
      <vt:lpstr>SAE J3016 (and soon-to-be ISO PAS 22736)</vt:lpstr>
      <vt:lpstr>Assisted driving features</vt:lpstr>
      <vt:lpstr>PowerPoint Presentation</vt:lpstr>
      <vt:lpstr>Tesla’s “Smart Summon”</vt:lpstr>
      <vt:lpstr>Why is this still level 2?</vt:lpstr>
      <vt:lpstr>Driver assistance features work unless and until they don’t</vt:lpstr>
      <vt:lpstr>Complemented by interior sensors</vt:lpstr>
      <vt:lpstr>Increasing automation and connectivity</vt:lpstr>
      <vt:lpstr>Increasing automation and connectivity</vt:lpstr>
      <vt:lpstr>Automated driving (SAE L3 - L5)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Assisted driving features</vt:lpstr>
      <vt:lpstr>Automated driving features</vt:lpstr>
      <vt:lpstr>ADS</vt:lpstr>
      <vt:lpstr>PowerPoint Presentation</vt:lpstr>
      <vt:lpstr>PowerPoint Presentation</vt:lpstr>
      <vt:lpstr>PowerPoint Presentation</vt:lpstr>
      <vt:lpstr>PowerPoint Presentation</vt:lpstr>
      <vt:lpstr>PowerPoint Presentation</vt:lpstr>
      <vt:lpstr>Operational design domain (ODD)</vt:lpstr>
      <vt:lpstr>PowerPoint Presentation</vt:lpstr>
      <vt:lpstr>Vehicle types</vt:lpstr>
      <vt:lpstr>Trip types</vt:lpstr>
      <vt:lpstr>What’s driving today?</vt:lpstr>
      <vt:lpstr>PowerPoint Presentation</vt:lpstr>
      <vt:lpstr>PowerPoint Presentation</vt:lpstr>
      <vt:lpstr>Looking ahead</vt:lpstr>
      <vt:lpstr>Increasing automation and connectivity</vt:lpstr>
      <vt:lpstr>Increasing automation and connectivity</vt:lpstr>
      <vt:lpstr>Tesla’s “Smart Summon”</vt:lpstr>
      <vt:lpstr>Platooning</vt:lpstr>
      <vt:lpstr>Really remote driving</vt:lpstr>
      <vt:lpstr>Pop quiz!</vt:lpstr>
      <vt:lpstr>Pop quiz!</vt:lpstr>
      <vt:lpstr>Pop quiz!</vt:lpstr>
      <vt:lpstr>Pop quiz!</vt:lpstr>
      <vt:lpstr>Increasing automation and connectivity</vt:lpstr>
      <vt:lpstr>Increasing automation and connectivity</vt:lpstr>
      <vt:lpstr>Automation versus connectivity</vt:lpstr>
      <vt:lpstr>Communications</vt:lpstr>
      <vt:lpstr>A narrow version of vehicle connectivity</vt:lpstr>
      <vt:lpstr>Basic safety message (BSM) in US*</vt:lpstr>
      <vt:lpstr>Devil in the details</vt:lpstr>
      <vt:lpstr>Few and (literally) far between</vt:lpstr>
      <vt:lpstr>Automation versus connectivity</vt:lpstr>
      <vt:lpstr>A broad version of vehicle connectivity</vt:lpstr>
      <vt:lpstr>A broad version of vehicle connectivity</vt:lpstr>
      <vt:lpstr>Automation versus connectivity</vt:lpstr>
      <vt:lpstr>Key questions for a data discussion</vt:lpstr>
      <vt:lpstr>Increasing automation and connectivity</vt:lpstr>
      <vt:lpstr>Increasing automation and connectivity</vt:lpstr>
      <vt:lpstr>END PART ONE</vt:lpstr>
      <vt:lpstr>Automated Driving Technologies and Data</vt:lpstr>
      <vt:lpstr>Increasing automation and connectivity</vt:lpstr>
      <vt:lpstr>How the technologies work</vt:lpstr>
      <vt:lpstr>Automated driving is a wide range of</vt:lpstr>
      <vt:lpstr>Driving (“performing the dynamic driving task”)*</vt:lpstr>
      <vt:lpstr>Driving</vt:lpstr>
      <vt:lpstr>Driving</vt:lpstr>
      <vt:lpstr>Driving</vt:lpstr>
      <vt:lpstr>Some of Waymo’s external sensors</vt:lpstr>
      <vt:lpstr>Why so many?</vt:lpstr>
      <vt:lpstr>Sensors and mapping: What do I expect?</vt:lpstr>
      <vt:lpstr>Sensors and “objects”: What do I see?</vt:lpstr>
      <vt:lpstr>Example: Uber’s fatal crash</vt:lpstr>
      <vt:lpstr>Example: Uber’s fatal crash</vt:lpstr>
      <vt:lpstr>Example: Uber’s fatal crash</vt:lpstr>
      <vt:lpstr>This failure is unacceptable</vt:lpstr>
      <vt:lpstr>You’re helping</vt:lpstr>
      <vt:lpstr>Machine learning</vt:lpstr>
      <vt:lpstr>Like a thesaurus</vt:lpstr>
      <vt:lpstr>Increasing automation and connectivity</vt:lpstr>
      <vt:lpstr>Stylized Data Pathways</vt:lpstr>
      <vt:lpstr>Automated driving data</vt:lpstr>
      <vt:lpstr>PowerPoint Presentation</vt:lpstr>
      <vt:lpstr>Unimaginable possibilities?</vt:lpstr>
      <vt:lpstr>Real-time Streetview? </vt:lpstr>
      <vt:lpstr>Automated enforcement  by private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South Carolina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Walker Smith</dc:creator>
  <cp:lastModifiedBy>Microsoft Office User</cp:lastModifiedBy>
  <cp:revision>1034</cp:revision>
  <cp:lastPrinted>2017-09-06T20:38:09Z</cp:lastPrinted>
  <dcterms:created xsi:type="dcterms:W3CDTF">2014-10-10T20:20:40Z</dcterms:created>
  <dcterms:modified xsi:type="dcterms:W3CDTF">2020-07-01T14:47:50Z</dcterms:modified>
</cp:coreProperties>
</file>