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2" r:id="rId6"/>
    <p:sldId id="297" r:id="rId7"/>
    <p:sldId id="316" r:id="rId8"/>
    <p:sldId id="685" r:id="rId9"/>
    <p:sldId id="318" r:id="rId10"/>
    <p:sldId id="306" r:id="rId11"/>
    <p:sldId id="696" r:id="rId12"/>
    <p:sldId id="261" r:id="rId13"/>
    <p:sldId id="265" r:id="rId14"/>
    <p:sldId id="700" r:id="rId15"/>
    <p:sldId id="300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052"/>
    <a:srgbClr val="FF6600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F8413-8C37-4E6B-8D25-0CD41F0B43FB}" v="22" dt="2021-03-17T23:31:00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92" autoAdjust="0"/>
  </p:normalViewPr>
  <p:slideViewPr>
    <p:cSldViewPr>
      <p:cViewPr varScale="1">
        <p:scale>
          <a:sx n="83" d="100"/>
          <a:sy n="83" d="100"/>
        </p:scale>
        <p:origin x="800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50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tin\Downloads\NP2014-T3.xls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Users\liangdan\Dropbox\Book1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Users\liangdan\Dropbox\Book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\\Users\liangdan\Dropbox\Book1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\\Users\liangdan\Dropbox\Book1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\\Users\liangdan\Dropbox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2668203059985"/>
          <c:y val="0.11412748038860082"/>
          <c:w val="0.83953828628076754"/>
          <c:h val="0.6787602285008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'[NP2014-T3.xls]NP2014-T3'!$A$18</c:f>
              <c:strCache>
                <c:ptCount val="1"/>
                <c:pt idx="0">
                  <c:v>1-64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'[NP2014-T3.xls]NP2014-T3'!$B$4:$K$4</c:f>
              <c:numCache>
                <c:formatCode>General</c:formatCode>
                <c:ptCount val="10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</c:numCache>
            </c:numRef>
          </c:cat>
          <c:val>
            <c:numRef>
              <c:f>'[NP2014-T3.xls]NP2014-T3'!$B$18:$K$18</c:f>
              <c:numCache>
                <c:formatCode>#,##0.000</c:formatCode>
                <c:ptCount val="10"/>
                <c:pt idx="0">
                  <c:v>1</c:v>
                </c:pt>
                <c:pt idx="1">
                  <c:v>1.0165388355548406</c:v>
                </c:pt>
                <c:pt idx="2">
                  <c:v>1.0287967302532006</c:v>
                </c:pt>
                <c:pt idx="3">
                  <c:v>1.0429812311269366</c:v>
                </c:pt>
                <c:pt idx="4">
                  <c:v>1.0642214244455981</c:v>
                </c:pt>
                <c:pt idx="5">
                  <c:v>1.0889711849907509</c:v>
                </c:pt>
                <c:pt idx="6">
                  <c:v>1.1138562101060914</c:v>
                </c:pt>
                <c:pt idx="7">
                  <c:v>1.1345114755536707</c:v>
                </c:pt>
                <c:pt idx="8">
                  <c:v>1.1513683656384122</c:v>
                </c:pt>
                <c:pt idx="9">
                  <c:v>1.16485095306685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6-42B2-A74D-92D720B377A6}"/>
            </c:ext>
          </c:extLst>
        </c:ser>
        <c:ser>
          <c:idx val="1"/>
          <c:order val="1"/>
          <c:tx>
            <c:strRef>
              <c:f>'[NP2014-T3.xls]NP2014-T3'!$A$19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'[NP2014-T3.xls]NP2014-T3'!$B$4:$K$4</c:f>
              <c:numCache>
                <c:formatCode>General</c:formatCode>
                <c:ptCount val="10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  <c:pt idx="8">
                  <c:v>2055</c:v>
                </c:pt>
                <c:pt idx="9">
                  <c:v>2060</c:v>
                </c:pt>
              </c:numCache>
            </c:numRef>
          </c:cat>
          <c:val>
            <c:numRef>
              <c:f>'[NP2014-T3.xls]NP2014-T3'!$B$19:$K$19</c:f>
              <c:numCache>
                <c:formatCode>#,##0.000</c:formatCode>
                <c:ptCount val="10"/>
                <c:pt idx="0">
                  <c:v>1</c:v>
                </c:pt>
                <c:pt idx="1">
                  <c:v>1.1800334518084883</c:v>
                </c:pt>
                <c:pt idx="2">
                  <c:v>1.3782145097219318</c:v>
                </c:pt>
                <c:pt idx="3">
                  <c:v>1.5493832322809953</c:v>
                </c:pt>
                <c:pt idx="4">
                  <c:v>1.6565544637256953</c:v>
                </c:pt>
                <c:pt idx="5">
                  <c:v>1.7215973238553208</c:v>
                </c:pt>
                <c:pt idx="6">
                  <c:v>1.7711060004181476</c:v>
                </c:pt>
                <c:pt idx="7">
                  <c:v>1.8397658373405812</c:v>
                </c:pt>
                <c:pt idx="8">
                  <c:v>1.9333054568262598</c:v>
                </c:pt>
                <c:pt idx="9">
                  <c:v>2.0523520802843405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E6-42B2-A74D-92D720B37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947056"/>
        <c:axId val="331957136"/>
      </c:barChart>
      <c:catAx>
        <c:axId val="33194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957136"/>
        <c:crosses val="autoZero"/>
        <c:auto val="1"/>
        <c:lblAlgn val="ctr"/>
        <c:lblOffset val="100"/>
        <c:noMultiLvlLbl val="0"/>
      </c:catAx>
      <c:valAx>
        <c:axId val="33195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94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21077573636631"/>
          <c:y val="0.91798497174044713"/>
          <c:w val="0.748176946631671"/>
          <c:h val="8.2015028259552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Sheet1!$A$2:$A$16</cx:f>
        <cx:lvl ptCount="15">
          <cx:pt idx="0">“Nervous”</cx:pt>
          <cx:pt idx="1">“Curious”</cx:pt>
          <cx:pt idx="2">“Confident”</cx:pt>
          <cx:pt idx="3">“Impressed”</cx:pt>
          <cx:pt idx="4">“Confused” </cx:pt>
          <cx:pt idx="5">“Anxious”</cx:pt>
          <cx:pt idx="6">“OK” </cx:pt>
          <cx:pt idx="7">“Wow” </cx:pt>
          <cx:pt idx="8">“Positive”</cx:pt>
          <cx:pt idx="9">“Unsure”</cx:pt>
          <cx:pt idx="10">“Unsure”</cx:pt>
          <cx:pt idx="11">“Fantastic”</cx:pt>
          <cx:pt idx="12">“Apprehensive”</cx:pt>
          <cx:pt idx="13">“Bad location” </cx:pt>
          <cx:pt idx="14">“Hard to learn” </cx:pt>
        </cx:lvl>
      </cx:strDim>
      <cx:numDim type="size">
        <cx:f>Sheet1!$B$2:$B$16</cx:f>
        <cx:lvl ptCount="15" formatCode="General">
          <cx:pt idx="0">3</cx:pt>
          <cx:pt idx="1">1</cx:pt>
          <cx:pt idx="2">1</cx:pt>
          <cx:pt idx="3">2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>
                <a:solidFill>
                  <a:schemeClr val="tx1"/>
                </a:solidFill>
              </a:defRPr>
            </a:pPr>
            <a:r>
              <a:rPr lang="en-US" altLang="zh-CN" sz="1800" b="1" dirty="0">
                <a:solidFill>
                  <a:schemeClr val="tx1"/>
                </a:solidFill>
              </a:rPr>
              <a:t>Start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of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Study</a:t>
            </a:r>
            <a:endParaRPr lang="en-US" sz="1800" b="1" dirty="0">
              <a:solidFill>
                <a:schemeClr val="tx1"/>
              </a:solidFill>
            </a:endParaRPr>
          </a:p>
        </cx:rich>
      </cx:tx>
    </cx:title>
    <cx:plotArea>
      <cx:plotAreaRegion>
        <cx:series layoutId="treemap" uniqueId="{8BD43E58-ADA5-41AA-85C7-C170483E687C}">
          <cx:dataPt idx="0">
            <cx:spPr>
              <a:solidFill>
                <a:srgbClr val="FF0000"/>
              </a:solidFill>
            </cx:spPr>
          </cx:dataPt>
          <cx:dataPt idx="1">
            <cx:spPr>
              <a:solidFill>
                <a:srgbClr val="FF0000"/>
              </a:solidFill>
            </cx:spPr>
          </cx:dataPt>
          <cx:dataPt idx="2">
            <cx:spPr>
              <a:solidFill>
                <a:srgbClr val="92D050"/>
              </a:solidFill>
            </cx:spPr>
          </cx:dataPt>
          <cx:dataPt idx="3">
            <cx:spPr>
              <a:solidFill>
                <a:srgbClr val="92D050"/>
              </a:solidFill>
            </cx:spPr>
          </cx:dataPt>
          <cx:dataPt idx="4">
            <cx:spPr>
              <a:solidFill>
                <a:srgbClr val="FF0000"/>
              </a:solidFill>
            </cx:spPr>
          </cx:dataPt>
          <cx:dataPt idx="5">
            <cx:spPr>
              <a:solidFill>
                <a:srgbClr val="FF0000"/>
              </a:solidFill>
            </cx:spPr>
          </cx:dataPt>
          <cx:dataPt idx="6">
            <cx:spPr>
              <a:noFill/>
            </cx:spPr>
          </cx:dataPt>
          <cx:dataPt idx="7">
            <cx:spPr>
              <a:solidFill>
                <a:srgbClr val="FF0000"/>
              </a:solidFill>
            </cx:spPr>
          </cx:dataPt>
          <cx:dataPt idx="8">
            <cx:spPr>
              <a:solidFill>
                <a:srgbClr val="92D050"/>
              </a:solidFill>
            </cx:spPr>
          </cx:dataPt>
          <cx:dataPt idx="9">
            <cx:spPr>
              <a:noFill/>
            </cx:spPr>
          </cx:dataPt>
          <cx:dataPt idx="10">
            <cx:spPr>
              <a:solidFill>
                <a:srgbClr val="FF0000"/>
              </a:solidFill>
            </cx:spPr>
          </cx:dataPt>
          <cx:dataPt idx="11">
            <cx:spPr>
              <a:solidFill>
                <a:srgbClr val="92D050"/>
              </a:solidFill>
            </cx:spPr>
          </cx:dataPt>
          <cx:dataPt idx="12">
            <cx:spPr>
              <a:solidFill>
                <a:srgbClr val="FF0000"/>
              </a:solidFill>
            </cx:spPr>
          </cx:dataPt>
          <cx:dataPt idx="13">
            <cx:spPr>
              <a:solidFill>
                <a:srgbClr val="FF0000"/>
              </a:solidFill>
            </cx:spPr>
          </cx:dataPt>
          <cx:dataPt idx="14">
            <cx:spPr>
              <a:solidFill>
                <a:srgbClr val="FF0000"/>
              </a:solidFill>
            </cx:spPr>
          </cx:dataPt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400" b="1" i="1" baseline="0">
                    <a:solidFill>
                      <a:sysClr val="windowText" lastClr="000000"/>
                    </a:solidFill>
                  </a:defRPr>
                </a:pPr>
                <a:endParaRPr lang="en-US" sz="1400" b="1" i="1" baseline="0">
                  <a:solidFill>
                    <a:sysClr val="windowText" lastClr="000000"/>
                  </a:solidFill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spPr>
    <a:solidFill>
      <a:sysClr val="window" lastClr="FFFFFF"/>
    </a:solidFill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Sheet1!$D$25:$D$36</cx:f>
        <cx:lvl ptCount="12">
          <cx:pt idx="0">“Confident”</cx:pt>
          <cx:pt idx="1">“Pleased”</cx:pt>
          <cx:pt idx="2">“Positive” </cx:pt>
          <cx:pt idx="3">“Successful” </cx:pt>
          <cx:pt idx="4">“Convinced”</cx:pt>
          <cx:pt idx="5">“Unsure” </cx:pt>
          <cx:pt idx="6">“Satisfied”</cx:pt>
          <cx:pt idx="7">“Reality”</cx:pt>
          <cx:pt idx="8">“Positive”</cx:pt>
          <cx:pt idx="9">“Over Rated” </cx:pt>
          <cx:pt idx="10">“More impressed” </cx:pt>
          <cx:pt idx="11">“OK” </cx:pt>
        </cx:lvl>
      </cx:strDim>
      <cx:numDim type="size">
        <cx:f>Sheet1!$E$25:$E$36</cx:f>
        <cx:lvl ptCount="12" formatCode="General">
          <cx:pt idx="0">6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 sz="1800">
                <a:solidFill>
                  <a:schemeClr val="tx1"/>
                </a:solidFill>
              </a:defRPr>
            </a:pPr>
            <a:r>
              <a:rPr lang="en-US" altLang="zh-CN" sz="1800" b="1" dirty="0">
                <a:solidFill>
                  <a:schemeClr val="tx1"/>
                </a:solidFill>
              </a:rPr>
              <a:t>End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of</a:t>
            </a:r>
            <a:r>
              <a:rPr lang="zh-CN" altLang="en-US" sz="1800" b="1" dirty="0">
                <a:solidFill>
                  <a:schemeClr val="tx1"/>
                </a:solidFill>
              </a:rPr>
              <a:t> </a:t>
            </a:r>
            <a:r>
              <a:rPr lang="en-US" altLang="zh-CN" sz="1800" b="1" dirty="0">
                <a:solidFill>
                  <a:schemeClr val="tx1"/>
                </a:solidFill>
              </a:rPr>
              <a:t>Study</a:t>
            </a:r>
            <a:endParaRPr lang="en-US" sz="1800" b="1" dirty="0">
              <a:solidFill>
                <a:schemeClr val="tx1"/>
              </a:solidFill>
            </a:endParaRPr>
          </a:p>
        </cx:rich>
      </cx:tx>
    </cx:title>
    <cx:plotArea>
      <cx:plotAreaRegion>
        <cx:series layoutId="treemap" uniqueId="{AA51DCD7-39AA-42A0-94F4-D0FAC9C8D197}">
          <cx:dataPt idx="0">
            <cx:spPr>
              <a:solidFill>
                <a:srgbClr val="92D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92D050"/>
              </a:solidFill>
            </cx:spPr>
          </cx:dataPt>
          <cx:dataPt idx="3">
            <cx:spPr>
              <a:solidFill>
                <a:srgbClr val="92D050"/>
              </a:solidFill>
            </cx:spPr>
          </cx:dataPt>
          <cx:dataPt idx="4">
            <cx:spPr>
              <a:solidFill>
                <a:srgbClr val="92D050"/>
              </a:solidFill>
            </cx:spPr>
          </cx:dataPt>
          <cx:dataPt idx="5">
            <cx:spPr>
              <a:noFill/>
            </cx:spPr>
          </cx:dataPt>
          <cx:dataPt idx="6">
            <cx:spPr>
              <a:solidFill>
                <a:srgbClr val="92D050"/>
              </a:solidFill>
            </cx:spPr>
          </cx:dataPt>
          <cx:dataPt idx="7">
            <cx:spPr>
              <a:solidFill>
                <a:srgbClr val="92D050"/>
              </a:solidFill>
            </cx:spPr>
          </cx:dataPt>
          <cx:dataPt idx="8">
            <cx:spPr>
              <a:solidFill>
                <a:srgbClr val="92D050"/>
              </a:solidFill>
              <a:ln>
                <a:noFill/>
              </a:ln>
            </cx:spPr>
          </cx:dataPt>
          <cx:dataPt idx="9">
            <cx:spPr>
              <a:solidFill>
                <a:srgbClr val="FF0000"/>
              </a:solidFill>
            </cx:spPr>
          </cx:dataPt>
          <cx:dataPt idx="10">
            <cx:spPr>
              <a:solidFill>
                <a:srgbClr val="92D050"/>
              </a:solidFill>
            </cx:spPr>
          </cx:dataPt>
          <cx:dataPt idx="11">
            <cx:spPr>
              <a:solidFill>
                <a:srgbClr val="92D050"/>
              </a:solidFill>
            </cx:spPr>
          </cx:dataPt>
          <cx:dataLabels pos="inEnd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en-US" sz="1400" b="1" i="1" u="none" strike="noStrike" kern="1200" baseline="0">
                    <a:solidFill>
                      <a:sysClr val="windowText" lastClr="000000"/>
                    </a:solidFill>
                    <a:latin typeface="Calibri" panose="020F0502020204030204"/>
                  </a:defRPr>
                </a:pPr>
                <a:endParaRPr lang="en-US" sz="1400" b="1" i="1">
                  <a:solidFill>
                    <a:sysClr val="windowText" lastClr="000000"/>
                  </a:solidFill>
                </a:endParaRPr>
              </a:p>
            </cx:txPr>
            <cx:visibility seriesName="0" categoryName="1" value="0"/>
            <cx:dataLabel idx="0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r>
                    <a:rPr lang="en-US" sz="1600" b="1" i="1">
                      <a:solidFill>
                        <a:schemeClr val="tx1"/>
                      </a:solidFill>
                    </a:rPr>
                    <a:t>“Confident”</a:t>
                  </a:r>
                </a:p>
              </cx:txPr>
              <cx:visibility seriesName="0" categoryName="1" value="0"/>
            </cx:dataLabel>
            <cx:dataLabel idx="1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r>
                    <a:rPr lang="en-US" sz="1600" b="1" i="1">
                      <a:solidFill>
                        <a:schemeClr val="tx1"/>
                      </a:solidFill>
                    </a:rPr>
                    <a:t>“Pleased”</a:t>
                  </a:r>
                </a:p>
              </cx:txPr>
              <cx:visibility seriesName="0" categoryName="1" value="0"/>
            </cx:dataLabel>
            <cx:dataLabel idx="2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r>
                    <a:rPr lang="en-US" sz="1600" b="1" i="1">
                      <a:solidFill>
                        <a:schemeClr val="tx1"/>
                      </a:solidFill>
                    </a:rPr>
                    <a:t>“Positive” </a:t>
                  </a:r>
                </a:p>
              </cx:txPr>
              <cx:visibility seriesName="0" categoryName="1" value="0"/>
            </cx:dataLabel>
            <cx:dataLabel idx="3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r>
                    <a:rPr lang="en-US" sz="1400" b="1" i="1">
                      <a:solidFill>
                        <a:schemeClr val="tx1"/>
                      </a:solidFill>
                    </a:rPr>
                    <a:t>“Successful” </a:t>
                  </a:r>
                </a:p>
              </cx:txPr>
              <cx:visibility seriesName="0" categoryName="1" value="0"/>
            </cx:dataLabel>
            <cx:dataLabel idx="4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r>
                    <a:rPr lang="en-US" sz="1400" b="1" i="1">
                      <a:solidFill>
                        <a:schemeClr val="tx1"/>
                      </a:solidFill>
                    </a:rPr>
                    <a:t>“Convinced”</a:t>
                  </a:r>
                </a:p>
              </cx:txPr>
              <cx:visibility seriesName="0" categoryName="1" value="0"/>
            </cx:dataLabel>
            <cx:dataLabel idx="5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r>
                    <a:rPr lang="en-US" sz="1600" b="1" i="1">
                      <a:solidFill>
                        <a:schemeClr val="tx1"/>
                      </a:solidFill>
                    </a:rPr>
                    <a:t>“Unsure” </a:t>
                  </a:r>
                </a:p>
              </cx:txPr>
              <cx:visibility seriesName="0" categoryName="1" value="0"/>
            </cx:dataLabel>
            <cx:dataLabel idx="6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r>
                    <a:rPr lang="en-US" sz="1600" b="1" i="1">
                      <a:solidFill>
                        <a:schemeClr val="tx1"/>
                      </a:solidFill>
                    </a:rPr>
                    <a:t>“Satisfied”</a:t>
                  </a:r>
                </a:p>
              </cx:txPr>
              <cx:visibility seriesName="0" categoryName="1" value="0"/>
            </cx:dataLabel>
            <cx:dataLabel idx="7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r>
                    <a:rPr lang="en-US" sz="1400" b="1" i="1">
                      <a:solidFill>
                        <a:schemeClr val="tx1"/>
                      </a:solidFill>
                    </a:rPr>
                    <a:t>“Reality”</a:t>
                  </a:r>
                </a:p>
              </cx:txPr>
              <cx:visibility seriesName="0" categoryName="1" value="0"/>
            </cx:dataLabel>
            <cx:dataLabel idx="8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r>
                    <a:rPr lang="en-US" sz="1400" b="1" i="1">
                      <a:solidFill>
                        <a:schemeClr val="tx1"/>
                      </a:solidFill>
                    </a:rPr>
                    <a:t>“Positive”</a:t>
                  </a:r>
                </a:p>
              </cx:txPr>
              <cx:visibility seriesName="0" categoryName="1" value="0"/>
            </cx:dataLabel>
            <cx:dataLabel idx="9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r>
                    <a:rPr lang="en-US" sz="1400" b="1" i="1">
                      <a:solidFill>
                        <a:schemeClr val="tx1"/>
                      </a:solidFill>
                    </a:rPr>
                    <a:t>“Over Rated” </a:t>
                  </a:r>
                </a:p>
              </cx:txPr>
              <cx:visibility seriesName="0" categoryName="1" value="0"/>
            </cx:dataLabel>
            <cx:dataLabel idx="10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r>
                    <a:rPr lang="en-US" sz="1400" b="1" i="1">
                      <a:solidFill>
                        <a:schemeClr val="tx1"/>
                      </a:solidFill>
                    </a:rPr>
                    <a:t>“More impressed” </a:t>
                  </a:r>
                </a:p>
              </cx:txPr>
              <cx:visibility seriesName="0" categoryName="1" value="0"/>
            </cx:dataLabel>
            <cx:dataLabel idx="11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r>
                    <a:rPr lang="en-US" sz="1600" b="1" i="1">
                      <a:solidFill>
                        <a:schemeClr val="tx1"/>
                      </a:solidFill>
                    </a:rPr>
                    <a:t>“OK” </a:t>
                  </a:r>
                </a:p>
              </cx:txPr>
              <cx:visibility seriesName="0" categoryName="1" value="0"/>
            </cx:dataLabel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Sheet1!$T$18:$T$41</cx:f>
        <cx:lvl ptCount="24">
          <cx:pt idx="0">"You will love the blind sport alert"</cx:pt>
          <cx:pt idx="1">"I’m still in control"</cx:pt>
          <cx:pt idx="2">"Sure get it you will love it"</cx:pt>
          <cx:pt idx="3">"Learn first then buy"</cx:pt>
          <cx:pt idx="4">"Mostly it is a good backup"</cx:pt>
          <cx:pt idx="5">"It definitely helps me feel safer"</cx:pt>
          <cx:pt idx="6">"Yes, but there is a learning curve"</cx:pt>
          <cx:pt idx="7">"Safety is increased"</cx:pt>
          <cx:pt idx="8">"Learn about 1 feature at a time"</cx:pt>
          <cx:pt idx="9">"See if settings stay when car is turned off "</cx:pt>
          <cx:pt idx="10">"Features will “assist” you"</cx:pt>
          <cx:pt idx="11">"Yes, blind spot at any cost"</cx:pt>
          <cx:pt idx="12">"Yes, but still be responsible"</cx:pt>
          <cx:pt idx="13">"Yes and learn how to use"</cx:pt>
          <cx:pt idx="14">"Safer"</cx:pt>
          <cx:pt idx="15">"These features help but don’t rely on it."</cx:pt>
          <cx:pt idx="16">"These safety features definitely help with driving experience"</cx:pt>
          <cx:pt idx="17">"Makes changing lanes safer"</cx:pt>
          <cx:pt idx="18">“Go for it” </cx:pt>
          <cx:pt idx="19">"Have limitations, not self-driving "</cx:pt>
          <cx:pt idx="20">"Be sure to get lane keeping features"</cx:pt>
          <cx:pt idx="21">"I feel the vehicle safety features improve safety"</cx:pt>
          <cx:pt idx="22">"Be sure to get blind spot alerts"</cx:pt>
          <cx:pt idx="23">"The features support good driving (safe)"</cx:pt>
        </cx:lvl>
      </cx:strDim>
      <cx:numDim type="size">
        <cx:f>Sheet1!$U$18:$U$41</cx:f>
        <cx:lvl ptCount="24" formatCode="General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  <cx:pt idx="16">1</cx:pt>
          <cx:pt idx="17">1</cx:pt>
          <cx:pt idx="18">1</cx:pt>
          <cx:pt idx="19">1</cx:pt>
          <cx:pt idx="20">1</cx:pt>
          <cx:pt idx="21">1</cx:pt>
          <cx:pt idx="22">1</cx:pt>
          <cx:pt idx="23">1</cx:pt>
        </cx:lvl>
      </cx:numDim>
    </cx:data>
  </cx:chartData>
  <cx:chart>
    <cx:title pos="t" align="ctr" overlay="0">
      <cx:tx>
        <cx:txData>
          <cx:v>YES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 sz="1600" b="1">
              <a:solidFill>
                <a:schemeClr val="tx1"/>
              </a:solidFill>
            </a:defRPr>
          </a:pPr>
          <a:r>
            <a:rPr lang="en-US" sz="1600" b="1" dirty="0">
              <a:solidFill>
                <a:schemeClr val="tx1"/>
              </a:solidFill>
            </a:rPr>
            <a:t>YES</a:t>
          </a:r>
        </a:p>
      </cx:txPr>
    </cx:title>
    <cx:plotArea>
      <cx:plotAreaRegion>
        <cx:series layoutId="treemap" uniqueId="{456E78D6-DABB-4A60-8126-B1801F903280}">
          <cx:dataPt idx="0">
            <cx:spPr>
              <a:solidFill>
                <a:srgbClr val="92D050"/>
              </a:solidFill>
            </cx:spPr>
          </cx:dataPt>
          <cx:dataPt idx="1">
            <cx:spPr>
              <a:solidFill>
                <a:srgbClr val="92D050"/>
              </a:solidFill>
            </cx:spPr>
          </cx:dataPt>
          <cx:dataPt idx="2">
            <cx:spPr>
              <a:solidFill>
                <a:srgbClr val="92D050"/>
              </a:solidFill>
            </cx:spPr>
          </cx:dataPt>
          <cx:dataPt idx="3">
            <cx:spPr>
              <a:solidFill>
                <a:srgbClr val="92D050"/>
              </a:solidFill>
            </cx:spPr>
          </cx:dataPt>
          <cx:dataPt idx="4">
            <cx:spPr>
              <a:solidFill>
                <a:srgbClr val="92D050"/>
              </a:solidFill>
            </cx:spPr>
          </cx:dataPt>
          <cx:dataPt idx="5">
            <cx:spPr>
              <a:solidFill>
                <a:srgbClr val="92D050"/>
              </a:solidFill>
            </cx:spPr>
          </cx:dataPt>
          <cx:dataPt idx="6">
            <cx:spPr>
              <a:solidFill>
                <a:srgbClr val="92D050"/>
              </a:solidFill>
            </cx:spPr>
          </cx:dataPt>
          <cx:dataPt idx="7">
            <cx:spPr>
              <a:solidFill>
                <a:srgbClr val="92D050"/>
              </a:solidFill>
            </cx:spPr>
          </cx:dataPt>
          <cx:dataPt idx="8">
            <cx:spPr>
              <a:solidFill>
                <a:srgbClr val="92D050"/>
              </a:solidFill>
            </cx:spPr>
          </cx:dataPt>
          <cx:dataPt idx="9">
            <cx:spPr>
              <a:solidFill>
                <a:srgbClr val="92D050"/>
              </a:solidFill>
            </cx:spPr>
          </cx:dataPt>
          <cx:dataPt idx="10">
            <cx:spPr>
              <a:solidFill>
                <a:srgbClr val="92D050"/>
              </a:solidFill>
            </cx:spPr>
          </cx:dataPt>
          <cx:dataPt idx="11">
            <cx:spPr>
              <a:solidFill>
                <a:srgbClr val="92D050"/>
              </a:solidFill>
            </cx:spPr>
          </cx:dataPt>
          <cx:dataPt idx="12">
            <cx:spPr>
              <a:solidFill>
                <a:srgbClr val="92D050"/>
              </a:solidFill>
            </cx:spPr>
          </cx:dataPt>
          <cx:dataPt idx="13">
            <cx:spPr>
              <a:solidFill>
                <a:srgbClr val="92D050"/>
              </a:solidFill>
            </cx:spPr>
          </cx:dataPt>
          <cx:dataPt idx="14">
            <cx:spPr>
              <a:solidFill>
                <a:srgbClr val="92D050"/>
              </a:solidFill>
            </cx:spPr>
          </cx:dataPt>
          <cx:dataPt idx="15">
            <cx:spPr>
              <a:solidFill>
                <a:srgbClr val="92D050"/>
              </a:solidFill>
            </cx:spPr>
          </cx:dataPt>
          <cx:dataPt idx="16">
            <cx:spPr>
              <a:solidFill>
                <a:srgbClr val="92D050"/>
              </a:solidFill>
            </cx:spPr>
          </cx:dataPt>
          <cx:dataPt idx="17">
            <cx:spPr>
              <a:solidFill>
                <a:srgbClr val="92D050"/>
              </a:solidFill>
            </cx:spPr>
          </cx:dataPt>
          <cx:dataPt idx="18">
            <cx:spPr>
              <a:solidFill>
                <a:srgbClr val="92D050"/>
              </a:solidFill>
            </cx:spPr>
          </cx:dataPt>
          <cx:dataPt idx="19">
            <cx:spPr>
              <a:solidFill>
                <a:srgbClr val="92D050"/>
              </a:solidFill>
            </cx:spPr>
          </cx:dataPt>
          <cx:dataPt idx="20">
            <cx:spPr>
              <a:solidFill>
                <a:srgbClr val="92D050"/>
              </a:solidFill>
            </cx:spPr>
          </cx:dataPt>
          <cx:dataPt idx="21">
            <cx:spPr>
              <a:solidFill>
                <a:srgbClr val="92D050"/>
              </a:solidFill>
            </cx:spPr>
          </cx:dataPt>
          <cx:dataPt idx="22">
            <cx:spPr>
              <a:solidFill>
                <a:srgbClr val="92D050"/>
              </a:solidFill>
            </cx:spPr>
          </cx:dataPt>
          <cx:dataPt idx="23">
            <cx:spPr>
              <a:solidFill>
                <a:srgbClr val="92D050"/>
              </a:solidFill>
            </cx:spPr>
          </cx:dataPt>
          <cx:dataLabels pos="ctr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lang="en-US" sz="1400" b="1" i="1" u="none" strike="noStrike" baseline="0">
                    <a:solidFill>
                      <a:sysClr val="windowText" lastClr="000000"/>
                    </a:solidFill>
                    <a:latin typeface="Calibri" panose="020F0502020204030204"/>
                  </a:defRPr>
                </a:pPr>
                <a:endParaRPr lang="en-US" sz="1400" b="1" i="1">
                  <a:solidFill>
                    <a:sysClr val="windowText" lastClr="000000"/>
                  </a:solidFill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Sheet1!$H$18:$H$28</cx:f>
        <cx:lvl ptCount="11">
          <cx:pt idx="0">"Not all of the controls are for everyone" </cx:pt>
          <cx:pt idx="1">"Must study it and pay attention"</cx:pt>
          <cx:pt idx="2">"Don’t get distracted by it"</cx:pt>
          <cx:pt idx="3">"Don’t get complacent"</cx:pt>
          <cx:pt idx="4">"Consider the cost" </cx:pt>
          <cx:pt idx="5">"Do not become dependent on them"</cx:pt>
          <cx:pt idx="6">"Have salesperson ride with you (several times)"</cx:pt>
          <cx:pt idx="7">"Use only features that you like"</cx:pt>
          <cx:pt idx="8">"Not for tight spots (bank)"</cx:pt>
          <cx:pt idx="9">"Yes – if features are used"</cx:pt>
          <cx:pt idx="10">"Make sure controls are accessible" </cx:pt>
        </cx:lvl>
      </cx:strDim>
      <cx:numDim type="size">
        <cx:f>Sheet1!$I$18:$I$28</cx:f>
        <cx:lvl ptCount="11" formatCode="General">
          <cx:pt idx="0">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</cx:lvl>
      </cx:numDim>
    </cx:data>
  </cx:chartData>
  <cx:chart>
    <cx:title pos="t" align="ctr" overlay="0">
      <cx:tx>
        <cx:txData>
          <cx:v>MAYBE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 sz="1600">
              <a:solidFill>
                <a:schemeClr val="tx1"/>
              </a:solidFill>
            </a:defRPr>
          </a:pPr>
          <a:r>
            <a:rPr lang="en-US" sz="1600" b="1" dirty="0">
              <a:solidFill>
                <a:schemeClr val="tx1"/>
              </a:solidFill>
            </a:rPr>
            <a:t>MAYBE</a:t>
          </a:r>
        </a:p>
      </cx:txPr>
    </cx:title>
    <cx:plotArea>
      <cx:plotAreaRegion>
        <cx:series layoutId="treemap" uniqueId="{F3AA3A8A-4395-4E6D-B0A5-CABAD94C07DD}">
          <cx:dataPt idx="0">
            <cx:spPr>
              <a:solidFill>
                <a:srgbClr val="FFC000"/>
              </a:solidFill>
            </cx:spPr>
          </cx:dataPt>
          <cx:dataPt idx="1">
            <cx:spPr>
              <a:solidFill>
                <a:srgbClr val="FFC000"/>
              </a:solidFill>
            </cx:spPr>
          </cx:dataPt>
          <cx:dataPt idx="2">
            <cx:spPr>
              <a:solidFill>
                <a:srgbClr val="FFC000"/>
              </a:solidFill>
            </cx:spPr>
          </cx:dataPt>
          <cx:dataPt idx="3">
            <cx:spPr>
              <a:solidFill>
                <a:srgbClr val="FFC000"/>
              </a:solidFill>
            </cx:spPr>
          </cx:dataPt>
          <cx:dataPt idx="4">
            <cx:spPr>
              <a:solidFill>
                <a:srgbClr val="FFC000"/>
              </a:solidFill>
            </cx:spPr>
          </cx:dataPt>
          <cx:dataPt idx="5">
            <cx:spPr>
              <a:solidFill>
                <a:srgbClr val="FFC000"/>
              </a:solidFill>
            </cx:spPr>
          </cx:dataPt>
          <cx:dataPt idx="6">
            <cx:spPr>
              <a:solidFill>
                <a:srgbClr val="FFC000"/>
              </a:solidFill>
            </cx:spPr>
          </cx:dataPt>
          <cx:dataPt idx="7">
            <cx:spPr>
              <a:solidFill>
                <a:srgbClr val="FFC000"/>
              </a:solidFill>
            </cx:spPr>
          </cx:dataPt>
          <cx:dataPt idx="8">
            <cx:spPr>
              <a:solidFill>
                <a:srgbClr val="FFC000"/>
              </a:solidFill>
            </cx:spPr>
          </cx:dataPt>
          <cx:dataPt idx="9">
            <cx:spPr>
              <a:solidFill>
                <a:srgbClr val="FFC000"/>
              </a:solidFill>
            </cx:spPr>
          </cx:dataPt>
          <cx:dataPt idx="10">
            <cx:spPr>
              <a:solidFill>
                <a:srgbClr val="FFC000"/>
              </a:solidFill>
            </cx:spPr>
          </cx:dataPt>
          <cx:dataLabels pos="ctr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400" b="1" i="1">
                    <a:solidFill>
                      <a:sysClr val="windowText" lastClr="000000"/>
                    </a:solidFill>
                  </a:defRPr>
                </a:pPr>
                <a:endParaRPr lang="en-US" sz="1400" b="1" i="1">
                  <a:solidFill>
                    <a:sysClr val="windowText" lastClr="000000"/>
                  </a:solidFill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Sheet1!$J$31:$J$32</cx:f>
        <cx:lvl ptCount="2">
          <cx:pt idx="0">“Wait for the pull” </cx:pt>
          <cx:pt idx="1">"Lane control isn’t necessary" </cx:pt>
        </cx:lvl>
      </cx:strDim>
      <cx:numDim type="size">
        <cx:f>Sheet1!$K$31:$K$32</cx:f>
        <cx:lvl ptCount="2" formatCode="General">
          <cx:pt idx="0">1</cx:pt>
          <cx:pt idx="1">1</cx:pt>
        </cx:lvl>
      </cx:numDim>
    </cx:data>
  </cx:chartData>
  <cx:chart>
    <cx:title pos="t" align="ctr" overlay="0">
      <cx:tx>
        <cx:txData>
          <cx:v>NO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 sz="1400">
              <a:solidFill>
                <a:schemeClr val="tx1"/>
              </a:solidFill>
            </a:defRPr>
          </a:pPr>
          <a:r>
            <a:rPr lang="en-US" sz="1400" b="1" dirty="0">
              <a:solidFill>
                <a:schemeClr val="tx1"/>
              </a:solidFill>
            </a:rPr>
            <a:t>NO</a:t>
          </a:r>
        </a:p>
      </cx:txPr>
    </cx:title>
    <cx:plotArea>
      <cx:plotAreaRegion>
        <cx:series layoutId="treemap" uniqueId="{A06B1564-90A9-4672-9F58-25929E281983}">
          <cx:spPr>
            <a:solidFill>
              <a:srgbClr val="FF0000"/>
            </a:solidFill>
          </cx:spPr>
          <cx:dataLabels pos="ctr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400" b="1" i="1">
                    <a:solidFill>
                      <a:schemeClr val="tx1"/>
                    </a:solidFill>
                  </a:defRPr>
                </a:pPr>
                <a:endParaRPr lang="en-US" sz="1400" b="1" i="1">
                  <a:solidFill>
                    <a:schemeClr val="tx1"/>
                  </a:solidFill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spPr>
    <a:noFill/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33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33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33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337AA-5444-4A2B-A4AD-ADBC70C4598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B135E9-9E7D-4DFF-9793-22380BB9D731}">
      <dgm:prSet phldrT="[Text]"/>
      <dgm:spPr/>
      <dgm:t>
        <a:bodyPr/>
        <a:lstStyle/>
        <a:p>
          <a:r>
            <a:rPr lang="en-US" b="1" dirty="0"/>
            <a:t>Personal Vehicle</a:t>
          </a:r>
        </a:p>
      </dgm:t>
    </dgm:pt>
    <dgm:pt modelId="{CE58B05F-CFB8-4D35-A0EA-8DF6B3B9B4E1}" type="parTrans" cxnId="{0882CFC0-B242-4828-8D6C-7EFDCF3A3572}">
      <dgm:prSet/>
      <dgm:spPr/>
      <dgm:t>
        <a:bodyPr/>
        <a:lstStyle/>
        <a:p>
          <a:endParaRPr lang="en-US" b="1"/>
        </a:p>
      </dgm:t>
    </dgm:pt>
    <dgm:pt modelId="{1CA9BF38-E144-4903-A0A7-D22C580303EE}" type="sibTrans" cxnId="{0882CFC0-B242-4828-8D6C-7EFDCF3A3572}">
      <dgm:prSet/>
      <dgm:spPr/>
      <dgm:t>
        <a:bodyPr/>
        <a:lstStyle/>
        <a:p>
          <a:endParaRPr lang="en-US" b="1"/>
        </a:p>
      </dgm:t>
    </dgm:pt>
    <dgm:pt modelId="{3DC6E8D6-78BF-4E24-926A-5CBF8DA1287C}">
      <dgm:prSet phldrT="[Text]"/>
      <dgm:spPr/>
      <dgm:t>
        <a:bodyPr/>
        <a:lstStyle/>
        <a:p>
          <a:r>
            <a:rPr lang="en-US" b="1" dirty="0"/>
            <a:t>Public Transit</a:t>
          </a:r>
        </a:p>
      </dgm:t>
    </dgm:pt>
    <dgm:pt modelId="{0C58475B-60BB-4743-ADE0-D9D08FD40467}" type="parTrans" cxnId="{33E0536F-F6AA-4F9B-9DCC-FCC56D265F9B}">
      <dgm:prSet/>
      <dgm:spPr/>
      <dgm:t>
        <a:bodyPr/>
        <a:lstStyle/>
        <a:p>
          <a:endParaRPr lang="en-US" b="1"/>
        </a:p>
      </dgm:t>
    </dgm:pt>
    <dgm:pt modelId="{09BAABDD-3D87-4DF8-AA08-8E6E48F54174}" type="sibTrans" cxnId="{33E0536F-F6AA-4F9B-9DCC-FCC56D265F9B}">
      <dgm:prSet/>
      <dgm:spPr/>
      <dgm:t>
        <a:bodyPr/>
        <a:lstStyle/>
        <a:p>
          <a:endParaRPr lang="en-US" b="1"/>
        </a:p>
      </dgm:t>
    </dgm:pt>
    <dgm:pt modelId="{521F23C8-1621-4C7A-9DAF-C10A62D68DE2}">
      <dgm:prSet phldrT="[Text]"/>
      <dgm:spPr/>
      <dgm:t>
        <a:bodyPr/>
        <a:lstStyle/>
        <a:p>
          <a:r>
            <a:rPr lang="en-US" b="1" dirty="0"/>
            <a:t>Para-transit</a:t>
          </a:r>
        </a:p>
      </dgm:t>
    </dgm:pt>
    <dgm:pt modelId="{B7A0390B-13F9-4814-BEE4-0EAFA94BA101}" type="parTrans" cxnId="{43250945-D2BC-4844-BE5A-1BF09946C50A}">
      <dgm:prSet/>
      <dgm:spPr/>
      <dgm:t>
        <a:bodyPr/>
        <a:lstStyle/>
        <a:p>
          <a:endParaRPr lang="en-US" b="1"/>
        </a:p>
      </dgm:t>
    </dgm:pt>
    <dgm:pt modelId="{A1EB25E3-6568-4D2E-9B0A-E990357EC433}" type="sibTrans" cxnId="{43250945-D2BC-4844-BE5A-1BF09946C50A}">
      <dgm:prSet/>
      <dgm:spPr/>
      <dgm:t>
        <a:bodyPr/>
        <a:lstStyle/>
        <a:p>
          <a:endParaRPr lang="en-US" b="1"/>
        </a:p>
      </dgm:t>
    </dgm:pt>
    <dgm:pt modelId="{B69FB78D-62F6-43DE-8560-FB476B77F48F}">
      <dgm:prSet phldrT="[Text]"/>
      <dgm:spPr/>
      <dgm:t>
        <a:bodyPr/>
        <a:lstStyle/>
        <a:p>
          <a:r>
            <a:rPr lang="en-US" b="1" dirty="0"/>
            <a:t>Ride Hailing</a:t>
          </a:r>
        </a:p>
      </dgm:t>
    </dgm:pt>
    <dgm:pt modelId="{39522F06-93D8-43FA-8AAA-4D40AD297562}" type="parTrans" cxnId="{FD88C4F1-BD39-41E8-8265-215E34C3E861}">
      <dgm:prSet/>
      <dgm:spPr/>
      <dgm:t>
        <a:bodyPr/>
        <a:lstStyle/>
        <a:p>
          <a:endParaRPr lang="en-US" b="1"/>
        </a:p>
      </dgm:t>
    </dgm:pt>
    <dgm:pt modelId="{6F418F4C-B4F4-45E8-94D6-1D1B9393B03F}" type="sibTrans" cxnId="{FD88C4F1-BD39-41E8-8265-215E34C3E861}">
      <dgm:prSet/>
      <dgm:spPr/>
      <dgm:t>
        <a:bodyPr/>
        <a:lstStyle/>
        <a:p>
          <a:endParaRPr lang="en-US" b="1"/>
        </a:p>
      </dgm:t>
    </dgm:pt>
    <dgm:pt modelId="{CE769771-5D87-4EDB-A414-87BC0859C337}">
      <dgm:prSet phldrT="[Text]"/>
      <dgm:spPr/>
      <dgm:t>
        <a:bodyPr/>
        <a:lstStyle/>
        <a:p>
          <a:r>
            <a:rPr lang="en-US" b="1" dirty="0"/>
            <a:t>Volunteer Drivers</a:t>
          </a:r>
        </a:p>
      </dgm:t>
    </dgm:pt>
    <dgm:pt modelId="{2ED17C6F-98E3-431A-B0F9-A51D74BA307B}" type="parTrans" cxnId="{724B10F5-94EC-4138-907E-17022B3793D7}">
      <dgm:prSet/>
      <dgm:spPr/>
      <dgm:t>
        <a:bodyPr/>
        <a:lstStyle/>
        <a:p>
          <a:endParaRPr lang="en-US" b="1"/>
        </a:p>
      </dgm:t>
    </dgm:pt>
    <dgm:pt modelId="{BF4C4BBF-CF8B-458D-B50B-14A293140F72}" type="sibTrans" cxnId="{724B10F5-94EC-4138-907E-17022B3793D7}">
      <dgm:prSet/>
      <dgm:spPr/>
      <dgm:t>
        <a:bodyPr/>
        <a:lstStyle/>
        <a:p>
          <a:endParaRPr lang="en-US" b="1"/>
        </a:p>
      </dgm:t>
    </dgm:pt>
    <dgm:pt modelId="{0F70D434-B2E1-4C13-9A28-285503C4D9AA}">
      <dgm:prSet phldrT="[Text]"/>
      <dgm:spPr/>
      <dgm:t>
        <a:bodyPr/>
        <a:lstStyle/>
        <a:p>
          <a:r>
            <a:rPr lang="en-US" b="1" dirty="0"/>
            <a:t>Biking/ Walking</a:t>
          </a:r>
        </a:p>
      </dgm:t>
    </dgm:pt>
    <dgm:pt modelId="{E2BBF406-700F-45EC-A02E-9A34D44684F7}" type="parTrans" cxnId="{B48CF309-978E-472C-8257-82C4338B3919}">
      <dgm:prSet/>
      <dgm:spPr/>
      <dgm:t>
        <a:bodyPr/>
        <a:lstStyle/>
        <a:p>
          <a:endParaRPr lang="en-US" b="1"/>
        </a:p>
      </dgm:t>
    </dgm:pt>
    <dgm:pt modelId="{89278C1E-3AB6-404E-A9D6-7D52C825AD5F}" type="sibTrans" cxnId="{B48CF309-978E-472C-8257-82C4338B3919}">
      <dgm:prSet/>
      <dgm:spPr/>
      <dgm:t>
        <a:bodyPr/>
        <a:lstStyle/>
        <a:p>
          <a:endParaRPr lang="en-US" b="1"/>
        </a:p>
      </dgm:t>
    </dgm:pt>
    <dgm:pt modelId="{BFB27213-5A6C-4F9B-9A17-5172697A32B2}">
      <dgm:prSet phldrT="[Text]"/>
      <dgm:spPr/>
      <dgm:t>
        <a:bodyPr/>
        <a:lstStyle/>
        <a:p>
          <a:r>
            <a:rPr lang="en-US" b="1" dirty="0"/>
            <a:t>Personal Mobility</a:t>
          </a:r>
        </a:p>
      </dgm:t>
    </dgm:pt>
    <dgm:pt modelId="{B8F4ACD2-75A1-4866-B107-23B3F06CB4FE}" type="parTrans" cxnId="{2859B59E-3D59-46A0-BB22-96C38D9C93E3}">
      <dgm:prSet/>
      <dgm:spPr/>
      <dgm:t>
        <a:bodyPr/>
        <a:lstStyle/>
        <a:p>
          <a:endParaRPr lang="en-US"/>
        </a:p>
      </dgm:t>
    </dgm:pt>
    <dgm:pt modelId="{58247F80-FAAF-4610-8CA7-0228323AF5DF}" type="sibTrans" cxnId="{2859B59E-3D59-46A0-BB22-96C38D9C93E3}">
      <dgm:prSet/>
      <dgm:spPr/>
      <dgm:t>
        <a:bodyPr/>
        <a:lstStyle/>
        <a:p>
          <a:endParaRPr lang="en-US"/>
        </a:p>
      </dgm:t>
    </dgm:pt>
    <dgm:pt modelId="{FCD5E8AA-BF46-4386-B5BA-D36191955A8A}" type="pres">
      <dgm:prSet presAssocID="{2AA337AA-5444-4A2B-A4AD-ADBC70C45983}" presName="cycle" presStyleCnt="0">
        <dgm:presLayoutVars>
          <dgm:dir/>
          <dgm:resizeHandles val="exact"/>
        </dgm:presLayoutVars>
      </dgm:prSet>
      <dgm:spPr/>
    </dgm:pt>
    <dgm:pt modelId="{4CDF6076-78B3-4CC5-A408-EAA3C0300F6E}" type="pres">
      <dgm:prSet presAssocID="{C8B135E9-9E7D-4DFF-9793-22380BB9D731}" presName="node" presStyleLbl="node1" presStyleIdx="0" presStyleCnt="7">
        <dgm:presLayoutVars>
          <dgm:bulletEnabled val="1"/>
        </dgm:presLayoutVars>
      </dgm:prSet>
      <dgm:spPr/>
    </dgm:pt>
    <dgm:pt modelId="{AFA5EDF1-DA76-4279-91A4-1EF9C6AE5C14}" type="pres">
      <dgm:prSet presAssocID="{C8B135E9-9E7D-4DFF-9793-22380BB9D731}" presName="spNode" presStyleCnt="0"/>
      <dgm:spPr/>
    </dgm:pt>
    <dgm:pt modelId="{13B11379-7A5C-4079-BFD2-D43C673DCC16}" type="pres">
      <dgm:prSet presAssocID="{1CA9BF38-E144-4903-A0A7-D22C580303EE}" presName="sibTrans" presStyleLbl="sibTrans1D1" presStyleIdx="0" presStyleCnt="7"/>
      <dgm:spPr/>
    </dgm:pt>
    <dgm:pt modelId="{92AB2123-0D9C-4318-953A-03F79338A350}" type="pres">
      <dgm:prSet presAssocID="{3DC6E8D6-78BF-4E24-926A-5CBF8DA1287C}" presName="node" presStyleLbl="node1" presStyleIdx="1" presStyleCnt="7">
        <dgm:presLayoutVars>
          <dgm:bulletEnabled val="1"/>
        </dgm:presLayoutVars>
      </dgm:prSet>
      <dgm:spPr/>
    </dgm:pt>
    <dgm:pt modelId="{A12CB044-97D8-48B1-A7E1-7E9295BDC17E}" type="pres">
      <dgm:prSet presAssocID="{3DC6E8D6-78BF-4E24-926A-5CBF8DA1287C}" presName="spNode" presStyleCnt="0"/>
      <dgm:spPr/>
    </dgm:pt>
    <dgm:pt modelId="{A8061963-F911-4177-9AD5-4BC6AACD2138}" type="pres">
      <dgm:prSet presAssocID="{09BAABDD-3D87-4DF8-AA08-8E6E48F54174}" presName="sibTrans" presStyleLbl="sibTrans1D1" presStyleIdx="1" presStyleCnt="7"/>
      <dgm:spPr/>
    </dgm:pt>
    <dgm:pt modelId="{6D2457F3-6B4B-48C2-A017-55A7F857C88A}" type="pres">
      <dgm:prSet presAssocID="{0F70D434-B2E1-4C13-9A28-285503C4D9AA}" presName="node" presStyleLbl="node1" presStyleIdx="2" presStyleCnt="7">
        <dgm:presLayoutVars>
          <dgm:bulletEnabled val="1"/>
        </dgm:presLayoutVars>
      </dgm:prSet>
      <dgm:spPr/>
    </dgm:pt>
    <dgm:pt modelId="{C225D0E5-F7A6-4A35-92EE-70D7E2A18CDC}" type="pres">
      <dgm:prSet presAssocID="{0F70D434-B2E1-4C13-9A28-285503C4D9AA}" presName="spNode" presStyleCnt="0"/>
      <dgm:spPr/>
    </dgm:pt>
    <dgm:pt modelId="{8BE9F770-92B7-400E-ADE5-9AFF60A46CC5}" type="pres">
      <dgm:prSet presAssocID="{89278C1E-3AB6-404E-A9D6-7D52C825AD5F}" presName="sibTrans" presStyleLbl="sibTrans1D1" presStyleIdx="2" presStyleCnt="7"/>
      <dgm:spPr/>
    </dgm:pt>
    <dgm:pt modelId="{C0909751-70B5-4896-9AB9-F518859B972B}" type="pres">
      <dgm:prSet presAssocID="{521F23C8-1621-4C7A-9DAF-C10A62D68DE2}" presName="node" presStyleLbl="node1" presStyleIdx="3" presStyleCnt="7">
        <dgm:presLayoutVars>
          <dgm:bulletEnabled val="1"/>
        </dgm:presLayoutVars>
      </dgm:prSet>
      <dgm:spPr/>
    </dgm:pt>
    <dgm:pt modelId="{02929C08-8495-442F-97C7-13D7E0F1C292}" type="pres">
      <dgm:prSet presAssocID="{521F23C8-1621-4C7A-9DAF-C10A62D68DE2}" presName="spNode" presStyleCnt="0"/>
      <dgm:spPr/>
    </dgm:pt>
    <dgm:pt modelId="{96287D52-7FBF-4CC2-A7F8-BBBB17C4F99A}" type="pres">
      <dgm:prSet presAssocID="{A1EB25E3-6568-4D2E-9B0A-E990357EC433}" presName="sibTrans" presStyleLbl="sibTrans1D1" presStyleIdx="3" presStyleCnt="7"/>
      <dgm:spPr/>
    </dgm:pt>
    <dgm:pt modelId="{8BDDB16D-BC84-4E9E-AC7C-B09D1291F498}" type="pres">
      <dgm:prSet presAssocID="{B69FB78D-62F6-43DE-8560-FB476B77F48F}" presName="node" presStyleLbl="node1" presStyleIdx="4" presStyleCnt="7">
        <dgm:presLayoutVars>
          <dgm:bulletEnabled val="1"/>
        </dgm:presLayoutVars>
      </dgm:prSet>
      <dgm:spPr/>
    </dgm:pt>
    <dgm:pt modelId="{3DDA44B8-E052-4C01-852A-C2458CC06574}" type="pres">
      <dgm:prSet presAssocID="{B69FB78D-62F6-43DE-8560-FB476B77F48F}" presName="spNode" presStyleCnt="0"/>
      <dgm:spPr/>
    </dgm:pt>
    <dgm:pt modelId="{F8DA1BD6-4D8C-4072-A89D-38ECF2CD2EE0}" type="pres">
      <dgm:prSet presAssocID="{6F418F4C-B4F4-45E8-94D6-1D1B9393B03F}" presName="sibTrans" presStyleLbl="sibTrans1D1" presStyleIdx="4" presStyleCnt="7"/>
      <dgm:spPr/>
    </dgm:pt>
    <dgm:pt modelId="{E9586539-C41B-421C-8B51-4E3BB20B0A4D}" type="pres">
      <dgm:prSet presAssocID="{CE769771-5D87-4EDB-A414-87BC0859C337}" presName="node" presStyleLbl="node1" presStyleIdx="5" presStyleCnt="7">
        <dgm:presLayoutVars>
          <dgm:bulletEnabled val="1"/>
        </dgm:presLayoutVars>
      </dgm:prSet>
      <dgm:spPr/>
    </dgm:pt>
    <dgm:pt modelId="{900DD885-2C17-43E9-A8ED-B907AA8DC162}" type="pres">
      <dgm:prSet presAssocID="{CE769771-5D87-4EDB-A414-87BC0859C337}" presName="spNode" presStyleCnt="0"/>
      <dgm:spPr/>
    </dgm:pt>
    <dgm:pt modelId="{E81FF5FC-C1CE-4C45-9610-47389DCA315C}" type="pres">
      <dgm:prSet presAssocID="{BF4C4BBF-CF8B-458D-B50B-14A293140F72}" presName="sibTrans" presStyleLbl="sibTrans1D1" presStyleIdx="5" presStyleCnt="7"/>
      <dgm:spPr/>
    </dgm:pt>
    <dgm:pt modelId="{62F8A389-BD5D-48BB-92DF-FE3C35BBA20D}" type="pres">
      <dgm:prSet presAssocID="{BFB27213-5A6C-4F9B-9A17-5172697A32B2}" presName="node" presStyleLbl="node1" presStyleIdx="6" presStyleCnt="7">
        <dgm:presLayoutVars>
          <dgm:bulletEnabled val="1"/>
        </dgm:presLayoutVars>
      </dgm:prSet>
      <dgm:spPr/>
    </dgm:pt>
    <dgm:pt modelId="{C3357AA5-F6E3-4706-8580-D316144C59BB}" type="pres">
      <dgm:prSet presAssocID="{BFB27213-5A6C-4F9B-9A17-5172697A32B2}" presName="spNode" presStyleCnt="0"/>
      <dgm:spPr/>
    </dgm:pt>
    <dgm:pt modelId="{356C59A9-27B8-4B68-98D1-777F5CAC42ED}" type="pres">
      <dgm:prSet presAssocID="{58247F80-FAAF-4610-8CA7-0228323AF5DF}" presName="sibTrans" presStyleLbl="sibTrans1D1" presStyleIdx="6" presStyleCnt="7"/>
      <dgm:spPr/>
    </dgm:pt>
  </dgm:ptLst>
  <dgm:cxnLst>
    <dgm:cxn modelId="{AACA1100-AABD-4EAA-BB5E-2D3F0231920C}" type="presOf" srcId="{89278C1E-3AB6-404E-A9D6-7D52C825AD5F}" destId="{8BE9F770-92B7-400E-ADE5-9AFF60A46CC5}" srcOrd="0" destOrd="0" presId="urn:microsoft.com/office/officeart/2005/8/layout/cycle6"/>
    <dgm:cxn modelId="{B48CF309-978E-472C-8257-82C4338B3919}" srcId="{2AA337AA-5444-4A2B-A4AD-ADBC70C45983}" destId="{0F70D434-B2E1-4C13-9A28-285503C4D9AA}" srcOrd="2" destOrd="0" parTransId="{E2BBF406-700F-45EC-A02E-9A34D44684F7}" sibTransId="{89278C1E-3AB6-404E-A9D6-7D52C825AD5F}"/>
    <dgm:cxn modelId="{0733F614-4214-41E8-85BA-191150C67B48}" type="presOf" srcId="{CE769771-5D87-4EDB-A414-87BC0859C337}" destId="{E9586539-C41B-421C-8B51-4E3BB20B0A4D}" srcOrd="0" destOrd="0" presId="urn:microsoft.com/office/officeart/2005/8/layout/cycle6"/>
    <dgm:cxn modelId="{BE037628-A749-4602-BE05-4D94E3DDB776}" type="presOf" srcId="{1CA9BF38-E144-4903-A0A7-D22C580303EE}" destId="{13B11379-7A5C-4079-BFD2-D43C673DCC16}" srcOrd="0" destOrd="0" presId="urn:microsoft.com/office/officeart/2005/8/layout/cycle6"/>
    <dgm:cxn modelId="{8E1C7D33-AB8E-43A5-9B57-F592A4609ED9}" type="presOf" srcId="{BF4C4BBF-CF8B-458D-B50B-14A293140F72}" destId="{E81FF5FC-C1CE-4C45-9610-47389DCA315C}" srcOrd="0" destOrd="0" presId="urn:microsoft.com/office/officeart/2005/8/layout/cycle6"/>
    <dgm:cxn modelId="{0636EE3E-1BC3-4236-82BA-4375177EFA24}" type="presOf" srcId="{C8B135E9-9E7D-4DFF-9793-22380BB9D731}" destId="{4CDF6076-78B3-4CC5-A408-EAA3C0300F6E}" srcOrd="0" destOrd="0" presId="urn:microsoft.com/office/officeart/2005/8/layout/cycle6"/>
    <dgm:cxn modelId="{746DFD3F-C488-48C6-A25D-DA8DECBAF252}" type="presOf" srcId="{58247F80-FAAF-4610-8CA7-0228323AF5DF}" destId="{356C59A9-27B8-4B68-98D1-777F5CAC42ED}" srcOrd="0" destOrd="0" presId="urn:microsoft.com/office/officeart/2005/8/layout/cycle6"/>
    <dgm:cxn modelId="{43250945-D2BC-4844-BE5A-1BF09946C50A}" srcId="{2AA337AA-5444-4A2B-A4AD-ADBC70C45983}" destId="{521F23C8-1621-4C7A-9DAF-C10A62D68DE2}" srcOrd="3" destOrd="0" parTransId="{B7A0390B-13F9-4814-BEE4-0EAFA94BA101}" sibTransId="{A1EB25E3-6568-4D2E-9B0A-E990357EC433}"/>
    <dgm:cxn modelId="{637A1849-0112-482C-B35B-2C81F2DE3426}" type="presOf" srcId="{B69FB78D-62F6-43DE-8560-FB476B77F48F}" destId="{8BDDB16D-BC84-4E9E-AC7C-B09D1291F498}" srcOrd="0" destOrd="0" presId="urn:microsoft.com/office/officeart/2005/8/layout/cycle6"/>
    <dgm:cxn modelId="{E8CDB14A-6E66-4A39-A56C-4E17064643F3}" type="presOf" srcId="{09BAABDD-3D87-4DF8-AA08-8E6E48F54174}" destId="{A8061963-F911-4177-9AD5-4BC6AACD2138}" srcOrd="0" destOrd="0" presId="urn:microsoft.com/office/officeart/2005/8/layout/cycle6"/>
    <dgm:cxn modelId="{EFEECB4D-A358-4810-A55B-BED2FD84A8F3}" type="presOf" srcId="{6F418F4C-B4F4-45E8-94D6-1D1B9393B03F}" destId="{F8DA1BD6-4D8C-4072-A89D-38ECF2CD2EE0}" srcOrd="0" destOrd="0" presId="urn:microsoft.com/office/officeart/2005/8/layout/cycle6"/>
    <dgm:cxn modelId="{33E0536F-F6AA-4F9B-9DCC-FCC56D265F9B}" srcId="{2AA337AA-5444-4A2B-A4AD-ADBC70C45983}" destId="{3DC6E8D6-78BF-4E24-926A-5CBF8DA1287C}" srcOrd="1" destOrd="0" parTransId="{0C58475B-60BB-4743-ADE0-D9D08FD40467}" sibTransId="{09BAABDD-3D87-4DF8-AA08-8E6E48F54174}"/>
    <dgm:cxn modelId="{9AE7258E-D16E-470D-832D-6A2E538BE5AB}" type="presOf" srcId="{521F23C8-1621-4C7A-9DAF-C10A62D68DE2}" destId="{C0909751-70B5-4896-9AB9-F518859B972B}" srcOrd="0" destOrd="0" presId="urn:microsoft.com/office/officeart/2005/8/layout/cycle6"/>
    <dgm:cxn modelId="{2859B59E-3D59-46A0-BB22-96C38D9C93E3}" srcId="{2AA337AA-5444-4A2B-A4AD-ADBC70C45983}" destId="{BFB27213-5A6C-4F9B-9A17-5172697A32B2}" srcOrd="6" destOrd="0" parTransId="{B8F4ACD2-75A1-4866-B107-23B3F06CB4FE}" sibTransId="{58247F80-FAAF-4610-8CA7-0228323AF5DF}"/>
    <dgm:cxn modelId="{AA4FEBBE-94B6-4C38-B6A2-4B44849E6FE5}" type="presOf" srcId="{BFB27213-5A6C-4F9B-9A17-5172697A32B2}" destId="{62F8A389-BD5D-48BB-92DF-FE3C35BBA20D}" srcOrd="0" destOrd="0" presId="urn:microsoft.com/office/officeart/2005/8/layout/cycle6"/>
    <dgm:cxn modelId="{0882CFC0-B242-4828-8D6C-7EFDCF3A3572}" srcId="{2AA337AA-5444-4A2B-A4AD-ADBC70C45983}" destId="{C8B135E9-9E7D-4DFF-9793-22380BB9D731}" srcOrd="0" destOrd="0" parTransId="{CE58B05F-CFB8-4D35-A0EA-8DF6B3B9B4E1}" sibTransId="{1CA9BF38-E144-4903-A0A7-D22C580303EE}"/>
    <dgm:cxn modelId="{A4E0CBD3-A51C-46B1-A63C-ED9DF267E40B}" type="presOf" srcId="{3DC6E8D6-78BF-4E24-926A-5CBF8DA1287C}" destId="{92AB2123-0D9C-4318-953A-03F79338A350}" srcOrd="0" destOrd="0" presId="urn:microsoft.com/office/officeart/2005/8/layout/cycle6"/>
    <dgm:cxn modelId="{EB1C48D5-5C7C-4D83-BDD9-51D8019656A1}" type="presOf" srcId="{0F70D434-B2E1-4C13-9A28-285503C4D9AA}" destId="{6D2457F3-6B4B-48C2-A017-55A7F857C88A}" srcOrd="0" destOrd="0" presId="urn:microsoft.com/office/officeart/2005/8/layout/cycle6"/>
    <dgm:cxn modelId="{B879DFDF-1206-47BB-B585-49AE51E77E63}" type="presOf" srcId="{2AA337AA-5444-4A2B-A4AD-ADBC70C45983}" destId="{FCD5E8AA-BF46-4386-B5BA-D36191955A8A}" srcOrd="0" destOrd="0" presId="urn:microsoft.com/office/officeart/2005/8/layout/cycle6"/>
    <dgm:cxn modelId="{FD88C4F1-BD39-41E8-8265-215E34C3E861}" srcId="{2AA337AA-5444-4A2B-A4AD-ADBC70C45983}" destId="{B69FB78D-62F6-43DE-8560-FB476B77F48F}" srcOrd="4" destOrd="0" parTransId="{39522F06-93D8-43FA-8AAA-4D40AD297562}" sibTransId="{6F418F4C-B4F4-45E8-94D6-1D1B9393B03F}"/>
    <dgm:cxn modelId="{724B10F5-94EC-4138-907E-17022B3793D7}" srcId="{2AA337AA-5444-4A2B-A4AD-ADBC70C45983}" destId="{CE769771-5D87-4EDB-A414-87BC0859C337}" srcOrd="5" destOrd="0" parTransId="{2ED17C6F-98E3-431A-B0F9-A51D74BA307B}" sibTransId="{BF4C4BBF-CF8B-458D-B50B-14A293140F72}"/>
    <dgm:cxn modelId="{341AB7FB-FB51-48E8-B402-EC9AD229B870}" type="presOf" srcId="{A1EB25E3-6568-4D2E-9B0A-E990357EC433}" destId="{96287D52-7FBF-4CC2-A7F8-BBBB17C4F99A}" srcOrd="0" destOrd="0" presId="urn:microsoft.com/office/officeart/2005/8/layout/cycle6"/>
    <dgm:cxn modelId="{DD39F7D8-A0FD-4181-955A-01E0D7CEF073}" type="presParOf" srcId="{FCD5E8AA-BF46-4386-B5BA-D36191955A8A}" destId="{4CDF6076-78B3-4CC5-A408-EAA3C0300F6E}" srcOrd="0" destOrd="0" presId="urn:microsoft.com/office/officeart/2005/8/layout/cycle6"/>
    <dgm:cxn modelId="{25A4CC17-2216-4985-9440-492CA600B4E6}" type="presParOf" srcId="{FCD5E8AA-BF46-4386-B5BA-D36191955A8A}" destId="{AFA5EDF1-DA76-4279-91A4-1EF9C6AE5C14}" srcOrd="1" destOrd="0" presId="urn:microsoft.com/office/officeart/2005/8/layout/cycle6"/>
    <dgm:cxn modelId="{D0A8E699-3CD4-44F4-8B42-675389AA1001}" type="presParOf" srcId="{FCD5E8AA-BF46-4386-B5BA-D36191955A8A}" destId="{13B11379-7A5C-4079-BFD2-D43C673DCC16}" srcOrd="2" destOrd="0" presId="urn:microsoft.com/office/officeart/2005/8/layout/cycle6"/>
    <dgm:cxn modelId="{E85756D0-DC1B-4970-A9B7-1649DAE0E25E}" type="presParOf" srcId="{FCD5E8AA-BF46-4386-B5BA-D36191955A8A}" destId="{92AB2123-0D9C-4318-953A-03F79338A350}" srcOrd="3" destOrd="0" presId="urn:microsoft.com/office/officeart/2005/8/layout/cycle6"/>
    <dgm:cxn modelId="{26EC9408-1C50-414A-9095-39B28282AF79}" type="presParOf" srcId="{FCD5E8AA-BF46-4386-B5BA-D36191955A8A}" destId="{A12CB044-97D8-48B1-A7E1-7E9295BDC17E}" srcOrd="4" destOrd="0" presId="urn:microsoft.com/office/officeart/2005/8/layout/cycle6"/>
    <dgm:cxn modelId="{9A452F0E-333A-47F3-92E7-53A3A3C216CD}" type="presParOf" srcId="{FCD5E8AA-BF46-4386-B5BA-D36191955A8A}" destId="{A8061963-F911-4177-9AD5-4BC6AACD2138}" srcOrd="5" destOrd="0" presId="urn:microsoft.com/office/officeart/2005/8/layout/cycle6"/>
    <dgm:cxn modelId="{EA63FE0D-1E3A-44B7-9D70-469340902499}" type="presParOf" srcId="{FCD5E8AA-BF46-4386-B5BA-D36191955A8A}" destId="{6D2457F3-6B4B-48C2-A017-55A7F857C88A}" srcOrd="6" destOrd="0" presId="urn:microsoft.com/office/officeart/2005/8/layout/cycle6"/>
    <dgm:cxn modelId="{4FD9650E-604D-45EF-AC84-9234F0A4BDBC}" type="presParOf" srcId="{FCD5E8AA-BF46-4386-B5BA-D36191955A8A}" destId="{C225D0E5-F7A6-4A35-92EE-70D7E2A18CDC}" srcOrd="7" destOrd="0" presId="urn:microsoft.com/office/officeart/2005/8/layout/cycle6"/>
    <dgm:cxn modelId="{814C26C5-2B19-4BE4-8171-06031E9FC662}" type="presParOf" srcId="{FCD5E8AA-BF46-4386-B5BA-D36191955A8A}" destId="{8BE9F770-92B7-400E-ADE5-9AFF60A46CC5}" srcOrd="8" destOrd="0" presId="urn:microsoft.com/office/officeart/2005/8/layout/cycle6"/>
    <dgm:cxn modelId="{C197D9B1-300C-47E2-88B6-88D7B1451196}" type="presParOf" srcId="{FCD5E8AA-BF46-4386-B5BA-D36191955A8A}" destId="{C0909751-70B5-4896-9AB9-F518859B972B}" srcOrd="9" destOrd="0" presId="urn:microsoft.com/office/officeart/2005/8/layout/cycle6"/>
    <dgm:cxn modelId="{B46B9391-7DA1-4C6E-8B93-7E30C590C34F}" type="presParOf" srcId="{FCD5E8AA-BF46-4386-B5BA-D36191955A8A}" destId="{02929C08-8495-442F-97C7-13D7E0F1C292}" srcOrd="10" destOrd="0" presId="urn:microsoft.com/office/officeart/2005/8/layout/cycle6"/>
    <dgm:cxn modelId="{DC162402-3329-48F9-BC14-FB8AF2B71645}" type="presParOf" srcId="{FCD5E8AA-BF46-4386-B5BA-D36191955A8A}" destId="{96287D52-7FBF-4CC2-A7F8-BBBB17C4F99A}" srcOrd="11" destOrd="0" presId="urn:microsoft.com/office/officeart/2005/8/layout/cycle6"/>
    <dgm:cxn modelId="{1421A616-E03B-4A65-A0E3-10F79E1FDE88}" type="presParOf" srcId="{FCD5E8AA-BF46-4386-B5BA-D36191955A8A}" destId="{8BDDB16D-BC84-4E9E-AC7C-B09D1291F498}" srcOrd="12" destOrd="0" presId="urn:microsoft.com/office/officeart/2005/8/layout/cycle6"/>
    <dgm:cxn modelId="{2EEF7579-E968-42C5-A515-B177A7689801}" type="presParOf" srcId="{FCD5E8AA-BF46-4386-B5BA-D36191955A8A}" destId="{3DDA44B8-E052-4C01-852A-C2458CC06574}" srcOrd="13" destOrd="0" presId="urn:microsoft.com/office/officeart/2005/8/layout/cycle6"/>
    <dgm:cxn modelId="{8845A5A2-384B-432A-B9AD-C8FF25202E69}" type="presParOf" srcId="{FCD5E8AA-BF46-4386-B5BA-D36191955A8A}" destId="{F8DA1BD6-4D8C-4072-A89D-38ECF2CD2EE0}" srcOrd="14" destOrd="0" presId="urn:microsoft.com/office/officeart/2005/8/layout/cycle6"/>
    <dgm:cxn modelId="{8F68CE62-339A-4776-8143-7C47A889F24F}" type="presParOf" srcId="{FCD5E8AA-BF46-4386-B5BA-D36191955A8A}" destId="{E9586539-C41B-421C-8B51-4E3BB20B0A4D}" srcOrd="15" destOrd="0" presId="urn:microsoft.com/office/officeart/2005/8/layout/cycle6"/>
    <dgm:cxn modelId="{F644FDAE-346E-4E6E-AD44-E8417DAFD4BF}" type="presParOf" srcId="{FCD5E8AA-BF46-4386-B5BA-D36191955A8A}" destId="{900DD885-2C17-43E9-A8ED-B907AA8DC162}" srcOrd="16" destOrd="0" presId="urn:microsoft.com/office/officeart/2005/8/layout/cycle6"/>
    <dgm:cxn modelId="{BF30A7E8-7A6C-45F7-9F62-CBD6BD753C77}" type="presParOf" srcId="{FCD5E8AA-BF46-4386-B5BA-D36191955A8A}" destId="{E81FF5FC-C1CE-4C45-9610-47389DCA315C}" srcOrd="17" destOrd="0" presId="urn:microsoft.com/office/officeart/2005/8/layout/cycle6"/>
    <dgm:cxn modelId="{917BBD64-D76B-4006-8DE5-2CF0304CFC0B}" type="presParOf" srcId="{FCD5E8AA-BF46-4386-B5BA-D36191955A8A}" destId="{62F8A389-BD5D-48BB-92DF-FE3C35BBA20D}" srcOrd="18" destOrd="0" presId="urn:microsoft.com/office/officeart/2005/8/layout/cycle6"/>
    <dgm:cxn modelId="{59292242-CF11-4504-ACEA-410628A76B77}" type="presParOf" srcId="{FCD5E8AA-BF46-4386-B5BA-D36191955A8A}" destId="{C3357AA5-F6E3-4706-8580-D316144C59BB}" srcOrd="19" destOrd="0" presId="urn:microsoft.com/office/officeart/2005/8/layout/cycle6"/>
    <dgm:cxn modelId="{17F5CC96-81EA-4957-8AEB-A730BFC76C19}" type="presParOf" srcId="{FCD5E8AA-BF46-4386-B5BA-D36191955A8A}" destId="{356C59A9-27B8-4B68-98D1-777F5CAC42E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F6076-78B3-4CC5-A408-EAA3C0300F6E}">
      <dsp:nvSpPr>
        <dsp:cNvPr id="0" name=""/>
        <dsp:cNvSpPr/>
      </dsp:nvSpPr>
      <dsp:spPr>
        <a:xfrm>
          <a:off x="2595618" y="3000"/>
          <a:ext cx="1057163" cy="68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Personal Vehicle</a:t>
          </a:r>
        </a:p>
      </dsp:txBody>
      <dsp:txXfrm>
        <a:off x="2629162" y="36544"/>
        <a:ext cx="990075" cy="620068"/>
      </dsp:txXfrm>
    </dsp:sp>
    <dsp:sp modelId="{13B11379-7A5C-4079-BFD2-D43C673DCC16}">
      <dsp:nvSpPr>
        <dsp:cNvPr id="0" name=""/>
        <dsp:cNvSpPr/>
      </dsp:nvSpPr>
      <dsp:spPr>
        <a:xfrm>
          <a:off x="1163914" y="346578"/>
          <a:ext cx="3920571" cy="3920571"/>
        </a:xfrm>
        <a:custGeom>
          <a:avLst/>
          <a:gdLst/>
          <a:ahLst/>
          <a:cxnLst/>
          <a:rect l="0" t="0" r="0" b="0"/>
          <a:pathLst>
            <a:path>
              <a:moveTo>
                <a:pt x="2495855" y="74580"/>
              </a:moveTo>
              <a:arcTo wR="1960285" hR="1960285" stAng="17151322" swAng="1255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B2123-0D9C-4318-953A-03F79338A350}">
      <dsp:nvSpPr>
        <dsp:cNvPr id="0" name=""/>
        <dsp:cNvSpPr/>
      </dsp:nvSpPr>
      <dsp:spPr>
        <a:xfrm>
          <a:off x="4128231" y="741068"/>
          <a:ext cx="1057163" cy="68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Public Transit</a:t>
          </a:r>
        </a:p>
      </dsp:txBody>
      <dsp:txXfrm>
        <a:off x="4161775" y="774612"/>
        <a:ext cx="990075" cy="620068"/>
      </dsp:txXfrm>
    </dsp:sp>
    <dsp:sp modelId="{A8061963-F911-4177-9AD5-4BC6AACD2138}">
      <dsp:nvSpPr>
        <dsp:cNvPr id="0" name=""/>
        <dsp:cNvSpPr/>
      </dsp:nvSpPr>
      <dsp:spPr>
        <a:xfrm>
          <a:off x="1163914" y="346578"/>
          <a:ext cx="3920571" cy="3920571"/>
        </a:xfrm>
        <a:custGeom>
          <a:avLst/>
          <a:gdLst/>
          <a:ahLst/>
          <a:cxnLst/>
          <a:rect l="0" t="0" r="0" b="0"/>
          <a:pathLst>
            <a:path>
              <a:moveTo>
                <a:pt x="3717058" y="1090532"/>
              </a:moveTo>
              <a:arcTo wR="1960285" hR="1960285" stAng="20019637" swAng="17254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457F3-6B4B-48C2-A017-55A7F857C88A}">
      <dsp:nvSpPr>
        <dsp:cNvPr id="0" name=""/>
        <dsp:cNvSpPr/>
      </dsp:nvSpPr>
      <dsp:spPr>
        <a:xfrm>
          <a:off x="4506755" y="2399491"/>
          <a:ext cx="1057163" cy="68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Biking/ Walking</a:t>
          </a:r>
        </a:p>
      </dsp:txBody>
      <dsp:txXfrm>
        <a:off x="4540299" y="2433035"/>
        <a:ext cx="990075" cy="620068"/>
      </dsp:txXfrm>
    </dsp:sp>
    <dsp:sp modelId="{8BE9F770-92B7-400E-ADE5-9AFF60A46CC5}">
      <dsp:nvSpPr>
        <dsp:cNvPr id="0" name=""/>
        <dsp:cNvSpPr/>
      </dsp:nvSpPr>
      <dsp:spPr>
        <a:xfrm>
          <a:off x="1163914" y="346578"/>
          <a:ext cx="3920571" cy="3920571"/>
        </a:xfrm>
        <a:custGeom>
          <a:avLst/>
          <a:gdLst/>
          <a:ahLst/>
          <a:cxnLst/>
          <a:rect l="0" t="0" r="0" b="0"/>
          <a:pathLst>
            <a:path>
              <a:moveTo>
                <a:pt x="3755666" y="2747260"/>
              </a:moveTo>
              <a:arcTo wR="1960285" hR="1960285" stAng="1420165" swAng="13577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09751-70B5-4896-9AB9-F518859B972B}">
      <dsp:nvSpPr>
        <dsp:cNvPr id="0" name=""/>
        <dsp:cNvSpPr/>
      </dsp:nvSpPr>
      <dsp:spPr>
        <a:xfrm>
          <a:off x="3446154" y="3729443"/>
          <a:ext cx="1057163" cy="68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Para-transit</a:t>
          </a:r>
        </a:p>
      </dsp:txBody>
      <dsp:txXfrm>
        <a:off x="3479698" y="3762987"/>
        <a:ext cx="990075" cy="620068"/>
      </dsp:txXfrm>
    </dsp:sp>
    <dsp:sp modelId="{96287D52-7FBF-4CC2-A7F8-BBBB17C4F99A}">
      <dsp:nvSpPr>
        <dsp:cNvPr id="0" name=""/>
        <dsp:cNvSpPr/>
      </dsp:nvSpPr>
      <dsp:spPr>
        <a:xfrm>
          <a:off x="1163914" y="346578"/>
          <a:ext cx="3920571" cy="3920571"/>
        </a:xfrm>
        <a:custGeom>
          <a:avLst/>
          <a:gdLst/>
          <a:ahLst/>
          <a:cxnLst/>
          <a:rect l="0" t="0" r="0" b="0"/>
          <a:pathLst>
            <a:path>
              <a:moveTo>
                <a:pt x="2275886" y="3894999"/>
              </a:moveTo>
              <a:arcTo wR="1960285" hR="1960285" stAng="4844112" swAng="11117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DB16D-BC84-4E9E-AC7C-B09D1291F498}">
      <dsp:nvSpPr>
        <dsp:cNvPr id="0" name=""/>
        <dsp:cNvSpPr/>
      </dsp:nvSpPr>
      <dsp:spPr>
        <a:xfrm>
          <a:off x="1745082" y="3729443"/>
          <a:ext cx="1057163" cy="68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Ride Hailing</a:t>
          </a:r>
        </a:p>
      </dsp:txBody>
      <dsp:txXfrm>
        <a:off x="1778626" y="3762987"/>
        <a:ext cx="990075" cy="620068"/>
      </dsp:txXfrm>
    </dsp:sp>
    <dsp:sp modelId="{F8DA1BD6-4D8C-4072-A89D-38ECF2CD2EE0}">
      <dsp:nvSpPr>
        <dsp:cNvPr id="0" name=""/>
        <dsp:cNvSpPr/>
      </dsp:nvSpPr>
      <dsp:spPr>
        <a:xfrm>
          <a:off x="1163914" y="346578"/>
          <a:ext cx="3920571" cy="3920571"/>
        </a:xfrm>
        <a:custGeom>
          <a:avLst/>
          <a:gdLst/>
          <a:ahLst/>
          <a:cxnLst/>
          <a:rect l="0" t="0" r="0" b="0"/>
          <a:pathLst>
            <a:path>
              <a:moveTo>
                <a:pt x="605903" y="3377455"/>
              </a:moveTo>
              <a:arcTo wR="1960285" hR="1960285" stAng="8022135" swAng="13577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86539-C41B-421C-8B51-4E3BB20B0A4D}">
      <dsp:nvSpPr>
        <dsp:cNvPr id="0" name=""/>
        <dsp:cNvSpPr/>
      </dsp:nvSpPr>
      <dsp:spPr>
        <a:xfrm>
          <a:off x="684480" y="2399491"/>
          <a:ext cx="1057163" cy="68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Volunteer Drivers</a:t>
          </a:r>
        </a:p>
      </dsp:txBody>
      <dsp:txXfrm>
        <a:off x="718024" y="2433035"/>
        <a:ext cx="990075" cy="620068"/>
      </dsp:txXfrm>
    </dsp:sp>
    <dsp:sp modelId="{E81FF5FC-C1CE-4C45-9610-47389DCA315C}">
      <dsp:nvSpPr>
        <dsp:cNvPr id="0" name=""/>
        <dsp:cNvSpPr/>
      </dsp:nvSpPr>
      <dsp:spPr>
        <a:xfrm>
          <a:off x="1163914" y="346578"/>
          <a:ext cx="3920571" cy="3920571"/>
        </a:xfrm>
        <a:custGeom>
          <a:avLst/>
          <a:gdLst/>
          <a:ahLst/>
          <a:cxnLst/>
          <a:rect l="0" t="0" r="0" b="0"/>
          <a:pathLst>
            <a:path>
              <a:moveTo>
                <a:pt x="1745" y="2042994"/>
              </a:moveTo>
              <a:arcTo wR="1960285" hR="1960285" stAng="10654912" swAng="17254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8A389-BD5D-48BB-92DF-FE3C35BBA20D}">
      <dsp:nvSpPr>
        <dsp:cNvPr id="0" name=""/>
        <dsp:cNvSpPr/>
      </dsp:nvSpPr>
      <dsp:spPr>
        <a:xfrm>
          <a:off x="1063005" y="741068"/>
          <a:ext cx="1057163" cy="687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Personal Mobility</a:t>
          </a:r>
        </a:p>
      </dsp:txBody>
      <dsp:txXfrm>
        <a:off x="1096549" y="774612"/>
        <a:ext cx="990075" cy="620068"/>
      </dsp:txXfrm>
    </dsp:sp>
    <dsp:sp modelId="{356C59A9-27B8-4B68-98D1-777F5CAC42ED}">
      <dsp:nvSpPr>
        <dsp:cNvPr id="0" name=""/>
        <dsp:cNvSpPr/>
      </dsp:nvSpPr>
      <dsp:spPr>
        <a:xfrm>
          <a:off x="1163914" y="346578"/>
          <a:ext cx="3920571" cy="3920571"/>
        </a:xfrm>
        <a:custGeom>
          <a:avLst/>
          <a:gdLst/>
          <a:ahLst/>
          <a:cxnLst/>
          <a:rect l="0" t="0" r="0" b="0"/>
          <a:pathLst>
            <a:path>
              <a:moveTo>
                <a:pt x="786685" y="390131"/>
              </a:moveTo>
              <a:arcTo wR="1960285" hR="1960285" stAng="13993440" swAng="1255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0.17451</cdr:x>
      <cdr:y>0.01622</cdr:y>
    </cdr:from>
    <cdr:to>
      <cdr:x>0.86817</cdr:x>
      <cdr:y>0.2705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6938" y="31980"/>
          <a:ext cx="1816284" cy="5013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1-64: &lt;   17% increase</a:t>
          </a:r>
        </a:p>
        <a:p xmlns:a="http://schemas.openxmlformats.org/drawingml/2006/main">
          <a:r>
            <a:rPr lang="en-US" sz="1200" b="1" dirty="0"/>
            <a:t>65+:  &gt; 100% increase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307B6-00A2-4EF3-B481-36B75A450F2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3B210-1DE7-408A-87AC-2B8B8C50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9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37007-1CD4-421B-91B4-A0CD160FB5C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BFA1E-249B-40FB-92E5-64AB43A2C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ip.trb.org/View/165868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Chihuri, S.,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Mielenz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T. J., DiMaggio, C. J., Betz, M. E.,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DiGuiseppi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C., Jones, V. C., &amp; Li, G. (2016). Driving cessation and health outcomes in older adults.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Journal of the American Geriatrics Society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(2), 332-341.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Choi, N. G.,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DiNitto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D. M. (2016). Depressive symptoms among older adults who do not drive: association with mobility resources and perceived transportation barriers.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Gerontologist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(3), 432-443.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Edwards, J. D.,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Lunsman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M., Perkins, M., Rebok, G. W., &amp; Roth, D. L. (2009). Driving cessation and health trajectories in older adults.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Journals of Gerontology Series A: Biomedical Sciences and Medical Sciences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(12), 1290-1295.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Jackson, S. (2019). Reducing loneliness among older adults through providing free travel access: A population-based assessment of social isolation and free bus travel in older adults in England.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Musselwhite, C., &amp; Haddad, H. (2010). Mobility, accessibility and quality of later life.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Quality in Ageing and Older Adults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 den Berg, P.,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Kemperman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A., de Kleijn, B., &amp;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Borgers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A. (2016). Ageing and loneliness: the role of mobility and the built environment.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Travel Behaviour and Society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48-55.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BFA1E-249B-40FB-92E5-64AB43A2C9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F8BE-B313-514B-AD5D-9A7D778C3C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0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BF8BE-B313-514B-AD5D-9A7D778C3C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33333"/>
                </a:solidFill>
                <a:latin typeface="Open Sans"/>
                <a:hlinkClick r:id="rId3"/>
              </a:rPr>
              <a:t>https://rip.trb.org/View/1658680</a:t>
            </a:r>
            <a:endParaRPr lang="en-US" sz="1200" dirty="0">
              <a:solidFill>
                <a:srgbClr val="333333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BFA1E-249B-40FB-92E5-64AB43A2C9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8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BFA1E-249B-40FB-92E5-64AB43A2C9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71550"/>
            <a:ext cx="5715000" cy="1143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l">
              <a:defRPr>
                <a:solidFill>
                  <a:srgbClr val="902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190750"/>
            <a:ext cx="5715000" cy="16764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>
                <a:solidFill>
                  <a:srgbClr val="FF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4DEF-E634-4D12-A8C3-B5C64DE52B4D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019800" y="971550"/>
            <a:ext cx="2739326" cy="2895600"/>
          </a:xfrm>
          <a:prstGeom prst="round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73865"/>
            <a:ext cx="1905000" cy="4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3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902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39E5-5F4C-428D-9E78-2CB5DCED01C3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02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F2B6-16E5-48F7-AF53-609A62EFD6B0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0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3D2B-45AB-4586-A911-1CD12948BD4B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6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ctr">
              <a:defRPr sz="2000" b="1">
                <a:solidFill>
                  <a:srgbClr val="FF6600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85" y="4530995"/>
            <a:ext cx="2743200" cy="603647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Contact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02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1BC7-0CAB-410D-8CA5-47F7C9251B9A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02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8AA9-1B74-480E-AE7D-58244CFF457C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4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902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F153-DE99-461F-96A1-97F816C3DD6A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02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ACD4-7FB7-4347-8FA8-8961F12B2741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2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02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7E83-6ED0-4F65-B1E7-BECECF5F7A4B}" type="datetime1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02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4A17-FA4F-4456-A8E4-0BB0D9351A7C}" type="datetime1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1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1F4B-EDB4-44CF-913F-3703C5FAC436}" type="datetime1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4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90205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F6E8-2C54-4372-A740-D9A84C955DA2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04FC-983C-4B3E-8159-068F0593A1E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25396"/>
            <a:ext cx="1524000" cy="3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7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66" y="47777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445057-4E71-42F8-87C1-3034FE3A018A}" type="datetime1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00" y="4777720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Advancing Transportation Through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1204FC-983C-4B3E-8159-068F0593A1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7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600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6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600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600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14/relationships/chartEx" Target="../charts/chartEx3.xml"/><Relationship Id="rId7" Type="http://schemas.microsoft.com/office/2014/relationships/chartEx" Target="../charts/chartEx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14/relationships/chartEx" Target="../charts/chartEx4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hts.ornl.go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14/relationships/chartEx" Target="../charts/chartEx2.xml"/><Relationship Id="rId4" Type="http://schemas.openxmlformats.org/officeDocument/2006/relationships/image" Target="../media/image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09750"/>
            <a:ext cx="5715000" cy="1600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Senior Mobility, Health, &amp; Automation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62350"/>
            <a:ext cx="5715000" cy="12192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2000" dirty="0"/>
              <a:t>Jon Antin, Ph.D., CHFP</a:t>
            </a:r>
          </a:p>
          <a:p>
            <a:r>
              <a:rPr lang="en-US" sz="2000" dirty="0"/>
              <a:t>Senior Mobility, Awareness, Safety, &amp; Health</a:t>
            </a:r>
          </a:p>
          <a:p>
            <a:r>
              <a:rPr lang="en-US" sz="2000" dirty="0"/>
              <a:t>Virginia Tech Transportation Institute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1" b="14831"/>
          <a:stretch>
            <a:fillRect/>
          </a:stretch>
        </p:blipFill>
        <p:spPr/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05F5B5-9D78-4FB4-ABA0-9C96CFCADA5B}"/>
              </a:ext>
            </a:extLst>
          </p:cNvPr>
          <p:cNvSpPr txBox="1">
            <a:spLocks/>
          </p:cNvSpPr>
          <p:nvPr/>
        </p:nvSpPr>
        <p:spPr>
          <a:xfrm>
            <a:off x="152400" y="171450"/>
            <a:ext cx="5715000" cy="148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90205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AARP/ Future of Privacy Forum Workshop</a:t>
            </a: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Representation of Older Adults in Digital Products and Services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18, 2021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4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ABE8-3602-0741-BD3F-6F30DA80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48" y="0"/>
            <a:ext cx="7988507" cy="8112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3300" b="1" dirty="0">
                <a:latin typeface="+mn-lt"/>
              </a:rPr>
              <a:t>Focus</a:t>
            </a:r>
            <a:r>
              <a:rPr lang="zh-CN" altLang="en-US" sz="3300" b="1" dirty="0">
                <a:latin typeface="+mn-lt"/>
              </a:rPr>
              <a:t> </a:t>
            </a:r>
            <a:r>
              <a:rPr lang="en-US" altLang="zh-CN" sz="3300" b="1" dirty="0">
                <a:latin typeface="+mn-lt"/>
              </a:rPr>
              <a:t>Group</a:t>
            </a:r>
            <a:r>
              <a:rPr lang="zh-CN" altLang="en-US" sz="3300" b="1" dirty="0">
                <a:latin typeface="+mn-lt"/>
              </a:rPr>
              <a:t> </a:t>
            </a:r>
            <a:r>
              <a:rPr lang="en-US" altLang="zh-CN" sz="3300" b="1" dirty="0">
                <a:latin typeface="+mn-lt"/>
              </a:rPr>
              <a:t>Findings</a:t>
            </a:r>
            <a:r>
              <a:rPr lang="zh-CN" altLang="en-US" sz="3300" b="1" dirty="0">
                <a:latin typeface="+mn-lt"/>
              </a:rPr>
              <a:t> </a:t>
            </a:r>
            <a:r>
              <a:rPr lang="en-US" altLang="zh-CN" sz="4050" b="1" dirty="0"/>
              <a:t>- </a:t>
            </a:r>
            <a:r>
              <a:rPr lang="en-US" altLang="zh-CN" sz="3300" dirty="0">
                <a:latin typeface="+mn-lt"/>
              </a:rPr>
              <a:t>Safety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1672-784F-6F42-AC1C-47311A7E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48" y="854439"/>
            <a:ext cx="7886700" cy="40245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endParaRPr lang="en-US" altLang="zh-CN" sz="1800" dirty="0"/>
          </a:p>
          <a:p>
            <a:pPr lvl="0"/>
            <a:endParaRPr lang="en-US" altLang="zh-CN" sz="1800" dirty="0"/>
          </a:p>
          <a:p>
            <a:pPr lvl="0"/>
            <a:endParaRPr lang="en-US" altLang="zh-CN" sz="1800" dirty="0"/>
          </a:p>
          <a:p>
            <a:pPr lvl="0"/>
            <a:endParaRPr lang="en-US" altLang="zh-CN" sz="1800" dirty="0"/>
          </a:p>
          <a:p>
            <a:pPr lvl="0"/>
            <a:endParaRPr lang="en-US" altLang="zh-CN" sz="1800" dirty="0"/>
          </a:p>
          <a:p>
            <a:pPr>
              <a:buFont typeface="Wingdings" pitchFamily="2" charset="2"/>
              <a:buChar char="§"/>
            </a:pPr>
            <a:r>
              <a:rPr lang="en-US" altLang="zh-CN" sz="2475" dirty="0"/>
              <a:t>Most</a:t>
            </a:r>
            <a:r>
              <a:rPr lang="zh-CN" altLang="en-US" sz="2475" dirty="0"/>
              <a:t> </a:t>
            </a:r>
            <a:r>
              <a:rPr lang="en-US" altLang="zh-CN" sz="2475" dirty="0"/>
              <a:t>a</a:t>
            </a:r>
            <a:r>
              <a:rPr lang="en-US" sz="2475" dirty="0"/>
              <a:t>greed that the features improve safety</a:t>
            </a:r>
          </a:p>
          <a:p>
            <a:pPr lvl="1">
              <a:buFont typeface="Wingdings" pitchFamily="2" charset="2"/>
              <a:buChar char="§"/>
            </a:pPr>
            <a:r>
              <a:rPr lang="en-US" sz="2100" b="1" dirty="0"/>
              <a:t>Learn how to use first</a:t>
            </a:r>
            <a:r>
              <a:rPr lang="zh-CN" altLang="en-US" sz="2100" b="1" dirty="0"/>
              <a:t>                                      </a:t>
            </a:r>
            <a:r>
              <a:rPr lang="en-US" altLang="zh-CN" sz="2100" i="1" dirty="0"/>
              <a:t>“Learn</a:t>
            </a:r>
            <a:r>
              <a:rPr lang="zh-CN" altLang="en-US" sz="2100" i="1" dirty="0"/>
              <a:t> </a:t>
            </a:r>
            <a:r>
              <a:rPr lang="en-US" altLang="zh-CN" sz="2100" i="1" dirty="0"/>
              <a:t>first</a:t>
            </a:r>
            <a:r>
              <a:rPr lang="zh-CN" altLang="en-US" sz="2100" i="1" dirty="0"/>
              <a:t> </a:t>
            </a:r>
            <a:r>
              <a:rPr lang="en-US" altLang="zh-CN" sz="2100" i="1" dirty="0"/>
              <a:t>then</a:t>
            </a:r>
            <a:r>
              <a:rPr lang="zh-CN" altLang="en-US" sz="2100" i="1" dirty="0"/>
              <a:t> </a:t>
            </a:r>
            <a:r>
              <a:rPr lang="en-US" altLang="zh-CN" sz="2100" i="1" dirty="0"/>
              <a:t>buy”</a:t>
            </a:r>
            <a:endParaRPr lang="en-US" sz="2100" i="1" dirty="0"/>
          </a:p>
          <a:p>
            <a:pPr lvl="1">
              <a:buFont typeface="Wingdings" pitchFamily="2" charset="2"/>
              <a:buChar char="§"/>
            </a:pPr>
            <a:r>
              <a:rPr lang="en-US" sz="2100" b="1" dirty="0"/>
              <a:t>Do not become over dependent on them</a:t>
            </a:r>
            <a:r>
              <a:rPr lang="zh-CN" altLang="en-US" sz="2100" b="1" dirty="0"/>
              <a:t>        </a:t>
            </a:r>
            <a:r>
              <a:rPr lang="en-US" altLang="zh-CN" sz="2100" i="1" dirty="0"/>
              <a:t>“Don’t</a:t>
            </a:r>
            <a:r>
              <a:rPr lang="zh-CN" altLang="en-US" sz="2100" i="1" dirty="0"/>
              <a:t> </a:t>
            </a:r>
            <a:r>
              <a:rPr lang="en-US" altLang="zh-CN" sz="2100" i="1" dirty="0"/>
              <a:t>get</a:t>
            </a:r>
            <a:r>
              <a:rPr lang="zh-CN" altLang="en-US" sz="2100" i="1" dirty="0"/>
              <a:t> </a:t>
            </a:r>
            <a:r>
              <a:rPr lang="en-US" altLang="zh-CN" sz="2100" i="1" dirty="0"/>
              <a:t>complacent”</a:t>
            </a:r>
            <a:endParaRPr lang="en-US" sz="2100" i="1" dirty="0"/>
          </a:p>
          <a:p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0000000-0008-0000-0000-000007000000}"/>
                  </a:ext>
                </a:extLst>
              </p:cNvPr>
              <p:cNvGraphicFramePr/>
              <p:nvPr/>
            </p:nvGraphicFramePr>
            <p:xfrm>
              <a:off x="381143" y="619792"/>
              <a:ext cx="5246370" cy="32158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0000000-0008-0000-0000-000007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143" y="619792"/>
                <a:ext cx="5246370" cy="3215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00000000-0008-0000-0000-000006000000}"/>
                  </a:ext>
                </a:extLst>
              </p:cNvPr>
              <p:cNvGraphicFramePr/>
              <p:nvPr/>
            </p:nvGraphicFramePr>
            <p:xfrm>
              <a:off x="5603712" y="619792"/>
              <a:ext cx="3443690" cy="21554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00000000-0008-0000-0000-000006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3712" y="619792"/>
                <a:ext cx="3443690" cy="2155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00000000-0008-0000-0000-000002000000}"/>
                  </a:ext>
                </a:extLst>
              </p:cNvPr>
              <p:cNvGraphicFramePr/>
              <p:nvPr/>
            </p:nvGraphicFramePr>
            <p:xfrm>
              <a:off x="6592354" y="2667792"/>
              <a:ext cx="1466405" cy="11678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00000000-0008-0000-0000-000002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2354" y="2667792"/>
                <a:ext cx="1466405" cy="1167866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CAE0-9EF1-4448-B349-38994288C5ED}" type="slidenum">
              <a:rPr lang="en-US" sz="900"/>
              <a:t>10</a:t>
            </a:fld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900" dirty="0"/>
              <a:t>8/26/2018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C763B-6135-4D50-82B8-C046171058D1}"/>
              </a:ext>
            </a:extLst>
          </p:cNvPr>
          <p:cNvSpPr txBox="1"/>
          <p:nvPr/>
        </p:nvSpPr>
        <p:spPr>
          <a:xfrm>
            <a:off x="3940006" y="4728595"/>
            <a:ext cx="333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Liang, Lau, Baker, Antin (2020)</a:t>
            </a:r>
          </a:p>
        </p:txBody>
      </p:sp>
    </p:spTree>
    <p:extLst>
      <p:ext uri="{BB962C8B-B14F-4D97-AF65-F5344CB8AC3E}">
        <p14:creationId xmlns:p14="http://schemas.microsoft.com/office/powerpoint/2010/main" val="240826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1705-BFF8-49F4-8C3F-B3301173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67" y="130328"/>
            <a:ext cx="7543800" cy="56522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Open Sans"/>
              </a:rPr>
              <a:t>Drivers Knowledge of Correct Use of New Technology Features in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26B1-E188-4513-89EE-1F117487E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07197"/>
            <a:ext cx="8762999" cy="4174805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1800" b="1" i="0" dirty="0">
                <a:solidFill>
                  <a:srgbClr val="333333"/>
                </a:solidFill>
                <a:effectLst/>
                <a:latin typeface="Open Sans"/>
              </a:rPr>
              <a:t>Sponsor: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/>
              </a:rPr>
              <a:t> NHTSA</a:t>
            </a:r>
            <a:r>
              <a:rPr lang="en-US" sz="1800" dirty="0">
                <a:solidFill>
                  <a:srgbClr val="333333"/>
                </a:solidFill>
                <a:latin typeface="Open Sans"/>
              </a:rPr>
              <a:t>,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/>
              </a:rPr>
              <a:t>Dr. Kathy Sifrit, COR (TO)/Project Manager</a:t>
            </a:r>
            <a:endParaRPr lang="en-US" sz="1800" dirty="0">
              <a:solidFill>
                <a:srgbClr val="333333"/>
              </a:solidFill>
              <a:latin typeface="Open San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Open Sans"/>
              </a:rPr>
              <a:t>Prime Contractor: Dunlap &amp; Associates</a:t>
            </a:r>
            <a:endParaRPr lang="en-US" sz="1800" dirty="0">
              <a:solidFill>
                <a:srgbClr val="333333"/>
              </a:solidFill>
              <a:latin typeface="Open Sans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333333"/>
                </a:solidFill>
                <a:latin typeface="Open Sans"/>
              </a:rPr>
              <a:t>O</a:t>
            </a:r>
            <a:r>
              <a:rPr lang="en-US" sz="1800" b="1" i="0" dirty="0">
                <a:solidFill>
                  <a:srgbClr val="333333"/>
                </a:solidFill>
                <a:effectLst/>
                <a:latin typeface="Open Sans"/>
              </a:rPr>
              <a:t>bjectives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Open Sans"/>
              </a:rPr>
              <a:t>Explore…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Open Sans"/>
              </a:rPr>
              <a:t>drivers’ attitudes regarding ADAS before and after having used the systems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Open Sans"/>
              </a:rPr>
              <a:t>how drivers use these systems during on-road driving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Open Sans"/>
              </a:rPr>
              <a:t>extent to which such systems affect safety behaviors such as seat belt and child restraint system use, speeding, and distracted driving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333333"/>
                </a:solidFill>
                <a:latin typeface="Open Sans"/>
              </a:rPr>
              <a:t>Methods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Open Sans"/>
              </a:rPr>
              <a:t>120 participants (50% M/ 50% F); Two age groups (40-49 and 70+)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Open Sans"/>
              </a:rPr>
              <a:t>Data: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Open Sans"/>
              </a:rPr>
              <a:t>Knowledge and Attitude Questionnaire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Open Sans"/>
              </a:rPr>
              <a:t>baseline and final drives involving approximately 2-hour planned routes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Open Sans"/>
              </a:rPr>
              <a:t>NDS – 4 weeks with the ADAS activated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3F501-5B15-422F-BB2C-8CC7C7B3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3656-4928-4723-9AEF-035DCBBEFF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8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60771"/>
          </a:xfrm>
        </p:spPr>
        <p:txBody>
          <a:bodyPr>
            <a:noAutofit/>
          </a:bodyPr>
          <a:lstStyle/>
          <a:p>
            <a:r>
              <a:rPr lang="en-US" sz="3200" dirty="0"/>
              <a:t>Expanding Senior Mobility Space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9C9189-DEAC-4320-B55D-5BA40CB89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417220"/>
              </p:ext>
            </p:extLst>
          </p:nvPr>
        </p:nvGraphicFramePr>
        <p:xfrm>
          <a:off x="1371600" y="666750"/>
          <a:ext cx="6248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1BCC0C8-55CB-4F7E-9C72-0DF36AEA269E}"/>
              </a:ext>
            </a:extLst>
          </p:cNvPr>
          <p:cNvSpPr/>
          <p:nvPr/>
        </p:nvSpPr>
        <p:spPr>
          <a:xfrm>
            <a:off x="3581400" y="2552700"/>
            <a:ext cx="2133600" cy="9334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Livable Communities</a:t>
            </a:r>
          </a:p>
        </p:txBody>
      </p:sp>
      <p:pic>
        <p:nvPicPr>
          <p:cNvPr id="1026" name="Picture 2" descr="Drone delivery of pharmaceuticals">
            <a:extLst>
              <a:ext uri="{FF2B5EF4-FFF2-40B4-BE49-F238E27FC236}">
                <a16:creationId xmlns:a16="http://schemas.microsoft.com/office/drawing/2014/main" id="{52AD7D3C-0FFD-46CB-A6BA-4B50E412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1" y="665206"/>
            <a:ext cx="1743075" cy="116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6EAB98D-12E1-472C-9BB2-9345BFD5F77F}"/>
              </a:ext>
            </a:extLst>
          </p:cNvPr>
          <p:cNvSpPr/>
          <p:nvPr/>
        </p:nvSpPr>
        <p:spPr>
          <a:xfrm>
            <a:off x="6563360" y="2141339"/>
            <a:ext cx="2133600" cy="9334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Connected &amp; Automated Tech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E1107-A708-494B-8235-7E9EB22A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4777720"/>
            <a:ext cx="2743200" cy="273844"/>
          </a:xfrm>
        </p:spPr>
        <p:txBody>
          <a:bodyPr/>
          <a:lstStyle/>
          <a:p>
            <a:r>
              <a:rPr lang="en-US" i="1" dirty="0"/>
              <a:t>Advancing Transportation Through Innovation</a:t>
            </a:r>
          </a:p>
        </p:txBody>
      </p:sp>
      <p:pic>
        <p:nvPicPr>
          <p:cNvPr id="2050" name="Picture 2" descr="Medicare Requirements for Scooters and Power Chairs">
            <a:extLst>
              <a:ext uri="{FF2B5EF4-FFF2-40B4-BE49-F238E27FC236}">
                <a16:creationId xmlns:a16="http://schemas.microsoft.com/office/drawing/2014/main" id="{9BBF9109-5E1A-4C2D-84BA-E0908C0D5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5671"/>
          <a:stretch/>
        </p:blipFill>
        <p:spPr bwMode="auto">
          <a:xfrm>
            <a:off x="2426212" y="742950"/>
            <a:ext cx="697987" cy="737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TNAmerica - Home | Facebook">
            <a:extLst>
              <a:ext uri="{FF2B5EF4-FFF2-40B4-BE49-F238E27FC236}">
                <a16:creationId xmlns:a16="http://schemas.microsoft.com/office/drawing/2014/main" id="{A14E5446-9C34-48E0-9DD9-B90474AC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9" y="2571750"/>
            <a:ext cx="1440661" cy="1079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nior Citizen Driving Tips to Help Maintain Safety - Compassionate Nursing  Services - Senior Home Care in St. Louis">
            <a:extLst>
              <a:ext uri="{FF2B5EF4-FFF2-40B4-BE49-F238E27FC236}">
                <a16:creationId xmlns:a16="http://schemas.microsoft.com/office/drawing/2014/main" id="{37E31D57-32BC-4F25-9BC3-23804E00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6" y="1246231"/>
            <a:ext cx="1233487" cy="820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blic Roads - Better Options for Older Adults , Mar/Apr 2007 -  FHWA-HRT-07-003">
            <a:extLst>
              <a:ext uri="{FF2B5EF4-FFF2-40B4-BE49-F238E27FC236}">
                <a16:creationId xmlns:a16="http://schemas.microsoft.com/office/drawing/2014/main" id="{C14FC164-3823-4C69-B389-60D2AF45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55" y="850734"/>
            <a:ext cx="1105940" cy="737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afer Walking for Senior Pedestrians | Lutheran Homes of South Carolina">
            <a:extLst>
              <a:ext uri="{FF2B5EF4-FFF2-40B4-BE49-F238E27FC236}">
                <a16:creationId xmlns:a16="http://schemas.microsoft.com/office/drawing/2014/main" id="{430FF7D0-9491-435B-8832-6716DB3A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410" y="3144794"/>
            <a:ext cx="1440661" cy="96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ratransit landing | Pace Suburban Bus">
            <a:extLst>
              <a:ext uri="{FF2B5EF4-FFF2-40B4-BE49-F238E27FC236}">
                <a16:creationId xmlns:a16="http://schemas.microsoft.com/office/drawing/2014/main" id="{C2E52089-9A7B-4828-BB6A-53327E741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4255003"/>
            <a:ext cx="1285875" cy="85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ncreasing Mobility Options For Older Adults | Uber - YouTube">
            <a:extLst>
              <a:ext uri="{FF2B5EF4-FFF2-40B4-BE49-F238E27FC236}">
                <a16:creationId xmlns:a16="http://schemas.microsoft.com/office/drawing/2014/main" id="{C1DD4FF7-EBD3-4E94-A328-0C32F081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52" y="3943350"/>
            <a:ext cx="1388048" cy="780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ARP, NAHB announce livable communities awards - Houston Tomorrow">
            <a:extLst>
              <a:ext uri="{FF2B5EF4-FFF2-40B4-BE49-F238E27FC236}">
                <a16:creationId xmlns:a16="http://schemas.microsoft.com/office/drawing/2014/main" id="{57BB459F-049E-445C-A7CB-43C0E11C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06" y="2183369"/>
            <a:ext cx="936711" cy="849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hat is connected vehicle technology? - Connexas">
            <a:extLst>
              <a:ext uri="{FF2B5EF4-FFF2-40B4-BE49-F238E27FC236}">
                <a16:creationId xmlns:a16="http://schemas.microsoft.com/office/drawing/2014/main" id="{0FFEE6AF-5127-4780-A343-1DF92C90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90" y="1334011"/>
            <a:ext cx="2097019" cy="997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irginia Tech Autonomoustestvehicle">
            <a:extLst>
              <a:ext uri="{FF2B5EF4-FFF2-40B4-BE49-F238E27FC236}">
                <a16:creationId xmlns:a16="http://schemas.microsoft.com/office/drawing/2014/main" id="{EB888505-41DD-416E-A975-5726CDE5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87" y="590282"/>
            <a:ext cx="1629810" cy="916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9AEED4-1C5E-4723-B4A6-ABDBE067045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4833" t="31569" r="18667" b="4275"/>
          <a:stretch/>
        </p:blipFill>
        <p:spPr>
          <a:xfrm>
            <a:off x="403731" y="1471152"/>
            <a:ext cx="1687980" cy="86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3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>
            <a:noAutofit/>
          </a:bodyPr>
          <a:lstStyle/>
          <a:p>
            <a:r>
              <a:rPr lang="en-US" sz="3200"/>
              <a:t>Future </a:t>
            </a:r>
            <a:r>
              <a:rPr lang="en-US" sz="3200" dirty="0"/>
              <a:t>Senior Mobility Landscape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742950"/>
            <a:ext cx="7046214" cy="4308615"/>
          </a:xfrm>
        </p:spPr>
        <p:txBody>
          <a:bodyPr>
            <a:noAutofit/>
          </a:bodyPr>
          <a:lstStyle/>
          <a:p>
            <a:r>
              <a:rPr lang="en-US" sz="2000" dirty="0"/>
              <a:t>Growth in senior population</a:t>
            </a:r>
          </a:p>
          <a:p>
            <a:r>
              <a:rPr lang="en-US" sz="2000" dirty="0"/>
              <a:t>Next Gen Seniors – Boomers </a:t>
            </a:r>
            <a:br>
              <a:rPr lang="en-US" sz="2000" dirty="0"/>
            </a:br>
            <a:r>
              <a:rPr lang="en-US" sz="2000" dirty="0"/>
              <a:t>same or different?</a:t>
            </a:r>
          </a:p>
          <a:p>
            <a:r>
              <a:rPr lang="en-US" sz="2000" dirty="0"/>
              <a:t>Technologies continually </a:t>
            </a:r>
            <a:br>
              <a:rPr lang="en-US" sz="2000" dirty="0"/>
            </a:br>
            <a:r>
              <a:rPr lang="en-US" sz="2000" dirty="0"/>
              <a:t>emerging; transportation </a:t>
            </a:r>
            <a:br>
              <a:rPr lang="en-US" sz="2000" dirty="0"/>
            </a:br>
            <a:r>
              <a:rPr lang="en-US" sz="2000" dirty="0"/>
              <a:t>landscape rapidly evolving</a:t>
            </a:r>
          </a:p>
          <a:p>
            <a:r>
              <a:rPr lang="en-US" sz="2000" dirty="0"/>
              <a:t>Livable Communities</a:t>
            </a:r>
          </a:p>
          <a:p>
            <a:r>
              <a:rPr lang="en-US" sz="2000" dirty="0"/>
              <a:t>Drone Deliveries</a:t>
            </a:r>
          </a:p>
          <a:p>
            <a:r>
              <a:rPr lang="en-US" sz="2000" dirty="0"/>
              <a:t>Telehealth</a:t>
            </a:r>
          </a:p>
          <a:p>
            <a:r>
              <a:rPr lang="en-US" sz="2000" dirty="0"/>
              <a:t>COVID-19</a:t>
            </a:r>
          </a:p>
          <a:p>
            <a:r>
              <a:rPr lang="en-US" sz="2000" dirty="0"/>
              <a:t>What constitutes a </a:t>
            </a:r>
            <a:br>
              <a:rPr lang="en-US" sz="2000" dirty="0"/>
            </a:br>
            <a:r>
              <a:rPr lang="en-US" sz="2000" dirty="0"/>
              <a:t>social interaction?</a:t>
            </a:r>
          </a:p>
        </p:txBody>
      </p:sp>
      <p:pic>
        <p:nvPicPr>
          <p:cNvPr id="8" name="Picture 6" descr="Image result for active baby boom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12488" b="14780"/>
          <a:stretch/>
        </p:blipFill>
        <p:spPr bwMode="auto">
          <a:xfrm>
            <a:off x="3733800" y="1352550"/>
            <a:ext cx="2365433" cy="1489214"/>
          </a:xfrm>
          <a:prstGeom prst="ellipse">
            <a:avLst/>
          </a:prstGeom>
          <a:ln w="254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50" y="3028950"/>
            <a:ext cx="2832127" cy="1570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681104" y="720914"/>
          <a:ext cx="3386696" cy="223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50" y="3122106"/>
            <a:ext cx="2286000" cy="1760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76E67-1C6C-487E-B964-598E8A0B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4781550"/>
            <a:ext cx="2743200" cy="273844"/>
          </a:xfrm>
        </p:spPr>
        <p:txBody>
          <a:bodyPr/>
          <a:lstStyle/>
          <a:p>
            <a:r>
              <a:rPr lang="en-US" i="1" dirty="0"/>
              <a:t>Advancing Transportation Through Innovation</a:t>
            </a:r>
          </a:p>
        </p:txBody>
      </p:sp>
    </p:spTree>
    <p:extLst>
      <p:ext uri="{BB962C8B-B14F-4D97-AF65-F5344CB8AC3E}">
        <p14:creationId xmlns:p14="http://schemas.microsoft.com/office/powerpoint/2010/main" val="36302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195"/>
          </a:xfrm>
        </p:spPr>
        <p:txBody>
          <a:bodyPr>
            <a:noAutofit/>
          </a:bodyPr>
          <a:lstStyle/>
          <a:p>
            <a:r>
              <a:rPr lang="en-US" sz="3200" dirty="0"/>
              <a:t>Driving Still Accounts for Majority of Trips for Seniors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788F5-3B9B-42E2-81FE-767C95E0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328D79-D82E-4D6D-A96A-14C72DA07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18816" r="4842" b="6032"/>
          <a:stretch/>
        </p:blipFill>
        <p:spPr bwMode="auto">
          <a:xfrm>
            <a:off x="246098" y="943499"/>
            <a:ext cx="8651804" cy="3013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43A70C-3DD4-449F-A551-CBC45FBA6120}"/>
              </a:ext>
            </a:extLst>
          </p:cNvPr>
          <p:cNvSpPr txBox="1"/>
          <p:nvPr/>
        </p:nvSpPr>
        <p:spPr>
          <a:xfrm>
            <a:off x="165100" y="4029730"/>
            <a:ext cx="8902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From: Federal Highway Administration (2019). 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Travel trends for teens and seniors:  2017 National Household Travel Survey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U.S. Department of Transportation, Washington .C.  Available online at </a:t>
            </a: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https://nhts.ornl.gov/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967F09-B1EB-4B3B-947C-CCF26821063C}"/>
              </a:ext>
            </a:extLst>
          </p:cNvPr>
          <p:cNvSpPr/>
          <p:nvPr/>
        </p:nvSpPr>
        <p:spPr>
          <a:xfrm>
            <a:off x="457200" y="2343150"/>
            <a:ext cx="8229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37578"/>
          </a:xfrm>
        </p:spPr>
        <p:txBody>
          <a:bodyPr>
            <a:noAutofit/>
          </a:bodyPr>
          <a:lstStyle/>
          <a:p>
            <a:r>
              <a:rPr lang="en-US" sz="3200" dirty="0"/>
              <a:t>Health-Related Impacts of Reduced Mobility for Seniors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012342"/>
            <a:ext cx="8077200" cy="3921608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Chihuri et al., 2016; Choi and </a:t>
            </a:r>
            <a:r>
              <a:rPr lang="en-US" sz="2200" dirty="0" err="1">
                <a:effectLst/>
                <a:latin typeface="+mn-lt"/>
                <a:ea typeface="Times New Roman" panose="02020603050405020304" pitchFamily="18" charset="0"/>
              </a:rPr>
              <a:t>DiNitto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, 2016 Edwards et al., 2009)</a:t>
            </a:r>
            <a:endParaRPr lang="en-US" sz="22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Feelings of isolation/loneliness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Musselwhite and Haddad, 2010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van Den Berg et al., 2016; Jackson et al., 2019; Chihuri et al., 2016; Edwards et al., 2009)</a:t>
            </a:r>
            <a:endParaRPr lang="en-US" sz="22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Shortened lifespan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Chihuri et al., 2016; Edwards et al., 2009)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Poorer physical condition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Chihuri et al., 2016; Edwards et al., 2009)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b="1" dirty="0">
                <a:effectLst/>
                <a:latin typeface="+mn-lt"/>
                <a:ea typeface="Calibri" panose="020F0502020204030204" pitchFamily="34" charset="0"/>
              </a:rPr>
              <a:t>Reduced participation in outside life/activities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</a:rPr>
              <a:t> (Chihuri et al., 2016)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Impaired </a:t>
            </a:r>
            <a:r>
              <a:rPr lang="en-US" sz="22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  <a:r>
              <a:rPr lang="en-US" sz="2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Chihuri et al., 2016)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4315-95F8-40FD-BDA3-11D50669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850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51195"/>
          </a:xfrm>
        </p:spPr>
        <p:txBody>
          <a:bodyPr>
            <a:noAutofit/>
          </a:bodyPr>
          <a:lstStyle/>
          <a:p>
            <a:r>
              <a:rPr lang="en-US" sz="3200" dirty="0"/>
              <a:t>Risk Factors for Senior Drivers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666750"/>
            <a:ext cx="7124700" cy="4038600"/>
          </a:xfrm>
        </p:spPr>
        <p:txBody>
          <a:bodyPr>
            <a:noAutofit/>
          </a:bodyPr>
          <a:lstStyle/>
          <a:p>
            <a:r>
              <a:rPr lang="en-US" sz="2400" dirty="0"/>
              <a:t>Functional Impairment</a:t>
            </a:r>
          </a:p>
          <a:p>
            <a:pPr lvl="1"/>
            <a:r>
              <a:rPr lang="en-US" sz="2400" dirty="0"/>
              <a:t>Cognitive</a:t>
            </a:r>
          </a:p>
          <a:p>
            <a:pPr lvl="1"/>
            <a:r>
              <a:rPr lang="en-US" sz="2400" dirty="0"/>
              <a:t>Perceptual</a:t>
            </a:r>
          </a:p>
          <a:p>
            <a:pPr lvl="1"/>
            <a:r>
              <a:rPr lang="en-US" sz="2400" dirty="0"/>
              <a:t>Psychomotor</a:t>
            </a:r>
          </a:p>
          <a:p>
            <a:pPr lvl="1"/>
            <a:r>
              <a:rPr lang="en-US" sz="2400" dirty="0"/>
              <a:t>Physical (strength and flex)</a:t>
            </a:r>
          </a:p>
          <a:p>
            <a:r>
              <a:rPr lang="en-US" sz="2400" dirty="0"/>
              <a:t>Medicines and medical conditions</a:t>
            </a:r>
          </a:p>
          <a:p>
            <a:r>
              <a:rPr lang="en-US" sz="2400" dirty="0"/>
              <a:t>Frailty/Fragility</a:t>
            </a:r>
          </a:p>
          <a:p>
            <a:r>
              <a:rPr lang="en-US" sz="2400" dirty="0"/>
              <a:t>Training issues/bad habits</a:t>
            </a:r>
          </a:p>
          <a:p>
            <a:r>
              <a:rPr lang="en-US" sz="2400" dirty="0"/>
              <a:t>Reduced mobility – Safety not the only concern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71750"/>
            <a:ext cx="2133834" cy="142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59644"/>
            <a:ext cx="1964531" cy="1307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788F5-3B9B-42E2-81FE-767C95E0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7531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51195"/>
          </a:xfrm>
        </p:spPr>
        <p:txBody>
          <a:bodyPr>
            <a:noAutofit/>
          </a:bodyPr>
          <a:lstStyle/>
          <a:p>
            <a:r>
              <a:rPr lang="en-US" sz="3200" dirty="0"/>
              <a:t>Senior Driver Solution Space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85750"/>
            <a:ext cx="7658100" cy="4302608"/>
          </a:xfrm>
        </p:spPr>
        <p:txBody>
          <a:bodyPr>
            <a:noAutofit/>
          </a:bodyPr>
          <a:lstStyle/>
          <a:p>
            <a:r>
              <a:rPr lang="en-US" sz="1800" dirty="0"/>
              <a:t>Training</a:t>
            </a:r>
          </a:p>
          <a:p>
            <a:pPr lvl="1"/>
            <a:r>
              <a:rPr lang="en-US" sz="1800" dirty="0"/>
              <a:t>Cognitive, Physical, or Driver (e.g., AARP)</a:t>
            </a:r>
          </a:p>
          <a:p>
            <a:r>
              <a:rPr lang="en-US" sz="1800" dirty="0"/>
              <a:t>Driving Restrictions </a:t>
            </a:r>
          </a:p>
          <a:p>
            <a:pPr lvl="1"/>
            <a:r>
              <a:rPr lang="en-US" sz="1800" dirty="0"/>
              <a:t>Night</a:t>
            </a:r>
          </a:p>
          <a:p>
            <a:pPr lvl="1"/>
            <a:r>
              <a:rPr lang="en-US" sz="1800" dirty="0"/>
              <a:t>Distance from home / unknown </a:t>
            </a:r>
            <a:r>
              <a:rPr lang="en-US" sz="1800" dirty="0" err="1"/>
              <a:t>dest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Unprotected turns across path (UTAP)</a:t>
            </a:r>
          </a:p>
          <a:p>
            <a:pPr lvl="1"/>
            <a:r>
              <a:rPr lang="en-US" sz="1800" dirty="0"/>
              <a:t>High speed roads</a:t>
            </a:r>
          </a:p>
          <a:p>
            <a:r>
              <a:rPr lang="en-US" sz="1800" dirty="0"/>
              <a:t>Fitness to Drive Screening</a:t>
            </a:r>
          </a:p>
          <a:p>
            <a:pPr lvl="1"/>
            <a:r>
              <a:rPr lang="en-US" sz="1800" dirty="0"/>
              <a:t>F(x)al limitations </a:t>
            </a:r>
            <a:r>
              <a:rPr lang="en-US" sz="1800" dirty="0">
                <a:sym typeface="Wingdings" panose="05000000000000000000" pitchFamily="2" charset="2"/>
              </a:rPr>
              <a:t> prescribed restrictions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Cessation (last resort)</a:t>
            </a:r>
          </a:p>
          <a:p>
            <a:r>
              <a:rPr lang="en-US" sz="1800" dirty="0">
                <a:sym typeface="Wingdings" panose="05000000000000000000" pitchFamily="2" charset="2"/>
              </a:rPr>
              <a:t>Technology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Safer cars: active &amp; passive safety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Low tech assistive devices – SW grip, pedal </a:t>
            </a:r>
            <a:r>
              <a:rPr lang="en-US" sz="1800" dirty="0" err="1">
                <a:sym typeface="Wingdings" panose="05000000000000000000" pitchFamily="2" charset="2"/>
              </a:rPr>
              <a:t>xtenders</a:t>
            </a:r>
            <a:r>
              <a:rPr lang="en-US" sz="1800" dirty="0">
                <a:sym typeface="Wingdings" panose="05000000000000000000" pitchFamily="2" charset="2"/>
              </a:rPr>
              <a:t>, etc.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High tech – ADAS &amp; automation</a:t>
            </a:r>
          </a:p>
          <a:p>
            <a:pPr lvl="1"/>
            <a:endParaRPr lang="en-US" sz="16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4315-95F8-40FD-BDA3-11D50669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3235F57-C0CF-4858-8F8E-BAA521D5D4DE}"/>
              </a:ext>
            </a:extLst>
          </p:cNvPr>
          <p:cNvSpPr/>
          <p:nvPr/>
        </p:nvSpPr>
        <p:spPr>
          <a:xfrm>
            <a:off x="2667000" y="1047750"/>
            <a:ext cx="109516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Driving Tip – Gap Choice For an Unprotected Left Turn in a Light – Rosi Auto">
            <a:extLst>
              <a:ext uri="{FF2B5EF4-FFF2-40B4-BE49-F238E27FC236}">
                <a16:creationId xmlns:a16="http://schemas.microsoft.com/office/drawing/2014/main" id="{3F42DB01-1413-4941-B09D-824D6FA3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895350"/>
            <a:ext cx="3801035" cy="2135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55327" y="895349"/>
            <a:ext cx="7979073" cy="3810001"/>
          </a:xfrm>
        </p:spPr>
        <p:txBody>
          <a:bodyPr>
            <a:noAutofit/>
          </a:bodyPr>
          <a:lstStyle/>
          <a:p>
            <a:r>
              <a:rPr lang="en-US" sz="2000" dirty="0"/>
              <a:t>Generations Survey (NHTSA) – 1,000 drivers 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82EEA2E2-E333-414D-BE1F-7C5F55DD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5087"/>
            <a:ext cx="4909820" cy="28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CD0F7C-F912-4E33-8B65-0FD1E0C0CDE6}"/>
              </a:ext>
            </a:extLst>
          </p:cNvPr>
          <p:cNvSpPr txBox="1"/>
          <p:nvPr/>
        </p:nvSpPr>
        <p:spPr>
          <a:xfrm>
            <a:off x="5562600" y="1351727"/>
            <a:ext cx="3254672" cy="20313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oldest generation (“Silent”) exhibited least interest and comfort with advanced technology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2E2E2E"/>
                </a:solidFill>
                <a:latin typeface="NexusSerif"/>
              </a:rPr>
              <a:t>But </a:t>
            </a:r>
            <a:r>
              <a:rPr lang="en-US" b="0" i="0" dirty="0">
                <a:solidFill>
                  <a:srgbClr val="2E2E2E"/>
                </a:solidFill>
                <a:effectLst/>
                <a:latin typeface="NexusSerif"/>
              </a:rPr>
              <a:t>they owned &amp; used ADAS at approximately the same rates as middle generations</a:t>
            </a:r>
            <a:endParaRPr lang="en-US" b="1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ABD706A-5448-4BE1-A01F-F725B99B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Advancing Transportation Through Innovation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0E7195A-1868-467E-A0B2-6DCA6A3A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5979"/>
            <a:ext cx="8839200" cy="536971"/>
          </a:xfrm>
        </p:spPr>
        <p:txBody>
          <a:bodyPr>
            <a:noAutofit/>
          </a:bodyPr>
          <a:lstStyle/>
          <a:p>
            <a:r>
              <a:rPr lang="en-US" sz="3200" dirty="0"/>
              <a:t>Seniors Attitudes towards Advanced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AAE30-2EBB-42AF-B9F0-D2934140BD45}"/>
              </a:ext>
            </a:extLst>
          </p:cNvPr>
          <p:cNvSpPr txBox="1"/>
          <p:nvPr/>
        </p:nvSpPr>
        <p:spPr>
          <a:xfrm>
            <a:off x="4800600" y="413327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Owens, Antin, Doerzaph, and Willis (2015)</a:t>
            </a:r>
          </a:p>
        </p:txBody>
      </p:sp>
    </p:spTree>
    <p:extLst>
      <p:ext uri="{BB962C8B-B14F-4D97-AF65-F5344CB8AC3E}">
        <p14:creationId xmlns:p14="http://schemas.microsoft.com/office/powerpoint/2010/main" val="2391639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yota-Blind-Spot-Monitor-light-on-left-side-mirror-of-2018-Toyota-Camry">
            <a:extLst>
              <a:ext uri="{FF2B5EF4-FFF2-40B4-BE49-F238E27FC236}">
                <a16:creationId xmlns:a16="http://schemas.microsoft.com/office/drawing/2014/main" id="{0BDAFD13-03F4-47F9-92B2-B44062FE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47" y="2475549"/>
            <a:ext cx="5960954" cy="21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55327" y="895349"/>
            <a:ext cx="4778673" cy="381001"/>
          </a:xfrm>
        </p:spPr>
        <p:txBody>
          <a:bodyPr>
            <a:noAutofit/>
          </a:bodyPr>
          <a:lstStyle/>
          <a:p>
            <a:r>
              <a:rPr lang="en-US" sz="1800" dirty="0"/>
              <a:t>Antin, Wotring, Perez, and Glaser (2020)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D0F7C-F912-4E33-8B65-0FD1E0C0CDE6}"/>
              </a:ext>
            </a:extLst>
          </p:cNvPr>
          <p:cNvSpPr txBox="1"/>
          <p:nvPr/>
        </p:nvSpPr>
        <p:spPr>
          <a:xfrm>
            <a:off x="5562600" y="895350"/>
            <a:ext cx="3200400" cy="1477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Seniors (70+) are doing VERY few OTS checks during lane changes!</a:t>
            </a:r>
          </a:p>
          <a:p>
            <a:endParaRPr lang="en-US" b="1" dirty="0"/>
          </a:p>
          <a:p>
            <a:r>
              <a:rPr lang="en-US" b="1" dirty="0"/>
              <a:t>ADAS (i.e., BSM) can play a role</a:t>
            </a:r>
          </a:p>
        </p:txBody>
      </p:sp>
      <p:pic>
        <p:nvPicPr>
          <p:cNvPr id="1026" name="Picture 2" descr="How to Shoulder (Head) Check When Turning &amp; Changing Lanes - YouTube">
            <a:extLst>
              <a:ext uri="{FF2B5EF4-FFF2-40B4-BE49-F238E27FC236}">
                <a16:creationId xmlns:a16="http://schemas.microsoft.com/office/drawing/2014/main" id="{DDF9117C-3F92-43F3-B308-B26DDABA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789749"/>
            <a:ext cx="365759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0F91A7D8-0360-44C8-8D9D-3DD4DC2CF941}"/>
              </a:ext>
            </a:extLst>
          </p:cNvPr>
          <p:cNvSpPr/>
          <p:nvPr/>
        </p:nvSpPr>
        <p:spPr>
          <a:xfrm>
            <a:off x="228600" y="1749029"/>
            <a:ext cx="3657598" cy="2057399"/>
          </a:xfrm>
          <a:prstGeom prst="noSmoking">
            <a:avLst>
              <a:gd name="adj" fmla="val 70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79A45B5-30A1-488B-8653-F4866D14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Advancing Transportation Through Innovation</a:t>
            </a:r>
            <a:endParaRPr lang="en-US" i="1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1840895-8AB9-4FCE-B641-25C3A845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>
            <a:noAutofit/>
          </a:bodyPr>
          <a:lstStyle/>
          <a:p>
            <a:r>
              <a:rPr lang="en-US" sz="3200" dirty="0"/>
              <a:t>Older Driver Lane Change (NSTSCE)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558764-FE5E-4137-BDF3-51878146CBF4}"/>
              </a:ext>
            </a:extLst>
          </p:cNvPr>
          <p:cNvCxnSpPr/>
          <p:nvPr/>
        </p:nvCxnSpPr>
        <p:spPr>
          <a:xfrm flipH="1">
            <a:off x="4800600" y="2266950"/>
            <a:ext cx="1905000" cy="10668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9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1921B2-5281-406D-8DD8-2E40FF173E38}"/>
              </a:ext>
            </a:extLst>
          </p:cNvPr>
          <p:cNvSpPr txBox="1"/>
          <p:nvPr/>
        </p:nvSpPr>
        <p:spPr>
          <a:xfrm>
            <a:off x="303670" y="1277293"/>
            <a:ext cx="3758377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Tx/>
              <a:buChar char="-"/>
            </a:pPr>
            <a:r>
              <a:rPr lang="en-US" altLang="zh-CN" sz="2000" dirty="0"/>
              <a:t>Pilot NDS (Blacksburg/</a:t>
            </a:r>
            <a:br>
              <a:rPr lang="en-US" altLang="zh-CN" sz="2000" dirty="0"/>
            </a:br>
            <a:r>
              <a:rPr lang="en-US" altLang="zh-CN" sz="2000" dirty="0"/>
              <a:t>New River Valley area of VA)</a:t>
            </a:r>
          </a:p>
          <a:p>
            <a:pPr marL="342900" indent="-342900">
              <a:buClr>
                <a:schemeClr val="accent2"/>
              </a:buClr>
              <a:buFontTx/>
              <a:buChar char="-"/>
            </a:pPr>
            <a:r>
              <a:rPr lang="en-US" altLang="zh-CN" sz="2000" dirty="0"/>
              <a:t>18</a:t>
            </a:r>
            <a:r>
              <a:rPr lang="zh-CN" altLang="en-US" sz="2000" dirty="0"/>
              <a:t> </a:t>
            </a:r>
            <a:r>
              <a:rPr lang="en-US" altLang="zh-CN" sz="2000" dirty="0"/>
              <a:t>participants</a:t>
            </a:r>
          </a:p>
          <a:p>
            <a:pPr marL="685800" lvl="1" indent="-342900">
              <a:buClr>
                <a:schemeClr val="accent2"/>
              </a:buClr>
              <a:buFontTx/>
              <a:buChar char="-"/>
            </a:pPr>
            <a:r>
              <a:rPr lang="en-US" altLang="zh-CN" sz="2000" dirty="0"/>
              <a:t>9 male, 9 female</a:t>
            </a:r>
          </a:p>
          <a:p>
            <a:pPr marL="685800" lvl="1" indent="-342900">
              <a:buClr>
                <a:schemeClr val="accent2"/>
              </a:buClr>
              <a:buFontTx/>
              <a:buChar char="-"/>
            </a:pPr>
            <a:r>
              <a:rPr lang="en-US" altLang="zh-CN" sz="2000" dirty="0"/>
              <a:t>Age range: 70-79</a:t>
            </a:r>
          </a:p>
          <a:p>
            <a:pPr marL="342900" indent="-342900">
              <a:buClr>
                <a:schemeClr val="accent2"/>
              </a:buClr>
              <a:buFontTx/>
              <a:buChar char="-"/>
            </a:pPr>
            <a:r>
              <a:rPr lang="en-US" altLang="zh-CN" sz="2000" dirty="0"/>
              <a:t>ADAS-Equipped Vehicles </a:t>
            </a:r>
            <a:r>
              <a:rPr lang="en-US" altLang="zh-CN" sz="2000" dirty="0">
                <a:sym typeface="Wingdings" panose="05000000000000000000" pitchFamily="2" charset="2"/>
              </a:rPr>
              <a:t> </a:t>
            </a:r>
            <a:endParaRPr lang="en-US" altLang="zh-CN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79F46-699A-4993-82F9-6066BFB7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ADAS Exposure Study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2F2BC-2933-48B4-B98C-B4DA4CD7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3656-4928-4723-9AEF-035DCBBEFF29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F47EB-3376-4839-A2EB-ED754A5C6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42" t="44884" r="52937" b="24211"/>
          <a:stretch/>
        </p:blipFill>
        <p:spPr>
          <a:xfrm>
            <a:off x="4455452" y="1080544"/>
            <a:ext cx="2402548" cy="2481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979ACF5E-069F-4763-BD01-1DE1167056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72348" y="1400335"/>
          <a:ext cx="1012432" cy="324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432">
                  <a:extLst>
                    <a:ext uri="{9D8B030D-6E8A-4147-A177-3AD203B41FA5}">
                      <a16:colId xmlns:a16="http://schemas.microsoft.com/office/drawing/2014/main" val="1909554256"/>
                    </a:ext>
                  </a:extLst>
                </a:gridCol>
              </a:tblGrid>
              <a:tr h="286240">
                <a:tc>
                  <a:txBody>
                    <a:bodyPr/>
                    <a:lstStyle/>
                    <a:p>
                      <a:r>
                        <a:rPr lang="en-US" sz="1400" dirty="0"/>
                        <a:t>ADAS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2272540"/>
                  </a:ext>
                </a:extLst>
              </a:tr>
              <a:tr h="753417"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Adaptive</a:t>
                      </a:r>
                      <a:r>
                        <a:rPr lang="zh-CN" altLang="en-US" sz="1400" b="1" dirty="0"/>
                        <a:t> </a:t>
                      </a:r>
                      <a:br>
                        <a:rPr lang="en-US" altLang="zh-CN" sz="1400" b="1" dirty="0"/>
                      </a:br>
                      <a:r>
                        <a:rPr lang="en-US" altLang="zh-CN" sz="1400" b="1" dirty="0"/>
                        <a:t>Cruise</a:t>
                      </a:r>
                      <a:r>
                        <a:rPr lang="zh-CN" altLang="en-US" sz="1400" b="1" dirty="0"/>
                        <a:t> </a:t>
                      </a:r>
                      <a:br>
                        <a:rPr lang="en-US" altLang="zh-CN" sz="1400" b="1" dirty="0"/>
                      </a:br>
                      <a:r>
                        <a:rPr lang="en-US" altLang="zh-CN" sz="1400" b="1" dirty="0"/>
                        <a:t>Control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4311675"/>
                  </a:ext>
                </a:extLst>
              </a:tr>
              <a:tr h="700928"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Lane</a:t>
                      </a:r>
                      <a:br>
                        <a:rPr lang="en-US" altLang="zh-CN" sz="1400" b="1" dirty="0"/>
                      </a:br>
                      <a:r>
                        <a:rPr lang="en-US" altLang="zh-CN" sz="1400" b="1" dirty="0"/>
                        <a:t>Keep</a:t>
                      </a:r>
                      <a:br>
                        <a:rPr lang="en-US" altLang="zh-CN" sz="1400" b="1" dirty="0"/>
                      </a:br>
                      <a:r>
                        <a:rPr lang="en-US" altLang="zh-CN" sz="1400" b="1" dirty="0"/>
                        <a:t>Assist</a:t>
                      </a:r>
                      <a:r>
                        <a:rPr lang="zh-CN" altLang="en-US" sz="1400" b="1" dirty="0"/>
                        <a:t> 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4423842"/>
                  </a:ext>
                </a:extLst>
              </a:tr>
              <a:tr h="766483">
                <a:tc>
                  <a:txBody>
                    <a:bodyPr/>
                    <a:lstStyle/>
                    <a:p>
                      <a:r>
                        <a:rPr lang="en-US" altLang="zh-CN" sz="1400" b="1"/>
                        <a:t>Lane</a:t>
                      </a:r>
                      <a:r>
                        <a:rPr lang="zh-CN" altLang="en-US" sz="1400" b="1"/>
                        <a:t> </a:t>
                      </a:r>
                      <a:br>
                        <a:rPr lang="en-US" altLang="zh-CN" sz="1400" b="1"/>
                      </a:br>
                      <a:r>
                        <a:rPr lang="en-US" altLang="zh-CN" sz="1400" b="1"/>
                        <a:t>Departure</a:t>
                      </a:r>
                      <a:br>
                        <a:rPr lang="en-US" altLang="zh-CN" sz="1400" b="1"/>
                      </a:br>
                      <a:r>
                        <a:rPr lang="en-US" altLang="zh-CN" sz="1400" b="1"/>
                        <a:t>Alert</a:t>
                      </a:r>
                      <a:endParaRPr lang="en-US" sz="14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6817840"/>
                  </a:ext>
                </a:extLst>
              </a:tr>
              <a:tr h="726141">
                <a:tc>
                  <a:txBody>
                    <a:bodyPr/>
                    <a:lstStyle/>
                    <a:p>
                      <a:r>
                        <a:rPr lang="en-US" altLang="zh-CN" sz="1400" b="1" dirty="0"/>
                        <a:t>Blind</a:t>
                      </a:r>
                      <a:r>
                        <a:rPr lang="zh-CN" altLang="en-US" sz="1400" b="1" dirty="0"/>
                        <a:t> </a:t>
                      </a:r>
                      <a:br>
                        <a:rPr lang="en-US" altLang="zh-CN" sz="1400" b="1" dirty="0"/>
                      </a:br>
                      <a:r>
                        <a:rPr lang="en-US" altLang="zh-CN" sz="1400" b="1" dirty="0"/>
                        <a:t>Spot</a:t>
                      </a:r>
                      <a:r>
                        <a:rPr lang="zh-CN" altLang="en-US" sz="1400" b="1" dirty="0"/>
                        <a:t> </a:t>
                      </a:r>
                      <a:br>
                        <a:rPr lang="en-US" altLang="zh-CN" sz="1400" b="1" dirty="0"/>
                      </a:br>
                      <a:r>
                        <a:rPr lang="en-US" altLang="zh-CN" sz="1400" b="1" dirty="0"/>
                        <a:t>Warning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992487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9C3C5D0-3262-441B-8C92-BC8A29B66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6" t="1" r="16213" b="35391"/>
          <a:stretch/>
        </p:blipFill>
        <p:spPr>
          <a:xfrm>
            <a:off x="8138161" y="1783975"/>
            <a:ext cx="657225" cy="567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3F081C-826E-4163-BEBC-ABAB39244C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26" t="-87" r="14098" b="34621"/>
          <a:stretch/>
        </p:blipFill>
        <p:spPr>
          <a:xfrm>
            <a:off x="8138161" y="2516885"/>
            <a:ext cx="657225" cy="5493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DDCE61-F0F0-4711-B7E8-6E735DEC81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72" t="1" r="11056" b="33391"/>
          <a:stretch/>
        </p:blipFill>
        <p:spPr>
          <a:xfrm>
            <a:off x="8138161" y="3231121"/>
            <a:ext cx="657225" cy="577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D2A828-B8EE-4D9A-8700-EDD758FFB0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38" t="-300" r="18373" b="35178"/>
          <a:stretch/>
        </p:blipFill>
        <p:spPr>
          <a:xfrm>
            <a:off x="8138161" y="3973399"/>
            <a:ext cx="654581" cy="566426"/>
          </a:xfrm>
          <a:prstGeom prst="rect">
            <a:avLst/>
          </a:prstGeom>
        </p:spPr>
      </p:pic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AAFCDAC1-1A48-47C1-AF61-D81065800404}"/>
              </a:ext>
            </a:extLst>
          </p:cNvPr>
          <p:cNvSpPr/>
          <p:nvPr/>
        </p:nvSpPr>
        <p:spPr>
          <a:xfrm>
            <a:off x="140037" y="3746078"/>
            <a:ext cx="741898" cy="817731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Pre-Study Survey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5EC644BC-4880-40A8-AA65-11C4346F361C}"/>
              </a:ext>
            </a:extLst>
          </p:cNvPr>
          <p:cNvSpPr/>
          <p:nvPr/>
        </p:nvSpPr>
        <p:spPr>
          <a:xfrm>
            <a:off x="1063762" y="3762992"/>
            <a:ext cx="1180767" cy="80219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Vehicle Orientation &amp; ADS Training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CB55F31-FFFE-4E74-B290-2A261B36C62B}"/>
              </a:ext>
            </a:extLst>
          </p:cNvPr>
          <p:cNvSpPr/>
          <p:nvPr/>
        </p:nvSpPr>
        <p:spPr>
          <a:xfrm>
            <a:off x="2366369" y="3840668"/>
            <a:ext cx="1342556" cy="626927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ADAS Vehicle NDS</a:t>
            </a:r>
          </a:p>
          <a:p>
            <a:pPr algn="ctr"/>
            <a:r>
              <a:rPr lang="en-US" sz="1350" dirty="0">
                <a:sym typeface="Wingdings" panose="05000000000000000000" pitchFamily="2" charset="2"/>
              </a:rPr>
              <a:t>  6 weeks  </a:t>
            </a:r>
            <a:endParaRPr lang="en-US" sz="1350" dirty="0"/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9A2C771F-0840-49AD-AF4C-4F2594A6352B}"/>
              </a:ext>
            </a:extLst>
          </p:cNvPr>
          <p:cNvSpPr/>
          <p:nvPr/>
        </p:nvSpPr>
        <p:spPr>
          <a:xfrm>
            <a:off x="4724400" y="3733953"/>
            <a:ext cx="735695" cy="895197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Focus Group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CAA3ACFC-A19A-47BD-B88F-F515EC7238F7}"/>
              </a:ext>
            </a:extLst>
          </p:cNvPr>
          <p:cNvSpPr/>
          <p:nvPr/>
        </p:nvSpPr>
        <p:spPr>
          <a:xfrm>
            <a:off x="2400083" y="4533397"/>
            <a:ext cx="1265213" cy="476753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Weekly phone interview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4FB6462B-CE60-4BAA-9C45-4ED1BC5B4E82}"/>
              </a:ext>
            </a:extLst>
          </p:cNvPr>
          <p:cNvSpPr/>
          <p:nvPr/>
        </p:nvSpPr>
        <p:spPr>
          <a:xfrm>
            <a:off x="3810000" y="3759440"/>
            <a:ext cx="829755" cy="843933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Post-study Survey</a:t>
            </a:r>
          </a:p>
        </p:txBody>
      </p:sp>
      <p:sp>
        <p:nvSpPr>
          <p:cNvPr id="19" name="Right Arrow 14">
            <a:extLst>
              <a:ext uri="{FF2B5EF4-FFF2-40B4-BE49-F238E27FC236}">
                <a16:creationId xmlns:a16="http://schemas.microsoft.com/office/drawing/2014/main" id="{0F6A5CF4-A94E-48E9-B8B0-EA291F3BC1DE}"/>
              </a:ext>
            </a:extLst>
          </p:cNvPr>
          <p:cNvSpPr/>
          <p:nvPr/>
        </p:nvSpPr>
        <p:spPr>
          <a:xfrm>
            <a:off x="837377" y="4038575"/>
            <a:ext cx="290698" cy="220675"/>
          </a:xfrm>
          <a:prstGeom prst="rightArrow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Arrow 15">
            <a:extLst>
              <a:ext uri="{FF2B5EF4-FFF2-40B4-BE49-F238E27FC236}">
                <a16:creationId xmlns:a16="http://schemas.microsoft.com/office/drawing/2014/main" id="{7E1050D1-0C32-4B12-AA99-7643B716068A}"/>
              </a:ext>
            </a:extLst>
          </p:cNvPr>
          <p:cNvSpPr/>
          <p:nvPr/>
        </p:nvSpPr>
        <p:spPr>
          <a:xfrm>
            <a:off x="4482769" y="4077241"/>
            <a:ext cx="290698" cy="220675"/>
          </a:xfrm>
          <a:prstGeom prst="rightArrow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DEFC38E5-BA56-4900-9468-1C3B4A5FC786}"/>
              </a:ext>
            </a:extLst>
          </p:cNvPr>
          <p:cNvSpPr/>
          <p:nvPr/>
        </p:nvSpPr>
        <p:spPr>
          <a:xfrm>
            <a:off x="2166109" y="4038575"/>
            <a:ext cx="290698" cy="220675"/>
          </a:xfrm>
          <a:prstGeom prst="rightArrow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896CD3D4-2B4A-4EA8-BA7D-D0C41F5FAB01}"/>
              </a:ext>
            </a:extLst>
          </p:cNvPr>
          <p:cNvSpPr/>
          <p:nvPr/>
        </p:nvSpPr>
        <p:spPr>
          <a:xfrm>
            <a:off x="3641649" y="4052781"/>
            <a:ext cx="290698" cy="220675"/>
          </a:xfrm>
          <a:prstGeom prst="rightArrow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5ADABD-AE4D-472F-A8D7-C453E60E1666}"/>
              </a:ext>
            </a:extLst>
          </p:cNvPr>
          <p:cNvCxnSpPr>
            <a:cxnSpLocks/>
            <a:stCxn id="17" idx="2"/>
            <a:endCxn id="17" idx="2"/>
          </p:cNvCxnSpPr>
          <p:nvPr/>
        </p:nvCxnSpPr>
        <p:spPr>
          <a:xfrm>
            <a:off x="3032690" y="5010149"/>
            <a:ext cx="0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ABBE42-7D7C-4872-ABF5-C439C2B0C2F4}"/>
              </a:ext>
            </a:extLst>
          </p:cNvPr>
          <p:cNvCxnSpPr>
            <a:cxnSpLocks/>
            <a:stCxn id="13" idx="2"/>
            <a:endCxn id="13" idx="2"/>
          </p:cNvCxnSpPr>
          <p:nvPr/>
        </p:nvCxnSpPr>
        <p:spPr>
          <a:xfrm>
            <a:off x="510986" y="456380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B12C50FC-86C5-4AD9-8142-C3A6821E4B1C}"/>
              </a:ext>
            </a:extLst>
          </p:cNvPr>
          <p:cNvSpPr/>
          <p:nvPr/>
        </p:nvSpPr>
        <p:spPr>
          <a:xfrm>
            <a:off x="2376435" y="3297412"/>
            <a:ext cx="1332489" cy="476753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ADS Attitudes Survey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F85B38C-DF65-4386-9CE6-A5FA33B43F56}"/>
              </a:ext>
            </a:extLst>
          </p:cNvPr>
          <p:cNvCxnSpPr>
            <a:cxnSpLocks/>
            <a:stCxn id="25" idx="1"/>
            <a:endCxn id="13" idx="0"/>
          </p:cNvCxnSpPr>
          <p:nvPr/>
        </p:nvCxnSpPr>
        <p:spPr>
          <a:xfrm rot="10800000" flipV="1">
            <a:off x="510986" y="3535788"/>
            <a:ext cx="1865450" cy="21029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AFC637DA-9023-48C5-8C36-652ECDD9432D}"/>
              </a:ext>
            </a:extLst>
          </p:cNvPr>
          <p:cNvCxnSpPr>
            <a:cxnSpLocks/>
            <a:stCxn id="25" idx="3"/>
            <a:endCxn id="18" idx="0"/>
          </p:cNvCxnSpPr>
          <p:nvPr/>
        </p:nvCxnSpPr>
        <p:spPr>
          <a:xfrm>
            <a:off x="3708924" y="3535789"/>
            <a:ext cx="515954" cy="223651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A0C38E5A-AAA4-48CE-BD87-01AFC1F7A8BB}"/>
              </a:ext>
            </a:extLst>
          </p:cNvPr>
          <p:cNvSpPr/>
          <p:nvPr/>
        </p:nvSpPr>
        <p:spPr>
          <a:xfrm>
            <a:off x="3273175" y="2890110"/>
            <a:ext cx="1145722" cy="2807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BAF4CE-78D6-46D0-8CE5-3554945658E6}"/>
              </a:ext>
            </a:extLst>
          </p:cNvPr>
          <p:cNvSpPr txBox="1"/>
          <p:nvPr/>
        </p:nvSpPr>
        <p:spPr>
          <a:xfrm>
            <a:off x="4721198" y="1042056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2017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BCCF1A-CC40-45CE-B38E-C5B8EBC11C61}"/>
              </a:ext>
            </a:extLst>
          </p:cNvPr>
          <p:cNvSpPr txBox="1"/>
          <p:nvPr/>
        </p:nvSpPr>
        <p:spPr>
          <a:xfrm>
            <a:off x="6477000" y="147194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2015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07618C-26B5-49D8-BE94-E37AA7DCD161}"/>
              </a:ext>
            </a:extLst>
          </p:cNvPr>
          <p:cNvSpPr txBox="1"/>
          <p:nvPr/>
        </p:nvSpPr>
        <p:spPr>
          <a:xfrm>
            <a:off x="4465697" y="2040593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2016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8E0151-DDEA-4574-A49B-C32F696A9544}"/>
              </a:ext>
            </a:extLst>
          </p:cNvPr>
          <p:cNvSpPr txBox="1"/>
          <p:nvPr/>
        </p:nvSpPr>
        <p:spPr>
          <a:xfrm>
            <a:off x="5442206" y="277752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2016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F79612-D025-4F80-9F28-5B5B0B200375}"/>
              </a:ext>
            </a:extLst>
          </p:cNvPr>
          <p:cNvSpPr txBox="1"/>
          <p:nvPr/>
        </p:nvSpPr>
        <p:spPr>
          <a:xfrm>
            <a:off x="3940006" y="4728595"/>
            <a:ext cx="333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Liang, Lau, Baker, Antin (2020)</a:t>
            </a:r>
          </a:p>
        </p:txBody>
      </p:sp>
    </p:spTree>
    <p:extLst>
      <p:ext uri="{BB962C8B-B14F-4D97-AF65-F5344CB8AC3E}">
        <p14:creationId xmlns:p14="http://schemas.microsoft.com/office/powerpoint/2010/main" val="197563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D4C0-D20D-B547-8F21-4766A2FF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28" y="121560"/>
            <a:ext cx="8454628" cy="861647"/>
          </a:xfrm>
        </p:spPr>
        <p:txBody>
          <a:bodyPr>
            <a:normAutofit/>
          </a:bodyPr>
          <a:lstStyle/>
          <a:p>
            <a:r>
              <a:rPr lang="en-US" altLang="zh-CN" sz="3300" b="1" dirty="0">
                <a:latin typeface="+mn-lt"/>
              </a:rPr>
              <a:t>Focus</a:t>
            </a:r>
            <a:r>
              <a:rPr lang="zh-CN" altLang="en-US" sz="3300" b="1" dirty="0">
                <a:latin typeface="+mn-lt"/>
              </a:rPr>
              <a:t> </a:t>
            </a:r>
            <a:r>
              <a:rPr lang="en-US" altLang="zh-CN" sz="3300" b="1" dirty="0">
                <a:latin typeface="+mn-lt"/>
              </a:rPr>
              <a:t>Group</a:t>
            </a:r>
            <a:r>
              <a:rPr lang="zh-CN" altLang="en-US" sz="3300" b="1" dirty="0">
                <a:latin typeface="+mn-lt"/>
              </a:rPr>
              <a:t> </a:t>
            </a:r>
            <a:r>
              <a:rPr lang="en-US" altLang="zh-CN" sz="3300" b="1" dirty="0">
                <a:latin typeface="+mn-lt"/>
              </a:rPr>
              <a:t>Findings</a:t>
            </a:r>
            <a:r>
              <a:rPr lang="zh-CN" altLang="en-US" sz="3300" b="1" dirty="0">
                <a:latin typeface="+mn-lt"/>
              </a:rPr>
              <a:t> </a:t>
            </a:r>
            <a:r>
              <a:rPr lang="en-US" altLang="zh-CN" sz="3300" b="1" dirty="0">
                <a:latin typeface="+mn-lt"/>
              </a:rPr>
              <a:t>-</a:t>
            </a:r>
            <a:r>
              <a:rPr lang="zh-CN" altLang="en-US" sz="3300" b="1" dirty="0">
                <a:latin typeface="+mn-lt"/>
              </a:rPr>
              <a:t> </a:t>
            </a:r>
            <a:r>
              <a:rPr lang="en-US" altLang="zh-CN" sz="3300" dirty="0">
                <a:latin typeface="+mn-lt"/>
              </a:rPr>
              <a:t>Attitudes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3776D-F775-CF4A-B349-36CA5125F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28" y="3541427"/>
            <a:ext cx="8176022" cy="1078094"/>
          </a:xfrm>
        </p:spPr>
        <p:txBody>
          <a:bodyPr>
            <a:normAutofit fontScale="475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3825" dirty="0"/>
              <a:t>Negative initial attitudes towards the advanced features</a:t>
            </a:r>
          </a:p>
          <a:p>
            <a:pPr marL="342900" lvl="1" indent="0">
              <a:buNone/>
            </a:pPr>
            <a:r>
              <a:rPr lang="en-US" altLang="zh-CN" sz="2550" i="1" dirty="0"/>
              <a:t>e.g.</a:t>
            </a:r>
            <a:r>
              <a:rPr lang="zh-CN" altLang="en-US" sz="2550" i="1" dirty="0"/>
              <a:t> </a:t>
            </a:r>
            <a:r>
              <a:rPr lang="en-US" altLang="zh-CN" sz="2550" i="1" dirty="0"/>
              <a:t>“Nervous”,</a:t>
            </a:r>
            <a:r>
              <a:rPr lang="zh-CN" altLang="en-US" sz="2550" i="1" dirty="0"/>
              <a:t> </a:t>
            </a:r>
            <a:r>
              <a:rPr lang="en-US" altLang="zh-CN" sz="2550" i="1" dirty="0"/>
              <a:t>“confused”</a:t>
            </a:r>
            <a:r>
              <a:rPr lang="zh-CN" altLang="en-US" sz="2550" i="1" dirty="0"/>
              <a:t> </a:t>
            </a:r>
            <a:r>
              <a:rPr lang="en-US" altLang="zh-CN" sz="2550" i="1" dirty="0"/>
              <a:t>and</a:t>
            </a:r>
            <a:r>
              <a:rPr lang="zh-CN" altLang="en-US" sz="2550" i="1" dirty="0"/>
              <a:t> </a:t>
            </a:r>
            <a:r>
              <a:rPr lang="en-US" altLang="zh-CN" sz="2550" i="1" dirty="0"/>
              <a:t>“anxious”</a:t>
            </a:r>
            <a:endParaRPr lang="en-US" sz="2550" i="1" dirty="0"/>
          </a:p>
          <a:p>
            <a:pPr lvl="0">
              <a:buFont typeface="Wingdings" pitchFamily="2" charset="2"/>
              <a:buChar char="§"/>
            </a:pPr>
            <a:r>
              <a:rPr lang="en-US" sz="3825" dirty="0"/>
              <a:t>Positive post attitudes towards the advanced features</a:t>
            </a:r>
          </a:p>
          <a:p>
            <a:pPr marL="342900" lvl="1" indent="0">
              <a:buNone/>
            </a:pPr>
            <a:r>
              <a:rPr lang="en-US" altLang="zh-CN" sz="2550" dirty="0"/>
              <a:t>e.g.</a:t>
            </a:r>
            <a:r>
              <a:rPr lang="zh-CN" altLang="en-US" sz="2550" dirty="0"/>
              <a:t> </a:t>
            </a:r>
            <a:r>
              <a:rPr lang="en-US" altLang="zh-CN" sz="2550" dirty="0"/>
              <a:t>“</a:t>
            </a:r>
            <a:r>
              <a:rPr lang="en-US" altLang="zh-CN" sz="2550" i="1" dirty="0"/>
              <a:t>Positive”</a:t>
            </a:r>
            <a:r>
              <a:rPr lang="zh-CN" altLang="en-US" sz="2550" i="1" dirty="0"/>
              <a:t> </a:t>
            </a:r>
            <a:r>
              <a:rPr lang="en-US" altLang="zh-CN" sz="2550" i="1" dirty="0"/>
              <a:t>and</a:t>
            </a:r>
            <a:r>
              <a:rPr lang="zh-CN" altLang="en-US" sz="2550" i="1" dirty="0"/>
              <a:t> </a:t>
            </a:r>
            <a:r>
              <a:rPr lang="en-US" altLang="zh-CN" sz="2550" i="1" dirty="0"/>
              <a:t>“Confident</a:t>
            </a:r>
            <a:r>
              <a:rPr lang="en-US" altLang="zh-CN" dirty="0"/>
              <a:t>”</a:t>
            </a:r>
            <a:r>
              <a:rPr lang="zh-CN" altLang="en-US" dirty="0"/>
              <a:t> 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00000000-0008-0000-0000-000003000000}"/>
                  </a:ext>
                </a:extLst>
              </p:cNvPr>
              <p:cNvGraphicFramePr/>
              <p:nvPr/>
            </p:nvGraphicFramePr>
            <p:xfrm>
              <a:off x="161700" y="941985"/>
              <a:ext cx="4656830" cy="25051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00000000-0008-0000-0000-000003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700" y="941985"/>
                <a:ext cx="4656830" cy="2505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00000000-0008-0000-0000-000004000000}"/>
                  </a:ext>
                </a:extLst>
              </p:cNvPr>
              <p:cNvGraphicFramePr/>
              <p:nvPr/>
            </p:nvGraphicFramePr>
            <p:xfrm>
              <a:off x="4868319" y="934272"/>
              <a:ext cx="4275682" cy="25128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00000000-0008-0000-0000-000004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8319" y="934272"/>
                <a:ext cx="4275682" cy="251287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8660D20A-5EF4-6D4A-B680-54D80B372F95}"/>
              </a:ext>
            </a:extLst>
          </p:cNvPr>
          <p:cNvSpPr/>
          <p:nvPr/>
        </p:nvSpPr>
        <p:spPr>
          <a:xfrm>
            <a:off x="4427338" y="941985"/>
            <a:ext cx="1060847" cy="78347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Attitudes</a:t>
            </a:r>
            <a:r>
              <a:rPr lang="zh-CN" altLang="en-US" sz="1350" dirty="0"/>
              <a:t> </a:t>
            </a:r>
            <a:r>
              <a:rPr lang="en-US" altLang="zh-CN" sz="1350" dirty="0"/>
              <a:t>Change</a:t>
            </a:r>
            <a:endParaRPr lang="en-US" sz="1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CAE0-9EF1-4448-B349-38994288C5ED}" type="slidenum">
              <a:rPr lang="en-US" sz="900"/>
              <a:t>9</a:t>
            </a:fld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900" dirty="0"/>
              <a:t>8/26/2018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5C54F-A799-4095-991B-C33790902120}"/>
              </a:ext>
            </a:extLst>
          </p:cNvPr>
          <p:cNvSpPr txBox="1"/>
          <p:nvPr/>
        </p:nvSpPr>
        <p:spPr>
          <a:xfrm>
            <a:off x="3940006" y="4728595"/>
            <a:ext cx="333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Liang, Lau, Baker, Antin (2020)</a:t>
            </a:r>
          </a:p>
        </p:txBody>
      </p:sp>
    </p:spTree>
    <p:extLst>
      <p:ext uri="{BB962C8B-B14F-4D97-AF65-F5344CB8AC3E}">
        <p14:creationId xmlns:p14="http://schemas.microsoft.com/office/powerpoint/2010/main" val="86722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te" id="{4900716B-5979-465F-BC47-B2D8AFADDFCB}" vid="{DC4FB2EF-1E4B-449B-A2B8-CA44B154A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4199261B9494CA1B0E51E43E0F3FC" ma:contentTypeVersion="8" ma:contentTypeDescription="Create a new document." ma:contentTypeScope="" ma:versionID="509dd78bbe44ed70677d7478aa13f06c">
  <xsd:schema xmlns:xsd="http://www.w3.org/2001/XMLSchema" xmlns:xs="http://www.w3.org/2001/XMLSchema" xmlns:p="http://schemas.microsoft.com/office/2006/metadata/properties" xmlns:ns3="3af97ec9-a10a-4703-8c5a-f1e65b0cecf8" xmlns:ns4="cbc37019-041a-4059-8945-30bd0037dce2" targetNamespace="http://schemas.microsoft.com/office/2006/metadata/properties" ma:root="true" ma:fieldsID="638610d4f020deebd9c8c9e03205f906" ns3:_="" ns4:_="">
    <xsd:import namespace="3af97ec9-a10a-4703-8c5a-f1e65b0cecf8"/>
    <xsd:import namespace="cbc37019-041a-4059-8945-30bd0037dc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97ec9-a10a-4703-8c5a-f1e65b0cec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37019-041a-4059-8945-30bd0037dc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16D2EA-E3D2-49C7-BAEB-F93D67644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97ec9-a10a-4703-8c5a-f1e65b0cecf8"/>
    <ds:schemaRef ds:uri="cbc37019-041a-4059-8945-30bd0037dc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C9DF31-3775-4596-BE78-134A0C501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D171B7-02A2-4112-BD7C-360E51FB41AA}">
  <ds:schemaRefs>
    <ds:schemaRef ds:uri="cbc37019-041a-4059-8945-30bd0037dce2"/>
    <ds:schemaRef ds:uri="http://schemas.microsoft.com/office/2006/metadata/properties"/>
    <ds:schemaRef ds:uri="http://purl.org/dc/terms/"/>
    <ds:schemaRef ds:uri="3af97ec9-a10a-4703-8c5a-f1e65b0cecf8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 template</Template>
  <TotalTime>8169</TotalTime>
  <Words>1157</Words>
  <Application>Microsoft Office PowerPoint</Application>
  <PresentationFormat>On-screen Show (16:9)</PresentationFormat>
  <Paragraphs>167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NexusSerif</vt:lpstr>
      <vt:lpstr>Open Sans</vt:lpstr>
      <vt:lpstr>Times New Roman</vt:lpstr>
      <vt:lpstr>Wingdings</vt:lpstr>
      <vt:lpstr>White Template</vt:lpstr>
      <vt:lpstr>Senior Mobility, Health, &amp; Automation</vt:lpstr>
      <vt:lpstr>Driving Still Accounts for Majority of Trips for Seniors</vt:lpstr>
      <vt:lpstr>Health-Related Impacts of Reduced Mobility for Seniors</vt:lpstr>
      <vt:lpstr>Risk Factors for Senior Drivers</vt:lpstr>
      <vt:lpstr>Senior Driver Solution Space</vt:lpstr>
      <vt:lpstr>Seniors Attitudes towards Advanced Technology</vt:lpstr>
      <vt:lpstr>Older Driver Lane Change (NSTSCE)</vt:lpstr>
      <vt:lpstr>ADAS Exposure Study</vt:lpstr>
      <vt:lpstr>Focus Group Findings - Attitudes</vt:lpstr>
      <vt:lpstr>Focus Group Findings - Safety</vt:lpstr>
      <vt:lpstr>Drivers Knowledge of Correct Use of New Technology Features in Vehicles</vt:lpstr>
      <vt:lpstr>Expanding Senior Mobility Space</vt:lpstr>
      <vt:lpstr>Future Senior Mobility Landscape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Mobility Research @ VTTI</dc:title>
  <dc:creator>Jon Antin</dc:creator>
  <cp:lastModifiedBy>Jon Antin</cp:lastModifiedBy>
  <cp:revision>8</cp:revision>
  <dcterms:created xsi:type="dcterms:W3CDTF">2021-01-23T18:49:06Z</dcterms:created>
  <dcterms:modified xsi:type="dcterms:W3CDTF">2021-03-23T11:16:48Z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0x0101003474199261B9494CA1B0E51E43E0F3FC</vt:lpwstr>
  </property>
</Properties>
</file>